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63" r:id="rId4"/>
    <p:sldId id="264" r:id="rId5"/>
    <p:sldId id="277" r:id="rId6"/>
    <p:sldId id="279" r:id="rId7"/>
    <p:sldId id="283" r:id="rId8"/>
    <p:sldId id="284" r:id="rId9"/>
    <p:sldId id="285" r:id="rId1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0A4E750-0ED3-4C5C-BC7E-EF69BB44BDFE}" type="datetimeFigureOut">
              <a:rPr lang="fr-FR" smtClean="0"/>
              <a:t>01/02/2020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82076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E750-0ED3-4C5C-BC7E-EF69BB44BDFE}" type="datetimeFigureOut">
              <a:rPr lang="fr-FR" smtClean="0"/>
              <a:t>01/02/2020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4045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E750-0ED3-4C5C-BC7E-EF69BB44BDFE}" type="datetimeFigureOut">
              <a:rPr lang="fr-FR" smtClean="0"/>
              <a:t>01/02/2020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2806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E750-0ED3-4C5C-BC7E-EF69BB44BDFE}" type="datetimeFigureOut">
              <a:rPr lang="fr-FR" smtClean="0"/>
              <a:t>01/02/2020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6668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0A4E750-0ED3-4C5C-BC7E-EF69BB44BDFE}" type="datetimeFigureOut">
              <a:rPr lang="fr-FR" smtClean="0"/>
              <a:t>01/02/2020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6930531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E750-0ED3-4C5C-BC7E-EF69BB44BDFE}" type="datetimeFigureOut">
              <a:rPr lang="fr-FR" smtClean="0"/>
              <a:t>01/02/2020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64088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E750-0ED3-4C5C-BC7E-EF69BB44BDFE}" type="datetimeFigureOut">
              <a:rPr lang="fr-FR" smtClean="0"/>
              <a:t>01/02/2020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14083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E750-0ED3-4C5C-BC7E-EF69BB44BDFE}" type="datetimeFigureOut">
              <a:rPr lang="fr-FR" smtClean="0"/>
              <a:t>01/02/2020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857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E750-0ED3-4C5C-BC7E-EF69BB44BDFE}" type="datetimeFigureOut">
              <a:rPr lang="fr-FR" smtClean="0"/>
              <a:t>01/02/2020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0150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30A4E750-0ED3-4C5C-BC7E-EF69BB44BDFE}" type="datetimeFigureOut">
              <a:rPr lang="fr-FR" smtClean="0"/>
              <a:t>01/02/2020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808735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30A4E750-0ED3-4C5C-BC7E-EF69BB44BDFE}" type="datetimeFigureOut">
              <a:rPr lang="fr-FR" smtClean="0"/>
              <a:t>01/02/2020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9438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0A4E750-0ED3-4C5C-BC7E-EF69BB44BDFE}" type="datetimeFigureOut">
              <a:rPr lang="fr-FR" smtClean="0"/>
              <a:t>01/02/2020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9A13AA1-FE60-4FFD-A908-D92B1B43126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62790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67E358-4A30-4004-9131-65EFEEB8FD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6600" dirty="0"/>
              <a:t>DE La restauration </a:t>
            </a:r>
            <a:br>
              <a:rPr lang="fr-FR" sz="6600" dirty="0"/>
            </a:br>
            <a:r>
              <a:rPr lang="fr-FR" sz="6600" dirty="0"/>
              <a:t>A LA REPRODUCTION </a:t>
            </a:r>
            <a:br>
              <a:rPr lang="fr-FR" sz="6600" dirty="0"/>
            </a:br>
            <a:r>
              <a:rPr lang="fr-FR" sz="6600" dirty="0"/>
              <a:t>de figures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FD48E4B-4BC1-4BAC-ACE8-D53131799E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Géométrie CYCLE 3</a:t>
            </a:r>
          </a:p>
        </p:txBody>
      </p:sp>
    </p:spTree>
    <p:extLst>
      <p:ext uri="{BB962C8B-B14F-4D97-AF65-F5344CB8AC3E}">
        <p14:creationId xmlns:p14="http://schemas.microsoft.com/office/powerpoint/2010/main" val="224943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217C2AD-51B4-40CE-A71F-F5D3F846D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1BF92E-23CF-4BFE-9E1F-C359BACFA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89090F2-B101-458B-9AFF-27327443B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526C103B-17BD-4B48-AB6F-0D9EF826A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EC3243-CA25-4485-A7FE-8B0141923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Titre 1">
            <a:extLst>
              <a:ext uri="{FF2B5EF4-FFF2-40B4-BE49-F238E27FC236}">
                <a16:creationId xmlns:a16="http://schemas.microsoft.com/office/drawing/2014/main" id="{33882F57-9C0F-4E99-8A1D-E81F02B95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2672" y="591417"/>
            <a:ext cx="9349412" cy="836169"/>
          </a:xfrm>
        </p:spPr>
        <p:txBody>
          <a:bodyPr>
            <a:normAutofit/>
          </a:bodyPr>
          <a:lstStyle/>
          <a:p>
            <a:r>
              <a:rPr lang="fr-FR" sz="5100"/>
              <a:t>Les instruments disponibles</a:t>
            </a:r>
            <a:endParaRPr lang="fr-FR" sz="5100" dirty="0"/>
          </a:p>
        </p:txBody>
      </p:sp>
      <p:sp>
        <p:nvSpPr>
          <p:cNvPr id="25" name="Espace réservé du contenu 2">
            <a:extLst>
              <a:ext uri="{FF2B5EF4-FFF2-40B4-BE49-F238E27FC236}">
                <a16:creationId xmlns:a16="http://schemas.microsoft.com/office/drawing/2014/main" id="{D833586B-9A64-4F01-94FC-A77E41D72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9887" y="1912217"/>
            <a:ext cx="11601530" cy="43148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b="1" dirty="0">
                <a:solidFill>
                  <a:schemeClr val="tx1"/>
                </a:solidFill>
                <a:latin typeface="Consolas" panose="020B0609020204030204" pitchFamily="49" charset="0"/>
              </a:rPr>
              <a:t>La règle non graduée : </a:t>
            </a:r>
            <a:r>
              <a:rPr lang="fr-FR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TRACER </a:t>
            </a:r>
          </a:p>
          <a:p>
            <a:pPr marL="0" indent="0">
              <a:buNone/>
            </a:pPr>
            <a:r>
              <a:rPr lang="fr-FR" sz="2800" b="1" dirty="0">
                <a:solidFill>
                  <a:schemeClr val="tx1"/>
                </a:solidFill>
                <a:latin typeface="Consolas" panose="020B0609020204030204" pitchFamily="49" charset="0"/>
              </a:rPr>
              <a:t>La règle graduée : </a:t>
            </a:r>
            <a:r>
              <a:rPr lang="fr-FR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MESURER</a:t>
            </a:r>
          </a:p>
          <a:p>
            <a:pPr marL="0" indent="0">
              <a:buNone/>
            </a:pPr>
            <a:r>
              <a:rPr lang="fr-FR" sz="2800" b="1" dirty="0">
                <a:solidFill>
                  <a:schemeClr val="tx1"/>
                </a:solidFill>
                <a:latin typeface="Consolas" panose="020B0609020204030204" pitchFamily="49" charset="0"/>
              </a:rPr>
              <a:t>Le compas: </a:t>
            </a:r>
            <a:r>
              <a:rPr lang="fr-FR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TRACER DES CERCLES/REPORTER DES LONGUEURS</a:t>
            </a:r>
          </a:p>
          <a:p>
            <a:pPr marL="0" indent="0">
              <a:buNone/>
            </a:pPr>
            <a:r>
              <a:rPr lang="fr-FR" sz="2800" b="1" dirty="0">
                <a:solidFill>
                  <a:schemeClr val="tx1"/>
                </a:solidFill>
                <a:latin typeface="Consolas" panose="020B0609020204030204" pitchFamily="49" charset="0"/>
              </a:rPr>
              <a:t>L’équerre: </a:t>
            </a:r>
            <a:r>
              <a:rPr lang="fr-FR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REPÉRER OU </a:t>
            </a:r>
            <a:r>
              <a:rPr lang="fr-FR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T</a:t>
            </a:r>
            <a:r>
              <a:rPr lang="fr-FR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RACER DES ANGLES DROITS</a:t>
            </a:r>
          </a:p>
          <a:p>
            <a:pPr marL="0" indent="0">
              <a:buNone/>
            </a:pPr>
            <a:r>
              <a:rPr lang="fr-FR" sz="2800" b="1" dirty="0">
                <a:solidFill>
                  <a:schemeClr val="tx1"/>
                </a:solidFill>
                <a:latin typeface="Consolas" panose="020B0609020204030204" pitchFamily="49" charset="0"/>
              </a:rPr>
              <a:t>Le gabarit d’angle: </a:t>
            </a:r>
            <a:r>
              <a:rPr lang="fr-FR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REPORTER LA MESURE D’UN ANGLE</a:t>
            </a:r>
          </a:p>
          <a:p>
            <a:pPr marL="0" indent="0">
              <a:buNone/>
            </a:pPr>
            <a:r>
              <a:rPr lang="fr-FR" sz="2800" b="1" dirty="0">
                <a:solidFill>
                  <a:schemeClr val="tx1"/>
                </a:solidFill>
                <a:latin typeface="Consolas" panose="020B0609020204030204" pitchFamily="49" charset="0"/>
              </a:rPr>
              <a:t>La bande de papier: </a:t>
            </a:r>
            <a:r>
              <a:rPr lang="fr-FR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REPORTER UNE LONGUEUR</a:t>
            </a:r>
          </a:p>
          <a:p>
            <a:pPr marL="0" indent="0">
              <a:buNone/>
            </a:pP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57ACF6F-242A-4F55-A312-C5C96365F65A}"/>
              </a:ext>
            </a:extLst>
          </p:cNvPr>
          <p:cNvSpPr/>
          <p:nvPr/>
        </p:nvSpPr>
        <p:spPr>
          <a:xfrm rot="759176">
            <a:off x="946630" y="2092189"/>
            <a:ext cx="810521" cy="11483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1580E9EE-A0A6-4BCB-A539-6D2C8AFC1A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733988">
            <a:off x="1178634" y="3621156"/>
            <a:ext cx="481840" cy="481840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9C22F228-20C0-4A29-9407-BE11E84417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103323" y="2910055"/>
            <a:ext cx="442059" cy="809403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420387F5-8679-4DFB-A58E-7C659A7292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0329" y="4188366"/>
            <a:ext cx="535724" cy="458430"/>
          </a:xfrm>
          <a:prstGeom prst="rect">
            <a:avLst/>
          </a:prstGeom>
        </p:spPr>
      </p:pic>
      <p:pic>
        <p:nvPicPr>
          <p:cNvPr id="30" name="Image 29" descr="Une image contenant télécommande, jeu, intérieur, contrôle&#10;&#10;Description générée automatiquement">
            <a:extLst>
              <a:ext uri="{FF2B5EF4-FFF2-40B4-BE49-F238E27FC236}">
                <a16:creationId xmlns:a16="http://schemas.microsoft.com/office/drawing/2014/main" id="{C2E97937-116E-4F09-87ED-B3F1623572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91707">
            <a:off x="1003486" y="2408031"/>
            <a:ext cx="568121" cy="568121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B3DDAD87-955D-44EB-B278-2DE707B51A13}"/>
              </a:ext>
            </a:extLst>
          </p:cNvPr>
          <p:cNvSpPr/>
          <p:nvPr/>
        </p:nvSpPr>
        <p:spPr>
          <a:xfrm rot="759176">
            <a:off x="964624" y="4945857"/>
            <a:ext cx="810521" cy="114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837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217C2AD-51B4-40CE-A71F-F5D3F846D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1BF92E-23CF-4BFE-9E1F-C359BACFA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89090F2-B101-458B-9AFF-27327443B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526C103B-17BD-4B48-AB6F-0D9EF826A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EC3243-CA25-4485-A7FE-8B0141923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7C48419-8B94-46E8-9D24-7000C99AC9B3}"/>
              </a:ext>
            </a:extLst>
          </p:cNvPr>
          <p:cNvSpPr txBox="1"/>
          <p:nvPr/>
        </p:nvSpPr>
        <p:spPr>
          <a:xfrm>
            <a:off x="5698106" y="1754996"/>
            <a:ext cx="26739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MODÈLE</a:t>
            </a:r>
          </a:p>
        </p:txBody>
      </p:sp>
      <p:sp>
        <p:nvSpPr>
          <p:cNvPr id="20" name="Titre 1">
            <a:extLst>
              <a:ext uri="{FF2B5EF4-FFF2-40B4-BE49-F238E27FC236}">
                <a16:creationId xmlns:a16="http://schemas.microsoft.com/office/drawing/2014/main" id="{1C1CCD1D-D019-4D68-8193-217C74DA6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043" y="868342"/>
            <a:ext cx="6628045" cy="50613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7200" spc="800" dirty="0"/>
              <a:t>ACTIVITÉ</a:t>
            </a:r>
            <a:r>
              <a:rPr lang="en-US" sz="7200" kern="1200" cap="all" spc="8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1</a:t>
            </a:r>
            <a:br>
              <a:rPr lang="en-US" sz="7200" kern="1200" cap="all" spc="8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sz="7200" kern="1200" cap="all" spc="800" baseline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2AB68612-BB1B-40AE-B327-DD3527BBD9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3676" y="2627757"/>
            <a:ext cx="3817253" cy="370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124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217C2AD-51B4-40CE-A71F-F5D3F846D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1BF92E-23CF-4BFE-9E1F-C359BACFA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89090F2-B101-458B-9AFF-27327443B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3B9FA25-A0F9-41D9-8720-5E4641EE7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043" y="868342"/>
            <a:ext cx="6628045" cy="50613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7200" spc="800"/>
              <a:t>ACTIVITÉ</a:t>
            </a:r>
            <a:r>
              <a:rPr lang="en-US" sz="7200" kern="1200" cap="all" spc="800" baseline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1</a:t>
            </a:r>
            <a:br>
              <a:rPr lang="en-US" sz="7200" kern="1200" cap="all" spc="800" baseline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sz="7200" kern="1200" cap="all" spc="800" baseline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526C103B-17BD-4B48-AB6F-0D9EF826A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45" name="Image 44">
            <a:extLst>
              <a:ext uri="{FF2B5EF4-FFF2-40B4-BE49-F238E27FC236}">
                <a16:creationId xmlns:a16="http://schemas.microsoft.com/office/drawing/2014/main" id="{37A0CB51-61D9-4CAA-8BCF-5A01BDC1C9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3676" y="2627757"/>
            <a:ext cx="3817253" cy="370531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E9EC3243-CA25-4485-A7FE-8B0141923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E90B5D2-E80E-469F-BD68-CC2960A1E7BC}"/>
              </a:ext>
            </a:extLst>
          </p:cNvPr>
          <p:cNvSpPr txBox="1"/>
          <p:nvPr/>
        </p:nvSpPr>
        <p:spPr>
          <a:xfrm>
            <a:off x="4386555" y="1656515"/>
            <a:ext cx="2221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/>
              <a:t>AMORCE</a:t>
            </a:r>
            <a:endParaRPr lang="fr-FR" sz="3600" dirty="0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6239756F-C93A-4D5B-84A6-4AB189F5646D}"/>
              </a:ext>
            </a:extLst>
          </p:cNvPr>
          <p:cNvSpPr txBox="1"/>
          <p:nvPr/>
        </p:nvSpPr>
        <p:spPr>
          <a:xfrm>
            <a:off x="1214058" y="1121026"/>
            <a:ext cx="9061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/>
              <a:t>Complète la figure pour obtenir la figure modèle.</a:t>
            </a:r>
            <a:endParaRPr lang="fr-FR" sz="2400" i="1" dirty="0"/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93BCE259-A896-4106-BB90-ED8AE343F401}"/>
              </a:ext>
            </a:extLst>
          </p:cNvPr>
          <p:cNvCxnSpPr>
            <a:cxnSpLocks/>
          </p:cNvCxnSpPr>
          <p:nvPr/>
        </p:nvCxnSpPr>
        <p:spPr>
          <a:xfrm>
            <a:off x="3984625" y="4418867"/>
            <a:ext cx="3477330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F214A8EC-CDAA-43CC-B418-9E1AE00B39EE}"/>
              </a:ext>
            </a:extLst>
          </p:cNvPr>
          <p:cNvCxnSpPr>
            <a:cxnSpLocks/>
          </p:cNvCxnSpPr>
          <p:nvPr/>
        </p:nvCxnSpPr>
        <p:spPr>
          <a:xfrm>
            <a:off x="3984625" y="6157341"/>
            <a:ext cx="3477330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1903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217C2AD-51B4-40CE-A71F-F5D3F846D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1BF92E-23CF-4BFE-9E1F-C359BACFA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89090F2-B101-458B-9AFF-27327443B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3B9FA25-A0F9-41D9-8720-5E4641EE7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043" y="868342"/>
            <a:ext cx="6628045" cy="50613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7200" spc="800" dirty="0"/>
              <a:t>ACTIVITÉ</a:t>
            </a:r>
            <a:r>
              <a:rPr lang="en-US" sz="7200" kern="1200" cap="all" spc="8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1</a:t>
            </a:r>
            <a:br>
              <a:rPr lang="en-US" sz="7200" kern="1200" cap="all" spc="8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sz="7200" kern="1200" cap="all" spc="800" baseline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526C103B-17BD-4B48-AB6F-0D9EF826A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EC3243-CA25-4485-A7FE-8B0141923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E90B5D2-E80E-469F-BD68-CC2960A1E7BC}"/>
              </a:ext>
            </a:extLst>
          </p:cNvPr>
          <p:cNvSpPr txBox="1"/>
          <p:nvPr/>
        </p:nvSpPr>
        <p:spPr>
          <a:xfrm>
            <a:off x="1474451" y="1227064"/>
            <a:ext cx="7909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BARÊME DES INSTRUMENTS</a:t>
            </a:r>
          </a:p>
        </p:txBody>
      </p:sp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id="{639362E2-95E8-426A-9EDD-963DA7CC4B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260691"/>
              </p:ext>
            </p:extLst>
          </p:nvPr>
        </p:nvGraphicFramePr>
        <p:xfrm>
          <a:off x="1930400" y="2422870"/>
          <a:ext cx="8128000" cy="36271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61272586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975061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Abadi" panose="020B0604020104020204" pitchFamily="34" charset="0"/>
                        </a:rPr>
                        <a:t>INSTRUMENTS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Abadi" panose="020B0604020104020204" pitchFamily="34" charset="0"/>
                        </a:rPr>
                        <a:t>COÛT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048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>
                          <a:latin typeface="Abadi" panose="020B0604020104020204" pitchFamily="34" charset="0"/>
                        </a:rPr>
                        <a:t>ÉQUERRE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457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>
                          <a:latin typeface="Abadi" panose="020B0604020104020204" pitchFamily="34" charset="0"/>
                        </a:rPr>
                        <a:t>RÈGLE NON GRADUÉE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914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>
                          <a:latin typeface="Abadi" panose="020B0604020104020204" pitchFamily="34" charset="0"/>
                        </a:rPr>
                        <a:t>RÈGLE GRADUÉE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Abadi" panose="020B0604020104020204" pitchFamily="34" charset="0"/>
                        </a:rPr>
                        <a:t>50€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179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>
                          <a:latin typeface="Abadi" panose="020B0604020104020204" pitchFamily="34" charset="0"/>
                        </a:rPr>
                        <a:t>COMPAS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672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>
                          <a:latin typeface="Abadi" panose="020B0604020104020204" pitchFamily="34" charset="0"/>
                        </a:rPr>
                        <a:t>BANDE DE PAPIER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393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>
                          <a:latin typeface="Abadi" panose="020B0604020104020204" pitchFamily="34" charset="0"/>
                        </a:rPr>
                        <a:t>GABARIT D’ANGLE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Abadi" panose="020B0604020104020204" pitchFamily="34" charset="0"/>
                        </a:rPr>
                        <a:t>25€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178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6551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04A92571-5BD5-4A07-B34D-DE430B013B8C}"/>
              </a:ext>
            </a:extLst>
          </p:cNvPr>
          <p:cNvSpPr txBox="1"/>
          <p:nvPr/>
        </p:nvSpPr>
        <p:spPr>
          <a:xfrm>
            <a:off x="6523286" y="380756"/>
            <a:ext cx="26739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MODÈLE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B6468B1-C217-42A6-9398-61B0027971B9}"/>
              </a:ext>
            </a:extLst>
          </p:cNvPr>
          <p:cNvSpPr/>
          <p:nvPr/>
        </p:nvSpPr>
        <p:spPr>
          <a:xfrm>
            <a:off x="-83976" y="-167951"/>
            <a:ext cx="1110343" cy="71659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30C37FC-0D8D-49C8-8AEA-A33D94AE5D40}"/>
              </a:ext>
            </a:extLst>
          </p:cNvPr>
          <p:cNvSpPr/>
          <p:nvPr/>
        </p:nvSpPr>
        <p:spPr>
          <a:xfrm>
            <a:off x="11313192" y="-167951"/>
            <a:ext cx="1110343" cy="71659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6" name="Tableau 3">
            <a:extLst>
              <a:ext uri="{FF2B5EF4-FFF2-40B4-BE49-F238E27FC236}">
                <a16:creationId xmlns:a16="http://schemas.microsoft.com/office/drawing/2014/main" id="{24B280DB-C541-41A7-A4A8-2BC710EF57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823401"/>
              </p:ext>
            </p:extLst>
          </p:nvPr>
        </p:nvGraphicFramePr>
        <p:xfrm>
          <a:off x="8990939" y="0"/>
          <a:ext cx="2877424" cy="17602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669410">
                  <a:extLst>
                    <a:ext uri="{9D8B030D-6E8A-4147-A177-3AD203B41FA5}">
                      <a16:colId xmlns:a16="http://schemas.microsoft.com/office/drawing/2014/main" val="1612725865"/>
                    </a:ext>
                  </a:extLst>
                </a:gridCol>
                <a:gridCol w="1208014">
                  <a:extLst>
                    <a:ext uri="{9D8B030D-6E8A-4147-A177-3AD203B41FA5}">
                      <a16:colId xmlns:a16="http://schemas.microsoft.com/office/drawing/2014/main" val="97506156"/>
                    </a:ext>
                  </a:extLst>
                </a:gridCol>
              </a:tblGrid>
              <a:tr h="242387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INSTRUMENTS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COÛT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048914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ÉQUERRE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457638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RÈGLE NON GRADUÉE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914847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RÈGLE GRADUÉE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50€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179832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COMPAS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672816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BANDE DE PAPIER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393629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GABARIT D’ANGLE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25€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178863"/>
                  </a:ext>
                </a:extLst>
              </a:tr>
            </a:tbl>
          </a:graphicData>
        </a:graphic>
      </p:graphicFrame>
      <p:graphicFrame>
        <p:nvGraphicFramePr>
          <p:cNvPr id="30" name="Tableau 3">
            <a:extLst>
              <a:ext uri="{FF2B5EF4-FFF2-40B4-BE49-F238E27FC236}">
                <a16:creationId xmlns:a16="http://schemas.microsoft.com/office/drawing/2014/main" id="{A9E1182B-DFE2-4DEE-8D70-A4DDA772B4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95234"/>
              </p:ext>
            </p:extLst>
          </p:nvPr>
        </p:nvGraphicFramePr>
        <p:xfrm>
          <a:off x="2994751" y="208532"/>
          <a:ext cx="2877424" cy="17602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669410">
                  <a:extLst>
                    <a:ext uri="{9D8B030D-6E8A-4147-A177-3AD203B41FA5}">
                      <a16:colId xmlns:a16="http://schemas.microsoft.com/office/drawing/2014/main" val="1612725865"/>
                    </a:ext>
                  </a:extLst>
                </a:gridCol>
                <a:gridCol w="1208014">
                  <a:extLst>
                    <a:ext uri="{9D8B030D-6E8A-4147-A177-3AD203B41FA5}">
                      <a16:colId xmlns:a16="http://schemas.microsoft.com/office/drawing/2014/main" val="97506156"/>
                    </a:ext>
                  </a:extLst>
                </a:gridCol>
              </a:tblGrid>
              <a:tr h="242387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INSTRUMENTS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COÛT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048914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ÉQUERRE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457638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RÈGLE NON GRADUÉE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914847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RÈGLE GRADUÉE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50€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179832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COMPAS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672816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BANDE DE PAPIER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1€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393629"/>
                  </a:ext>
                </a:extLst>
              </a:tr>
              <a:tr h="242387">
                <a:tc>
                  <a:txBody>
                    <a:bodyPr/>
                    <a:lstStyle/>
                    <a:p>
                      <a:r>
                        <a:rPr lang="fr-FR" sz="1050" dirty="0">
                          <a:latin typeface="Abadi" panose="020B0604020104020204" pitchFamily="34" charset="0"/>
                        </a:rPr>
                        <a:t>GABARIT D’ANGLE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Abadi" panose="020B0604020104020204" pitchFamily="34" charset="0"/>
                        </a:rPr>
                        <a:t>25€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178863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B7C48419-8B94-46E8-9D24-7000C99AC9B3}"/>
              </a:ext>
            </a:extLst>
          </p:cNvPr>
          <p:cNvSpPr txBox="1"/>
          <p:nvPr/>
        </p:nvSpPr>
        <p:spPr>
          <a:xfrm>
            <a:off x="253299" y="282157"/>
            <a:ext cx="26739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MODÈLE</a:t>
            </a:r>
          </a:p>
        </p:txBody>
      </p:sp>
      <p:pic>
        <p:nvPicPr>
          <p:cNvPr id="51" name="Image 50">
            <a:extLst>
              <a:ext uri="{FF2B5EF4-FFF2-40B4-BE49-F238E27FC236}">
                <a16:creationId xmlns:a16="http://schemas.microsoft.com/office/drawing/2014/main" id="{C4EAED0F-3099-4B93-8C9F-B9EFB219D8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6124" y="2418860"/>
            <a:ext cx="3817253" cy="3705310"/>
          </a:xfrm>
          <a:prstGeom prst="rect">
            <a:avLst/>
          </a:prstGeom>
        </p:spPr>
      </p:pic>
      <p:cxnSp>
        <p:nvCxnSpPr>
          <p:cNvPr id="52" name="Connecteur droit 51">
            <a:extLst>
              <a:ext uri="{FF2B5EF4-FFF2-40B4-BE49-F238E27FC236}">
                <a16:creationId xmlns:a16="http://schemas.microsoft.com/office/drawing/2014/main" id="{17899C63-EE82-4D09-AB19-F88BABAD1D1B}"/>
              </a:ext>
            </a:extLst>
          </p:cNvPr>
          <p:cNvCxnSpPr>
            <a:cxnSpLocks/>
          </p:cNvCxnSpPr>
          <p:nvPr/>
        </p:nvCxnSpPr>
        <p:spPr>
          <a:xfrm>
            <a:off x="1197073" y="4209970"/>
            <a:ext cx="3477330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Connecteur droit 52">
            <a:extLst>
              <a:ext uri="{FF2B5EF4-FFF2-40B4-BE49-F238E27FC236}">
                <a16:creationId xmlns:a16="http://schemas.microsoft.com/office/drawing/2014/main" id="{5AA11F34-A600-4A5E-BC83-B37EF39D33C9}"/>
              </a:ext>
            </a:extLst>
          </p:cNvPr>
          <p:cNvCxnSpPr>
            <a:cxnSpLocks/>
          </p:cNvCxnSpPr>
          <p:nvPr/>
        </p:nvCxnSpPr>
        <p:spPr>
          <a:xfrm>
            <a:off x="1197073" y="5948444"/>
            <a:ext cx="3477330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54" name="Image 53">
            <a:extLst>
              <a:ext uri="{FF2B5EF4-FFF2-40B4-BE49-F238E27FC236}">
                <a16:creationId xmlns:a16="http://schemas.microsoft.com/office/drawing/2014/main" id="{727F71E9-6058-4DAE-BB7A-C9124B22DE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8625" y="2418860"/>
            <a:ext cx="3817253" cy="3705310"/>
          </a:xfrm>
          <a:prstGeom prst="rect">
            <a:avLst/>
          </a:prstGeom>
        </p:spPr>
      </p:pic>
      <p:cxnSp>
        <p:nvCxnSpPr>
          <p:cNvPr id="55" name="Connecteur droit 54">
            <a:extLst>
              <a:ext uri="{FF2B5EF4-FFF2-40B4-BE49-F238E27FC236}">
                <a16:creationId xmlns:a16="http://schemas.microsoft.com/office/drawing/2014/main" id="{D87AF3C1-5CB5-4F25-B00C-D4984365F497}"/>
              </a:ext>
            </a:extLst>
          </p:cNvPr>
          <p:cNvCxnSpPr>
            <a:cxnSpLocks/>
          </p:cNvCxnSpPr>
          <p:nvPr/>
        </p:nvCxnSpPr>
        <p:spPr>
          <a:xfrm>
            <a:off x="7399574" y="4209970"/>
            <a:ext cx="3477330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Connecteur droit 55">
            <a:extLst>
              <a:ext uri="{FF2B5EF4-FFF2-40B4-BE49-F238E27FC236}">
                <a16:creationId xmlns:a16="http://schemas.microsoft.com/office/drawing/2014/main" id="{E6C56F83-93F5-4992-B88D-E1C06F48304F}"/>
              </a:ext>
            </a:extLst>
          </p:cNvPr>
          <p:cNvCxnSpPr>
            <a:cxnSpLocks/>
          </p:cNvCxnSpPr>
          <p:nvPr/>
        </p:nvCxnSpPr>
        <p:spPr>
          <a:xfrm>
            <a:off x="7399574" y="5948444"/>
            <a:ext cx="3477330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7496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>
            <a:extLst>
              <a:ext uri="{FF2B5EF4-FFF2-40B4-BE49-F238E27FC236}">
                <a16:creationId xmlns:a16="http://schemas.microsoft.com/office/drawing/2014/main" id="{9E90B5D2-E80E-469F-BD68-CC2960A1E7BC}"/>
              </a:ext>
            </a:extLst>
          </p:cNvPr>
          <p:cNvSpPr txBox="1"/>
          <p:nvPr/>
        </p:nvSpPr>
        <p:spPr>
          <a:xfrm>
            <a:off x="1172995" y="139631"/>
            <a:ext cx="7909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AMORCE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6239756F-C93A-4D5B-84A6-4AB189F5646D}"/>
              </a:ext>
            </a:extLst>
          </p:cNvPr>
          <p:cNvSpPr txBox="1"/>
          <p:nvPr/>
        </p:nvSpPr>
        <p:spPr>
          <a:xfrm>
            <a:off x="1238364" y="853058"/>
            <a:ext cx="9061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/>
              <a:t>Complète la figure pour obtenir la figure modèle.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FA0407-8860-4E13-B2C2-A11DD44EE776}"/>
              </a:ext>
            </a:extLst>
          </p:cNvPr>
          <p:cNvSpPr/>
          <p:nvPr/>
        </p:nvSpPr>
        <p:spPr>
          <a:xfrm>
            <a:off x="-83976" y="-167951"/>
            <a:ext cx="1110343" cy="71659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1F8967F-2D9E-413D-ADBA-ABBABB70AFFE}"/>
              </a:ext>
            </a:extLst>
          </p:cNvPr>
          <p:cNvSpPr/>
          <p:nvPr/>
        </p:nvSpPr>
        <p:spPr>
          <a:xfrm>
            <a:off x="11313192" y="-167951"/>
            <a:ext cx="1110343" cy="71659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53B46096-1152-4E8A-B19F-65A34F2D604A}"/>
              </a:ext>
            </a:extLst>
          </p:cNvPr>
          <p:cNvSpPr txBox="1"/>
          <p:nvPr/>
        </p:nvSpPr>
        <p:spPr>
          <a:xfrm>
            <a:off x="7312651" y="139631"/>
            <a:ext cx="7909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AMORCE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D3F4B36-3D08-4C84-99F2-B714598F6A8C}"/>
              </a:ext>
            </a:extLst>
          </p:cNvPr>
          <p:cNvSpPr txBox="1"/>
          <p:nvPr/>
        </p:nvSpPr>
        <p:spPr>
          <a:xfrm>
            <a:off x="7378020" y="853058"/>
            <a:ext cx="9061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/>
              <a:t>Complète la figure pour obtenir la figure modèle.</a:t>
            </a:r>
          </a:p>
        </p:txBody>
      </p: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FF101CBA-5E69-4DCC-B636-A8D87CB3D607}"/>
              </a:ext>
            </a:extLst>
          </p:cNvPr>
          <p:cNvCxnSpPr>
            <a:cxnSpLocks/>
          </p:cNvCxnSpPr>
          <p:nvPr/>
        </p:nvCxnSpPr>
        <p:spPr>
          <a:xfrm>
            <a:off x="1320604" y="3909581"/>
            <a:ext cx="3477330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113AC8C2-DDDB-48B9-9F0D-23334F5C161C}"/>
              </a:ext>
            </a:extLst>
          </p:cNvPr>
          <p:cNvCxnSpPr>
            <a:cxnSpLocks/>
          </p:cNvCxnSpPr>
          <p:nvPr/>
        </p:nvCxnSpPr>
        <p:spPr>
          <a:xfrm>
            <a:off x="1320604" y="5648055"/>
            <a:ext cx="3477330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23573172-E50B-4BFC-A11F-B1F535D84CA6}"/>
              </a:ext>
            </a:extLst>
          </p:cNvPr>
          <p:cNvCxnSpPr>
            <a:cxnSpLocks/>
          </p:cNvCxnSpPr>
          <p:nvPr/>
        </p:nvCxnSpPr>
        <p:spPr>
          <a:xfrm>
            <a:off x="7344210" y="3909581"/>
            <a:ext cx="3477330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29621A92-CD1A-4E30-90EB-9F959D6C618F}"/>
              </a:ext>
            </a:extLst>
          </p:cNvPr>
          <p:cNvCxnSpPr>
            <a:cxnSpLocks/>
          </p:cNvCxnSpPr>
          <p:nvPr/>
        </p:nvCxnSpPr>
        <p:spPr>
          <a:xfrm>
            <a:off x="7344210" y="5648055"/>
            <a:ext cx="3477330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5576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>
            <a:extLst>
              <a:ext uri="{FF2B5EF4-FFF2-40B4-BE49-F238E27FC236}">
                <a16:creationId xmlns:a16="http://schemas.microsoft.com/office/drawing/2014/main" id="{9E90B5D2-E80E-469F-BD68-CC2960A1E7BC}"/>
              </a:ext>
            </a:extLst>
          </p:cNvPr>
          <p:cNvSpPr txBox="1"/>
          <p:nvPr/>
        </p:nvSpPr>
        <p:spPr>
          <a:xfrm>
            <a:off x="1172995" y="139631"/>
            <a:ext cx="7909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AMORCE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6239756F-C93A-4D5B-84A6-4AB189F5646D}"/>
              </a:ext>
            </a:extLst>
          </p:cNvPr>
          <p:cNvSpPr txBox="1"/>
          <p:nvPr/>
        </p:nvSpPr>
        <p:spPr>
          <a:xfrm>
            <a:off x="1238364" y="853058"/>
            <a:ext cx="9061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/>
              <a:t>Complète la figure pour obtenir la figure modèle.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FA0407-8860-4E13-B2C2-A11DD44EE776}"/>
              </a:ext>
            </a:extLst>
          </p:cNvPr>
          <p:cNvSpPr/>
          <p:nvPr/>
        </p:nvSpPr>
        <p:spPr>
          <a:xfrm>
            <a:off x="-83976" y="-167951"/>
            <a:ext cx="1110343" cy="71659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1F8967F-2D9E-413D-ADBA-ABBABB70AFFE}"/>
              </a:ext>
            </a:extLst>
          </p:cNvPr>
          <p:cNvSpPr/>
          <p:nvPr/>
        </p:nvSpPr>
        <p:spPr>
          <a:xfrm>
            <a:off x="11313192" y="-167951"/>
            <a:ext cx="1110343" cy="71659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53B46096-1152-4E8A-B19F-65A34F2D604A}"/>
              </a:ext>
            </a:extLst>
          </p:cNvPr>
          <p:cNvSpPr txBox="1"/>
          <p:nvPr/>
        </p:nvSpPr>
        <p:spPr>
          <a:xfrm>
            <a:off x="7312651" y="139631"/>
            <a:ext cx="7909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AMORCE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D3F4B36-3D08-4C84-99F2-B714598F6A8C}"/>
              </a:ext>
            </a:extLst>
          </p:cNvPr>
          <p:cNvSpPr txBox="1"/>
          <p:nvPr/>
        </p:nvSpPr>
        <p:spPr>
          <a:xfrm>
            <a:off x="7378020" y="853058"/>
            <a:ext cx="9061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/>
              <a:t>Complète la figure pour obtenir la figure modèle.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0001373D-CC60-46E7-A537-A6B66495AD9F}"/>
              </a:ext>
            </a:extLst>
          </p:cNvPr>
          <p:cNvSpPr/>
          <p:nvPr/>
        </p:nvSpPr>
        <p:spPr>
          <a:xfrm>
            <a:off x="1068710" y="3643207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12E7D1EB-7C2F-4F4C-BC1D-122A3739DDAE}"/>
              </a:ext>
            </a:extLst>
          </p:cNvPr>
          <p:cNvSpPr/>
          <p:nvPr/>
        </p:nvSpPr>
        <p:spPr>
          <a:xfrm>
            <a:off x="4531470" y="3643207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DE4CDD5D-EFC3-40AA-84CA-985DABB14099}"/>
              </a:ext>
            </a:extLst>
          </p:cNvPr>
          <p:cNvSpPr/>
          <p:nvPr/>
        </p:nvSpPr>
        <p:spPr>
          <a:xfrm>
            <a:off x="2792142" y="3643207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638EEE2A-999E-48B1-9521-BC0C01329951}"/>
              </a:ext>
            </a:extLst>
          </p:cNvPr>
          <p:cNvSpPr/>
          <p:nvPr/>
        </p:nvSpPr>
        <p:spPr>
          <a:xfrm>
            <a:off x="7476140" y="3643207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9A86DCAD-6105-4B22-8261-4E8AE0C9220C}"/>
              </a:ext>
            </a:extLst>
          </p:cNvPr>
          <p:cNvSpPr/>
          <p:nvPr/>
        </p:nvSpPr>
        <p:spPr>
          <a:xfrm>
            <a:off x="10938900" y="3643207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E8F87380-C395-4380-85B4-2A66FDD2F19D}"/>
              </a:ext>
            </a:extLst>
          </p:cNvPr>
          <p:cNvSpPr/>
          <p:nvPr/>
        </p:nvSpPr>
        <p:spPr>
          <a:xfrm>
            <a:off x="9199572" y="3643207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9308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>
            <a:extLst>
              <a:ext uri="{FF2B5EF4-FFF2-40B4-BE49-F238E27FC236}">
                <a16:creationId xmlns:a16="http://schemas.microsoft.com/office/drawing/2014/main" id="{9E90B5D2-E80E-469F-BD68-CC2960A1E7BC}"/>
              </a:ext>
            </a:extLst>
          </p:cNvPr>
          <p:cNvSpPr txBox="1"/>
          <p:nvPr/>
        </p:nvSpPr>
        <p:spPr>
          <a:xfrm>
            <a:off x="1172995" y="139631"/>
            <a:ext cx="7909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AMORCE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6239756F-C93A-4D5B-84A6-4AB189F5646D}"/>
              </a:ext>
            </a:extLst>
          </p:cNvPr>
          <p:cNvSpPr txBox="1"/>
          <p:nvPr/>
        </p:nvSpPr>
        <p:spPr>
          <a:xfrm>
            <a:off x="1238364" y="853058"/>
            <a:ext cx="9061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/>
              <a:t>Complète la figure pour obtenir la figure modèle.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FA0407-8860-4E13-B2C2-A11DD44EE776}"/>
              </a:ext>
            </a:extLst>
          </p:cNvPr>
          <p:cNvSpPr/>
          <p:nvPr/>
        </p:nvSpPr>
        <p:spPr>
          <a:xfrm>
            <a:off x="-83976" y="-167951"/>
            <a:ext cx="1110343" cy="71659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1F8967F-2D9E-413D-ADBA-ABBABB70AFFE}"/>
              </a:ext>
            </a:extLst>
          </p:cNvPr>
          <p:cNvSpPr/>
          <p:nvPr/>
        </p:nvSpPr>
        <p:spPr>
          <a:xfrm>
            <a:off x="11313192" y="-167951"/>
            <a:ext cx="1110343" cy="71659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53B46096-1152-4E8A-B19F-65A34F2D604A}"/>
              </a:ext>
            </a:extLst>
          </p:cNvPr>
          <p:cNvSpPr txBox="1"/>
          <p:nvPr/>
        </p:nvSpPr>
        <p:spPr>
          <a:xfrm>
            <a:off x="7312651" y="139631"/>
            <a:ext cx="7909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AMORCE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D3F4B36-3D08-4C84-99F2-B714598F6A8C}"/>
              </a:ext>
            </a:extLst>
          </p:cNvPr>
          <p:cNvSpPr txBox="1"/>
          <p:nvPr/>
        </p:nvSpPr>
        <p:spPr>
          <a:xfrm>
            <a:off x="7378020" y="853058"/>
            <a:ext cx="9061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/>
              <a:t>Complète la figure pour obtenir la figure modèle.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D4F9C08D-4110-482C-9220-AC2CF97268A5}"/>
              </a:ext>
            </a:extLst>
          </p:cNvPr>
          <p:cNvCxnSpPr>
            <a:cxnSpLocks/>
          </p:cNvCxnSpPr>
          <p:nvPr/>
        </p:nvCxnSpPr>
        <p:spPr>
          <a:xfrm>
            <a:off x="1320604" y="5648055"/>
            <a:ext cx="3477330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7B834D6E-7545-4841-8DF3-38A0F72123A9}"/>
              </a:ext>
            </a:extLst>
          </p:cNvPr>
          <p:cNvCxnSpPr>
            <a:cxnSpLocks/>
          </p:cNvCxnSpPr>
          <p:nvPr/>
        </p:nvCxnSpPr>
        <p:spPr>
          <a:xfrm>
            <a:off x="7344210" y="5648055"/>
            <a:ext cx="3477330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623351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1930</TotalTime>
  <Words>225</Words>
  <Application>Microsoft Office PowerPoint</Application>
  <PresentationFormat>Grand écran</PresentationFormat>
  <Paragraphs>72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Abadi</vt:lpstr>
      <vt:lpstr>Arial</vt:lpstr>
      <vt:lpstr>Consolas</vt:lpstr>
      <vt:lpstr>Gill Sans MT</vt:lpstr>
      <vt:lpstr>Impact</vt:lpstr>
      <vt:lpstr>Badge</vt:lpstr>
      <vt:lpstr>DE La restauration  A LA REPRODUCTION  de figures</vt:lpstr>
      <vt:lpstr>Les instruments disponibles</vt:lpstr>
      <vt:lpstr>ACTIVITÉ 1 </vt:lpstr>
      <vt:lpstr>ACTIVITÉ 1 </vt:lpstr>
      <vt:lpstr>ACTIVITÉ 1 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restauration de figures</dc:title>
  <dc:creator>sam pagniez</dc:creator>
  <cp:lastModifiedBy>sam pagniez</cp:lastModifiedBy>
  <cp:revision>34</cp:revision>
  <cp:lastPrinted>2019-12-16T09:23:53Z</cp:lastPrinted>
  <dcterms:created xsi:type="dcterms:W3CDTF">2019-11-04T10:52:36Z</dcterms:created>
  <dcterms:modified xsi:type="dcterms:W3CDTF">2020-02-01T11:20:37Z</dcterms:modified>
</cp:coreProperties>
</file>