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5" r:id="rId3"/>
    <p:sldId id="346" r:id="rId4"/>
    <p:sldId id="347" r:id="rId5"/>
    <p:sldId id="331" r:id="rId6"/>
    <p:sldId id="350" r:id="rId7"/>
    <p:sldId id="348" r:id="rId8"/>
    <p:sldId id="349" r:id="rId9"/>
    <p:sldId id="351" r:id="rId10"/>
    <p:sldId id="323" r:id="rId11"/>
    <p:sldId id="344" r:id="rId12"/>
    <p:sldId id="272" r:id="rId13"/>
    <p:sldId id="273" r:id="rId14"/>
    <p:sldId id="337" r:id="rId15"/>
    <p:sldId id="339" r:id="rId16"/>
    <p:sldId id="352" r:id="rId17"/>
    <p:sldId id="341" r:id="rId18"/>
    <p:sldId id="353" r:id="rId19"/>
    <p:sldId id="354" r:id="rId20"/>
    <p:sldId id="355" r:id="rId21"/>
    <p:sldId id="356" r:id="rId22"/>
    <p:sldId id="357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B7E4F7"/>
    <a:srgbClr val="FF9F9F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8T14:03:41.556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1 1,'4'1,"0"0,0 0,-1 1,1-1,0 1,0 0,-1 0,5 3,7 4,4 2,0 1,0 1,-2 0,1 1,29 33,-39-38,-1 0,0 1,0 0,-1 0,0 1,0-1,-1 1,-1 1,0-1,0 1,-1-1,2 24,-3-4,-1 0,-2 0,-1 0,-2-1,-1 1,-1-1,-2 0,0 0,-2-1,-18 35,-1 0,4 1,-31 115,28-26,22-132,1 0,1 0,1 0,1 1,1-1,1 1,4 38,-2-51,0 1,0 0,1-1,1 0,0 0,0 0,1 0,0-1,0 1,1-1,1-1,-1 1,1-1,1 0,0-1,0 0,0 0,11 6,38 26,-39-26,0 0,1-1,1-1,0-1,0-1,25 8,27 1,-22-7,-1 3,72 29,-2 21,-105-58,-1 2,0 0,-1 0,0 1,0 1,-1 0,0 0,11 15,-1-2,-6-9,1-1,0 0,29 16,-25-17,0 2,23 19,-15-9,1-2,50 29,-48-32,0 1,47 40,6 15,153 105,-215-163,-2 0,0 2,-1 0,-1 1,0 1,-2 0,16 29,-13-22,-1 2,-1 0,-2 1,-1 0,-2 1,16 64,-28-93,16 77,-4 1,3 115,-14-168,-3 0,0 0,-1 0,-9 31,8-46,-1 1,0-1,-1-1,0 1,-1-1,0 0,-1 0,0-1,-1 0,-13 12,4-3,0 1,2 0,0 1,1 1,1 1,-18 43,14-32,2 2,1 0,2 1,1 0,-12 74,2 26,7-56,6-41,-17 55,16-67,2-1,1 1,1 0,-3 49,9 657,2-327,-3-386,-2 1,0-1,-9 30,6-26,-6 51,11-60,1 0,0 0,1 0,4 22,-4-35,0-1,0 1,0-1,0 0,1 1,-1-1,1 0,0 0,0 0,0 0,0 0,4 3,-5-5,1 0,0 0,-1 0,1 0,0 0,0-1,0 1,0-1,0 1,0-1,0 1,0-1,0 0,0 0,0 0,0 0,0 0,0-1,0 1,0-1,0 1,0-1,2-1,16-8,-1 0,0-2,-1 0,0-1,0-1,-2 0,0-1,-1-1,22-29,-20 21,0 0,2 2,0 0,1 2,2 0,0 1,45-29,-49 38,0 0,0 1,1 2,0 0,1 0,22-3,17-6,0-3,-1-3,105-55,-144 67,130-81,-110 72,1 1,1 2,0 2,63-12,-59 14,-1-2,-1-2,0-2,73-41,-95 45,0 0,38-36,-36 30,40-27,3 2,54-30,-34 27,89-45,38 18,-122 30,105-70,-164 96,1 1,1 1,60-19,15-7,123-55,18-8,-129 50,138-73,-234 116,49-18,18-8,-52 18,0 3,66-22,-81 33,1 0,-1 2,1 1,1 1,42 0,-57 4,0 1,0 0,0 1,0 0,-1 1,0 0,0 1,0 0,0 1,-1 0,0 1,11 8,-3 0,-2 0,0 1,0 1,-1 0,18 30,-16-22,1 0,1-1,1-1,1-1,1-1,38 29,-45-38,-1 1,-1 0,0 1,-1 0,-1 1,0 1,15 29,29 40,79 106,-126-181,0 0,1-1,0-1,0 0,1 0,12 7,-12-8,0-1,0 2,-1-1,-1 2,1-1,13 19,36 70,-36-56,53 70,13 11,15 17,-58-84,-22-27,0-1,2-1,31 26,-40-37,0 1,-1 1,0 0,13 21,28 33,-32-43,-2 2,-1 0,25 51,-22-38,31 41,-30-48,-17-24,0 0,1-1,0 1,20 17,-5-7,-2 1,33 41,7 9,-41-48,-1 1,32 53,-36-51,2-1,43 50,-51-65,0 2,0-1,-1 1,10 21,22 34,82 97,-111-151,103 135,-94-126,1-2,1 0,49 36,-62-52,0 0,1-1,-1 0,1-1,0 0,0-1,1 0,-1-1,19 1,13-1,55-4,-34-1,-53 3,-1-1,0 0,1-1,-1 0,0-1,0 0,0 0,-1-1,1-1,-1 1,0-1,13-10,1-4,0-2,38-44,-44 47,-11 12,1-2,-1 1,1-1,-1 0,-1 0,7-12,-11 19,-1 0,1-1,-1 1,1-1,-1 1,1-1,-1 1,0-1,0 0,0 1,0-1,0 1,0-1,0 1,0-1,0 1,-1-1,1 1,-1-1,1 1,-1-1,0 1,0 0,1-1,-1 1,0 0,0-1,0 1,0 0,0 0,-1 0,1 0,0 0,0 0,-1 1,1-1,-1 0,1 1,0-1,-1 0,-2 0,-8-2,0 0,0 1,-1 0,1 1,-23 0,34 1,-32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8T14:04:32.910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37 1,'20'19,"21"22,1-2,2-2,85 55,-103-79,0-2,1-1,0 0,1-3,0 0,0-2,1 0,-1-2,1-2,0 0,48-6,15-14,-69 13,1 1,30-3,148 6,-164 3,-47 2,-78 24,72-26,0 1,-1-2,1 0,-1-1,1 0,0-2,-20-4,-6-6,-50-21,29 9,40 18,0 1,0 1,-1 1,0 0,-26 1,-120 6,59 1,69-4,21 2,0-2,0 0,0-2,0 0,0-1,-23-7,42 10,0 0,0 0,0 0,1 0,-1 0,0 0,0-1,1 1,-1 0,0-1,0 1,1 0,-1-1,0 1,1-1,-1 1,1-1,-1 0,1 1,-1-1,1 1,-1-1,1 0,-1 1,1-2,16-5,34 3,256 3,-142 2,-128 2,1 1,-1 1,0 2,35 12,-34-8,0-2,0-2,60 4,73-12,-212 2,-1-2,1-2,0-1,-77-19,85 12,-13-5,-1 1,-1 2,0 3,-1 1,-74-2,68 12,-117-4,147 1,-1-1,1-2,0 0,-38-14,-9-9,69 23,7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8T14:04:36.310"/>
    </inkml:context>
    <inkml:brush xml:id="br0">
      <inkml:brushProperty name="width" value="0.2" units="cm"/>
      <inkml:brushProperty name="height" value="0.2" units="cm"/>
      <inkml:brushProperty name="color" value="#66CC00"/>
      <inkml:brushProperty name="ignorePressure" value="1"/>
    </inkml:brush>
  </inkml:definitions>
  <inkml:trace contextRef="#ctx0" brushRef="#br0">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8T14:04:38.432"/>
    </inkml:context>
    <inkml:brush xml:id="br0">
      <inkml:brushProperty name="width" value="0.2" units="cm"/>
      <inkml:brushProperty name="height" value="0.2" units="cm"/>
      <inkml:brushProperty name="color" value="#66CC00"/>
      <inkml:brushProperty name="ignorePressure" value="1"/>
    </inkml:brush>
  </inkml:definitions>
  <inkml:trace contextRef="#ctx0" brushRef="#br0">1 1,'737'0,"-704"3,-1 1,-1 2,1 1,-1 1,55 23,-1-2,-54-19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8T14:04:09.747"/>
    </inkml:context>
    <inkml:brush xml:id="br0">
      <inkml:brushProperty name="width" value="0.2" units="cm"/>
      <inkml:brushProperty name="height" value="0.2" units="cm"/>
      <inkml:brushProperty name="color" value="#66CC00"/>
      <inkml:brushProperty name="ignorePressure" value="1"/>
    </inkml:brush>
  </inkml:definitions>
  <inkml:trace contextRef="#ctx0" brushRef="#br0">2681 1,'-2'118,"5"133,0-237,-1 0,2 0,0-1,0 1,1-1,8 13,9 30,-20-52,-1 0,0 1,0-1,0 0,0 1,-1-1,0 1,0-1,0 1,0-1,-1 1,0-1,0 1,0-1,0 0,-1 1,0-1,0 0,0 0,0 0,0 0,-6 5,-4 4,-1 0,0-2,-1 1,-24 14,21-14,0 0,-20 19,3 3,-2-2,-1-1,-2-2,-63 37,66-44,20-11,0-2,-34 16,24-15,1 2,0 1,1 1,-39 30,-77 81,130-113,1-1,1 1,0 1,1 0,0 0,1 0,0 1,-7 27,9-27,0 0,-1 0,-1-1,0 0,-1 0,0 0,-1-1,-17 21,-28 28,43-47,-1 0,-1-1,-1 0,1-1,-24 16,29-23,0 0,0 1,1-1,-1 1,1 0,0 1,1-1,0 1,0 0,0 1,1-1,0 1,1 0,-1 0,-3 15,6-17,0 1,0 0,0 0,1 0,0 0,0 0,1 0,0 0,0 0,1 0,0 0,0-1,0 1,1-1,0 1,1-1,-1 0,1 0,7 8,13 14,1-1,1-2,1-1,48 34,88 69,-71-52,-44-37,-21-15,1-1,60 33,-60-38,0 2,-2 0,0 2,-1 0,31 36,18 15,-33-36,-3-3,45 51,-53-50,2 0,1-3,58 43,-76-61,0 0,-1 1,-1 1,0 0,16 25,24 29,44 60,-69-96,-3 1,-1 1,-1 1,18 40,-28-49,-2 0,-1 1,-1 0,-1 1,-2 0,-1 0,-1 0,-1 1,-2-1,-1 1,-5 37,0-37,-1 0,-2-1,0 0,-2 0,-2-1,-14 28,16-41,1-1,-2 0,0 0,-22 21,-24 29,48-54,-1 1,1-2,-2 0,1 0,-1-1,-1 0,1-1,-14 7,-37 25,17-10,0-1,-59 26,59-33,0 3,-73 52,-47 41,127-92,-5 3,20-13,0 0,1 1,-23 23,13-7,-1-1,-2-2,0-1,-2-2,-1-2,-1-1,-1-2,-1-1,-1-3,-70 20,87-29,-1 1,2 2,-40 21,-19 9,10-9,1 4,3 2,1 3,-86 69,114-82,-2-2,0-1,-48 19,-31 16,80-39,-66 23,-6 2,-84 67,190-108,0-1,0 1,0 0,0 0,1 1,0 0,0 0,1 0,0 1,0 0,0 0,1 0,-4 9,-4 11,2 1,-10 39,6-19,11-36,-1-1,0 0,1 1,1-1,-2 18,4-25,0 0,0 0,1 0,-1 0,1-1,0 1,0 0,0-1,1 1,-1-1,1 1,0-1,0 0,0 1,0-1,1 0,5 5,39 39,-2 2,40 55,-75-86,0 0,0 1,-2-1,11 36,-12-34,0 0,1 0,1 0,15 23,29 47,-44-72,0-1,1 1,0-2,2 0,0 0,0-1,2-1,0 0,21 17,151 95,-176-120,1 0,-1 0,1-2,0 1,1-1,-1-1,1 0,12 2,-18-5,0 1,0-1,0 0,0-1,-1 1,1-1,0 0,0-1,0 1,-1-1,1-1,-1 1,1-1,-1 1,0-2,0 1,8-7,3-3,-12 11,1-1,-1 0,0 0,0-1,0 1,0-1,-1 0,1 0,-1 0,0 0,0-1,3-7,-9 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8T14:04:23.879"/>
    </inkml:context>
    <inkml:brush xml:id="br0">
      <inkml:brushProperty name="width" value="0.2" units="cm"/>
      <inkml:brushProperty name="height" value="0.2" units="cm"/>
      <inkml:brushProperty name="color" value="#66CC00"/>
      <inkml:brushProperty name="ignorePressure" value="1"/>
    </inkml:brush>
  </inkml:definitions>
  <inkml:trace contextRef="#ctx0" brushRef="#br0">1 1,'4'3,"1"1,-1-1,1 0,0 0,1 0,-1-1,0 0,1 0,-1 0,1-1,11 2,69 2,-66-4,14 1,63 14,-64-9,67 5,357-11,-216-3,-209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8T14:04:32.910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37 1,'20'19,"21"22,1-2,2-2,85 55,-103-79,0-2,1-1,0 0,1-3,0 0,0-2,1 0,-1-2,1-2,0 0,48-6,15-14,-69 13,1 1,30-3,148 6,-164 3,-47 2,-78 24,72-26,0 1,-1-2,1 0,-1-1,1 0,0-2,-20-4,-6-6,-50-21,29 9,40 18,0 1,0 1,-1 1,0 0,-26 1,-120 6,59 1,69-4,21 2,0-2,0 0,0-2,0 0,0-1,-23-7,42 10,0 0,0 0,0 0,1 0,-1 0,0 0,0-1,1 1,-1 0,0-1,0 1,1 0,-1-1,0 1,1-1,-1 1,1-1,-1 0,1 1,-1-1,1 1,-1-1,1 0,-1 1,1-2,16-5,34 3,256 3,-142 2,-128 2,1 1,-1 1,0 2,35 12,-34-8,0-2,0-2,60 4,73-12,-212 2,-1-2,1-2,0-1,-77-19,85 12,-13-5,-1 1,-1 2,0 3,-1 1,-74-2,68 12,-117-4,147 1,-1-1,1-2,0 0,-38-14,-9-9,69 23,7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8T14:04:36.310"/>
    </inkml:context>
    <inkml:brush xml:id="br0">
      <inkml:brushProperty name="width" value="0.2" units="cm"/>
      <inkml:brushProperty name="height" value="0.2" units="cm"/>
      <inkml:brushProperty name="color" value="#66CC00"/>
      <inkml:brushProperty name="ignorePressure" value="1"/>
    </inkml:brush>
  </inkml:definitions>
  <inkml:trace contextRef="#ctx0" brushRef="#br0">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8T14:04:38.432"/>
    </inkml:context>
    <inkml:brush xml:id="br0">
      <inkml:brushProperty name="width" value="0.2" units="cm"/>
      <inkml:brushProperty name="height" value="0.2" units="cm"/>
      <inkml:brushProperty name="color" value="#66CC00"/>
      <inkml:brushProperty name="ignorePressure" value="1"/>
    </inkml:brush>
  </inkml:definitions>
  <inkml:trace contextRef="#ctx0" brushRef="#br0">1 1,'737'0,"-704"3,-1 1,-1 2,1 1,-1 1,55 23,-1-2,-54-19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8T14:03:41.556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1 1,'4'1,"0"0,0 0,-1 1,1-1,0 1,0 0,-1 0,5 3,7 4,4 2,0 1,0 1,-2 0,1 1,29 33,-39-38,-1 0,0 1,0 0,-1 0,0 1,0-1,-1 1,-1 1,0-1,0 1,-1-1,2 24,-3-4,-1 0,-2 0,-1 0,-2-1,-1 1,-1-1,-2 0,0 0,-2-1,-18 35,-1 0,4 1,-31 115,28-26,22-132,1 0,1 0,1 0,1 1,1-1,1 1,4 38,-2-51,0 1,0 0,1-1,1 0,0 0,0 0,1 0,0-1,0 1,1-1,1-1,-1 1,1-1,1 0,0-1,0 0,0 0,11 6,38 26,-39-26,0 0,1-1,1-1,0-1,0-1,25 8,27 1,-22-7,-1 3,72 29,-2 21,-105-58,-1 2,0 0,-1 0,0 1,0 1,-1 0,0 0,11 15,-1-2,-6-9,1-1,0 0,29 16,-25-17,0 2,23 19,-15-9,1-2,50 29,-48-32,0 1,47 40,6 15,153 105,-215-163,-2 0,0 2,-1 0,-1 1,0 1,-2 0,16 29,-13-22,-1 2,-1 0,-2 1,-1 0,-2 1,16 64,-28-93,16 77,-4 1,3 115,-14-168,-3 0,0 0,-1 0,-9 31,8-46,-1 1,0-1,-1-1,0 1,-1-1,0 0,-1 0,0-1,-1 0,-13 12,4-3,0 1,2 0,0 1,1 1,1 1,-18 43,14-32,2 2,1 0,2 1,1 0,-12 74,2 26,7-56,6-41,-17 55,16-67,2-1,1 1,1 0,-3 49,9 657,2-327,-3-386,-2 1,0-1,-9 30,6-26,-6 51,11-60,1 0,0 0,1 0,4 22,-4-35,0-1,0 1,0-1,0 0,1 1,-1-1,1 0,0 0,0 0,0 0,0 0,4 3,-5-5,1 0,0 0,-1 0,1 0,0 0,0-1,0 1,0-1,0 1,0-1,0 1,0-1,0 0,0 0,0 0,0 0,0 0,0-1,0 1,0-1,0 1,0-1,2-1,16-8,-1 0,0-2,-1 0,0-1,0-1,-2 0,0-1,-1-1,22-29,-20 21,0 0,2 2,0 0,1 2,2 0,0 1,45-29,-49 38,0 0,0 1,1 2,0 0,1 0,22-3,17-6,0-3,-1-3,105-55,-144 67,130-81,-110 72,1 1,1 2,0 2,63-12,-59 14,-1-2,-1-2,0-2,73-41,-95 45,0 0,38-36,-36 30,40-27,3 2,54-30,-34 27,89-45,38 18,-122 30,105-70,-164 96,1 1,1 1,60-19,15-7,123-55,18-8,-129 50,138-73,-234 116,49-18,18-8,-52 18,0 3,66-22,-81 33,1 0,-1 2,1 1,1 1,42 0,-57 4,0 1,0 0,0 1,0 0,-1 1,0 0,0 1,0 0,0 1,-1 0,0 1,11 8,-3 0,-2 0,0 1,0 1,-1 0,18 30,-16-22,1 0,1-1,1-1,1-1,1-1,38 29,-45-38,-1 1,-1 0,0 1,-1 0,-1 1,0 1,15 29,29 40,79 106,-126-181,0 0,1-1,0-1,0 0,1 0,12 7,-12-8,0-1,0 2,-1-1,-1 2,1-1,13 19,36 70,-36-56,53 70,13 11,15 17,-58-84,-22-27,0-1,2-1,31 26,-40-37,0 1,-1 1,0 0,13 21,28 33,-32-43,-2 2,-1 0,25 51,-22-38,31 41,-30-48,-17-24,0 0,1-1,0 1,20 17,-5-7,-2 1,33 41,7 9,-41-48,-1 1,32 53,-36-51,2-1,43 50,-51-65,0 2,0-1,-1 1,10 21,22 34,82 97,-111-151,103 135,-94-126,1-2,1 0,49 36,-62-52,0 0,1-1,-1 0,1-1,0 0,0-1,1 0,-1-1,19 1,13-1,55-4,-34-1,-53 3,-1-1,0 0,1-1,-1 0,0-1,0 0,0 0,-1-1,1-1,-1 1,0-1,13-10,1-4,0-2,38-44,-44 47,-11 12,1-2,-1 1,1-1,-1 0,-1 0,7-12,-11 19,-1 0,1-1,-1 1,1-1,-1 1,1-1,-1 1,0-1,0 0,0 1,0-1,0 1,0-1,0 1,0-1,0 1,-1-1,1 1,-1-1,1 1,-1-1,0 1,0 0,1-1,-1 1,0 0,0-1,0 1,0 0,0 0,-1 0,1 0,0 0,0 0,-1 1,1-1,-1 0,1 1,0-1,-1 0,-2 0,-8-2,0 0,0 1,-1 0,1 1,-23 0,34 1,-32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8T14:04:09.747"/>
    </inkml:context>
    <inkml:brush xml:id="br0">
      <inkml:brushProperty name="width" value="0.2" units="cm"/>
      <inkml:brushProperty name="height" value="0.2" units="cm"/>
      <inkml:brushProperty name="color" value="#66CC00"/>
      <inkml:brushProperty name="ignorePressure" value="1"/>
    </inkml:brush>
  </inkml:definitions>
  <inkml:trace contextRef="#ctx0" brushRef="#br0">2681 1,'-2'118,"5"133,0-237,-1 0,2 0,0-1,0 1,1-1,8 13,9 30,-20-52,-1 0,0 1,0-1,0 0,0 1,-1-1,0 1,0-1,0 1,0-1,-1 1,0-1,0 1,0-1,0 0,-1 1,0-1,0 0,0 0,0 0,0 0,-6 5,-4 4,-1 0,0-2,-1 1,-24 14,21-14,0 0,-20 19,3 3,-2-2,-1-1,-2-2,-63 37,66-44,20-11,0-2,-34 16,24-15,1 2,0 1,1 1,-39 30,-77 81,130-113,1-1,1 1,0 1,1 0,0 0,1 0,0 1,-7 27,9-27,0 0,-1 0,-1-1,0 0,-1 0,0 0,-1-1,-17 21,-28 28,43-47,-1 0,-1-1,-1 0,1-1,-24 16,29-23,0 0,0 1,1-1,-1 1,1 0,0 1,1-1,0 1,0 0,0 1,1-1,0 1,1 0,-1 0,-3 15,6-17,0 1,0 0,0 0,1 0,0 0,0 0,1 0,0 0,0 0,1 0,0 0,0-1,0 1,1-1,0 1,1-1,-1 0,1 0,7 8,13 14,1-1,1-2,1-1,48 34,88 69,-71-52,-44-37,-21-15,1-1,60 33,-60-38,0 2,-2 0,0 2,-1 0,31 36,18 15,-33-36,-3-3,45 51,-53-50,2 0,1-3,58 43,-76-61,0 0,-1 1,-1 1,0 0,16 25,24 29,44 60,-69-96,-3 1,-1 1,-1 1,18 40,-28-49,-2 0,-1 1,-1 0,-1 1,-2 0,-1 0,-1 0,-1 1,-2-1,-1 1,-5 37,0-37,-1 0,-2-1,0 0,-2 0,-2-1,-14 28,16-41,1-1,-2 0,0 0,-22 21,-24 29,48-54,-1 1,1-2,-2 0,1 0,-1-1,-1 0,1-1,-14 7,-37 25,17-10,0-1,-59 26,59-33,0 3,-73 52,-47 41,127-92,-5 3,20-13,0 0,1 1,-23 23,13-7,-1-1,-2-2,0-1,-2-2,-1-2,-1-1,-1-2,-1-1,-1-3,-70 20,87-29,-1 1,2 2,-40 21,-19 9,10-9,1 4,3 2,1 3,-86 69,114-82,-2-2,0-1,-48 19,-31 16,80-39,-66 23,-6 2,-84 67,190-108,0-1,0 1,0 0,0 0,1 1,0 0,0 0,1 0,0 1,0 0,0 0,1 0,-4 9,-4 11,2 1,-10 39,6-19,11-36,-1-1,0 0,1 1,1-1,-2 18,4-25,0 0,0 0,1 0,-1 0,1-1,0 1,0 0,0-1,1 1,-1-1,1 1,0-1,0 0,0 1,0-1,1 0,5 5,39 39,-2 2,40 55,-75-86,0 0,0 1,-2-1,11 36,-12-34,0 0,1 0,1 0,15 23,29 47,-44-72,0-1,1 1,0-2,2 0,0 0,0-1,2-1,0 0,21 17,151 95,-176-120,1 0,-1 0,1-2,0 1,1-1,-1-1,1 0,12 2,-18-5,0 1,0-1,0 0,0-1,-1 1,1-1,0 0,0-1,0 1,-1-1,1-1,-1 1,1-1,-1 1,0-2,0 1,8-7,3-3,-12 11,1-1,-1 0,0 0,0-1,0 1,0-1,-1 0,1 0,-1 0,0 0,0-1,3-7,-9 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8T14:04:23.879"/>
    </inkml:context>
    <inkml:brush xml:id="br0">
      <inkml:brushProperty name="width" value="0.2" units="cm"/>
      <inkml:brushProperty name="height" value="0.2" units="cm"/>
      <inkml:brushProperty name="color" value="#66CC00"/>
      <inkml:brushProperty name="ignorePressure" value="1"/>
    </inkml:brush>
  </inkml:definitions>
  <inkml:trace contextRef="#ctx0" brushRef="#br0">1 1,'4'3,"1"1,-1-1,1 0,0 0,1 0,-1-1,0 0,1 0,-1 0,1-1,11 2,69 2,-66-4,14 1,63 14,-64-9,67 5,357-11,-216-3,-209 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51A879-0CAB-4886-A1BF-46636CEE4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4909DE2-F2DD-461D-91D2-242FE7939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86F49F-8D91-47E3-89B3-AE3D602C9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8267-D402-4681-AF01-0F9507EF7B3F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770306-138A-412C-A425-8DC5B27A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02F365-D460-4709-8ACD-A814A16EB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AE65-B910-4D78-9828-1ACDA124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47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5FBB41-D94A-4011-B6E0-DD8E8E86D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12A026D-1963-4D2B-B74E-F499AF611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D79426-4860-4C36-B18D-5186BDDA2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8267-D402-4681-AF01-0F9507EF7B3F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8306C6-7425-489E-AE3E-0E9DFB034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684517-18EA-4E55-A2C5-92FE82B8B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AE65-B910-4D78-9828-1ACDA124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89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582E9D0-954E-43D2-A588-7C67FC81DC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916FE01-88CA-4FD3-A1A5-0E8714AD9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82CA65-F34F-458E-8DE7-7603F97B2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8267-D402-4681-AF01-0F9507EF7B3F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687E02-D090-46EB-B698-8AE42E6B5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4EE0C9-44D2-4AA1-A3E8-BCAE06E47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AE65-B910-4D78-9828-1ACDA124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73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0B8731-3518-4103-9284-10BAC0620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9A1299-B78B-459A-8A54-ED6D5F3D3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C00909-4B44-4EE8-9CD8-99B0A454E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8267-D402-4681-AF01-0F9507EF7B3F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743B65-F6D4-4A06-A14B-64830472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703FA3-AD9A-4B9A-83D4-38F140DC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AE65-B910-4D78-9828-1ACDA124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51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B03FA9-2751-4AF6-9A49-AE8DC043B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87A1FE-1828-4BF1-A565-828923DDA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CEAD34-6330-4B37-99B6-B9022AE9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8267-D402-4681-AF01-0F9507EF7B3F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C167EA-6566-4427-B3A1-6211002F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9CA-820C-493F-983A-3EAC789FE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AE65-B910-4D78-9828-1ACDA124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82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DE4170-1A59-4ACE-9145-77488C4F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42BDD3-4B13-47AC-A940-412A9694A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CA645BA-112B-4C34-BACA-57B2AF602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6C1658-12A1-493A-A65F-CF740B2F9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8267-D402-4681-AF01-0F9507EF7B3F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4677C1-D270-426E-85DA-6570F311E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E261F4-C87D-4846-9A9D-B9498BD7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AE65-B910-4D78-9828-1ACDA124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737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DEF286-162F-40AE-9884-19571CEB5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A74C19-B8E2-4037-AF6C-E3587A2C1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E349CE-A05C-4396-8385-D7D697AC8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17E2BE3-3122-4B37-AB60-C1688450EE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781433B-9AF5-4821-853D-D782385B18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A679F91-5DCF-45D2-8113-33F6C4ED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8267-D402-4681-AF01-0F9507EF7B3F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0252B79-A1C4-4E25-BBF3-BF15B6BC6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5B181CB-6731-4789-B7C7-B4B9D80CF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AE65-B910-4D78-9828-1ACDA124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39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EE272B-6C3F-44BB-981C-543AA5133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CB51677-999B-47A2-AF3D-BD9F77DAB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8267-D402-4681-AF01-0F9507EF7B3F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9035CF0-B306-4285-ACB8-472EE89C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F1D6C8-55AC-4E69-9662-17F644E82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AE65-B910-4D78-9828-1ACDA124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07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CECB0AD-ADAA-414D-9D1C-2D0A40B66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8267-D402-4681-AF01-0F9507EF7B3F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5F35CF3-C7FC-4EA1-B94F-71727EA90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2CC0A3-0C1D-417C-9BC7-3F390DF3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AE65-B910-4D78-9828-1ACDA124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559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5DB859-D24C-4EEF-A58F-F97C1DF46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953AA8-DC79-44B0-B6EF-ED33CAA19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045427-D766-4F6B-8F3B-E7A016470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059463-0566-4C90-A6B1-87476DA71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8267-D402-4681-AF01-0F9507EF7B3F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97B18D-5980-4A69-B7ED-CC2D40905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6DCDF4-6344-444C-B390-5578B138D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AE65-B910-4D78-9828-1ACDA124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13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D64499-899F-4E39-A3ED-A6C378D37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F3D8348-769A-41DC-AEB6-610F7182F9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8B93CB-FF47-4CA6-86E1-C8A0257A9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E9927B-6025-4C2F-A9CB-FEBC6DA7E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8267-D402-4681-AF01-0F9507EF7B3F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01BE21-FE0E-4609-B61C-CF5973701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0C8B7A-EB08-4A93-B842-191DA0BAD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AE65-B910-4D78-9828-1ACDA124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80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88A14CA-9D9A-4C1F-A2F0-8A3C9BEC9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87DA85-4B98-46BC-8B41-E5442D2C4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4F9147-7214-46F6-88BA-0513647E1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C8267-D402-4681-AF01-0F9507EF7B3F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2BDCBE-910E-4D29-9E42-A83886E5D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66843C-DEC5-4798-8F0F-85DED45A7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9AE65-B910-4D78-9828-1ACDA124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0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6.png"/><Relationship Id="rId14" Type="http://schemas.openxmlformats.org/officeDocument/2006/relationships/customXml" Target="../ink/ink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customXml" Target="../ink/ink10.xml"/><Relationship Id="rId4" Type="http://schemas.openxmlformats.org/officeDocument/2006/relationships/customXml" Target="../ink/ink7.xml"/><Relationship Id="rId9" Type="http://schemas.openxmlformats.org/officeDocument/2006/relationships/image" Target="../media/image6.png"/><Relationship Id="rId14" Type="http://schemas.openxmlformats.org/officeDocument/2006/relationships/customXml" Target="../ink/ink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4409339-E111-46FB-93AE-C1E09BAFE983}"/>
              </a:ext>
            </a:extLst>
          </p:cNvPr>
          <p:cNvSpPr/>
          <p:nvPr/>
        </p:nvSpPr>
        <p:spPr>
          <a:xfrm>
            <a:off x="677333" y="2887339"/>
            <a:ext cx="10445592" cy="3104445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200" dirty="0"/>
              <a:t>Lucas doit parcourir 840 mètres pour aller de chez lui à l’école. La distance que doit parcourir Sofia est le double de celle de Lucas.</a:t>
            </a:r>
          </a:p>
          <a:p>
            <a:endParaRPr lang="fr-FR" sz="3200" dirty="0"/>
          </a:p>
          <a:p>
            <a:r>
              <a:rPr lang="fr-FR" sz="3200" i="1" dirty="0"/>
              <a:t>Quelle est la distance parcourue par Sofia ?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895BE6-FE92-4399-A17B-D658EBDA7C0B}"/>
              </a:ext>
            </a:extLst>
          </p:cNvPr>
          <p:cNvSpPr/>
          <p:nvPr/>
        </p:nvSpPr>
        <p:spPr>
          <a:xfrm>
            <a:off x="677331" y="778301"/>
            <a:ext cx="6352641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LE CHEMIN DE L’ÉCOLE</a:t>
            </a:r>
            <a:endParaRPr lang="fr-FR" sz="1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0974821-C393-41AF-AD7E-6955AA641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1855">
            <a:off x="7282564" y="411064"/>
            <a:ext cx="4427274" cy="2213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6818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4B0B123D-CEF6-47DA-A819-AA441375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2C06FE8-E725-4FF3-95B4-3FFC7A1BD9FD}"/>
              </a:ext>
            </a:extLst>
          </p:cNvPr>
          <p:cNvSpPr txBox="1"/>
          <p:nvPr/>
        </p:nvSpPr>
        <p:spPr>
          <a:xfrm>
            <a:off x="274616" y="247941"/>
            <a:ext cx="10647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PROBLÈME MULTIPLICATIFS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2454D2-CED3-4655-8848-293CABF84C03}"/>
              </a:ext>
            </a:extLst>
          </p:cNvPr>
          <p:cNvSpPr/>
          <p:nvPr/>
        </p:nvSpPr>
        <p:spPr>
          <a:xfrm>
            <a:off x="1516098" y="5527597"/>
            <a:ext cx="99219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i="1" dirty="0">
                <a:solidFill>
                  <a:schemeClr val="accent1">
                    <a:lumMod val="75000"/>
                  </a:schemeClr>
                </a:solidFill>
              </a:rPr>
              <a:t>QUESTIONS A SE POSER?</a:t>
            </a:r>
          </a:p>
          <a:p>
            <a:pPr algn="ctr"/>
            <a:r>
              <a:rPr lang="fr-FR" sz="2000" i="1" dirty="0">
                <a:solidFill>
                  <a:schemeClr val="accent1">
                    <a:lumMod val="75000"/>
                  </a:schemeClr>
                </a:solidFill>
              </a:rPr>
              <a:t>Y a-t-il un tout ou une grande quantité?       Le tout est-il partagé en plusieurs parts égales?   </a:t>
            </a:r>
          </a:p>
          <a:p>
            <a:pPr algn="ctr"/>
            <a:r>
              <a:rPr lang="fr-FR" sz="2000" i="1" dirty="0">
                <a:solidFill>
                  <a:schemeClr val="accent1">
                    <a:lumMod val="75000"/>
                  </a:schemeClr>
                </a:solidFill>
              </a:rPr>
              <a:t>Qu’est-ce que je cherche ? le tout? le nombre de parts? la valeur d’une part?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F3ABFDBC-6907-433D-9782-CD2B3CD134CA}"/>
              </a:ext>
            </a:extLst>
          </p:cNvPr>
          <p:cNvGrpSpPr/>
          <p:nvPr/>
        </p:nvGrpSpPr>
        <p:grpSpPr>
          <a:xfrm>
            <a:off x="10871647" y="290963"/>
            <a:ext cx="957313" cy="822121"/>
            <a:chOff x="10871647" y="290963"/>
            <a:chExt cx="957313" cy="822121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C29E6D7E-BEA2-4E2F-98DC-2245216A40CD}"/>
                </a:ext>
              </a:extLst>
            </p:cNvPr>
            <p:cNvSpPr/>
            <p:nvPr/>
          </p:nvSpPr>
          <p:spPr>
            <a:xfrm>
              <a:off x="10922466" y="290963"/>
              <a:ext cx="855677" cy="822121"/>
            </a:xfrm>
            <a:prstGeom prst="ellipse">
              <a:avLst/>
            </a:prstGeom>
            <a:solidFill>
              <a:srgbClr val="FF5050"/>
            </a:solidFill>
            <a:ln>
              <a:solidFill>
                <a:srgbClr val="FFC5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597AA28-91A3-4B34-B182-9C41B1848917}"/>
                </a:ext>
              </a:extLst>
            </p:cNvPr>
            <p:cNvSpPr txBox="1"/>
            <p:nvPr/>
          </p:nvSpPr>
          <p:spPr>
            <a:xfrm>
              <a:off x="10871647" y="472999"/>
              <a:ext cx="9573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>
                  <a:solidFill>
                    <a:schemeClr val="bg1"/>
                  </a:solidFill>
                </a:rPr>
                <a:t>BILAN</a:t>
              </a:r>
            </a:p>
          </p:txBody>
        </p:sp>
      </p:grpSp>
      <p:sp>
        <p:nvSpPr>
          <p:cNvPr id="69" name="Rectangle : coins arrondis 68">
            <a:extLst>
              <a:ext uri="{FF2B5EF4-FFF2-40B4-BE49-F238E27FC236}">
                <a16:creationId xmlns:a16="http://schemas.microsoft.com/office/drawing/2014/main" id="{6E84DA81-5442-49CD-9E6C-BDFC3F497B65}"/>
              </a:ext>
            </a:extLst>
          </p:cNvPr>
          <p:cNvSpPr/>
          <p:nvPr/>
        </p:nvSpPr>
        <p:spPr>
          <a:xfrm>
            <a:off x="453833" y="4082796"/>
            <a:ext cx="11513578" cy="903111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  </a:t>
            </a:r>
            <a:r>
              <a:rPr lang="fr-FR" sz="4400" dirty="0">
                <a:solidFill>
                  <a:srgbClr val="C00000"/>
                </a:solidFill>
              </a:rPr>
              <a:t>TOUT OU GRANDE QUANTITÉ</a:t>
            </a:r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70" name="Rectangle : coins arrondis 69">
            <a:extLst>
              <a:ext uri="{FF2B5EF4-FFF2-40B4-BE49-F238E27FC236}">
                <a16:creationId xmlns:a16="http://schemas.microsoft.com/office/drawing/2014/main" id="{0428D3C1-04BD-4A5F-90E0-E1F86E2C9479}"/>
              </a:ext>
            </a:extLst>
          </p:cNvPr>
          <p:cNvSpPr/>
          <p:nvPr/>
        </p:nvSpPr>
        <p:spPr>
          <a:xfrm>
            <a:off x="453833" y="3007252"/>
            <a:ext cx="1038083" cy="90311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C00000"/>
                </a:solidFill>
              </a:rPr>
              <a:t>1 part</a:t>
            </a:r>
          </a:p>
        </p:txBody>
      </p:sp>
      <p:sp>
        <p:nvSpPr>
          <p:cNvPr id="71" name="Accolade ouvrante 70">
            <a:extLst>
              <a:ext uri="{FF2B5EF4-FFF2-40B4-BE49-F238E27FC236}">
                <a16:creationId xmlns:a16="http://schemas.microsoft.com/office/drawing/2014/main" id="{EFA6A2EB-2603-4A3F-9E89-9728FBD86155}"/>
              </a:ext>
            </a:extLst>
          </p:cNvPr>
          <p:cNvSpPr/>
          <p:nvPr/>
        </p:nvSpPr>
        <p:spPr>
          <a:xfrm rot="5400000">
            <a:off x="5790366" y="-2951731"/>
            <a:ext cx="549428" cy="11162978"/>
          </a:xfrm>
          <a:prstGeom prst="leftBrace">
            <a:avLst>
              <a:gd name="adj1" fmla="val 183520"/>
              <a:gd name="adj2" fmla="val 4942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 : coins arrondis 71">
            <a:extLst>
              <a:ext uri="{FF2B5EF4-FFF2-40B4-BE49-F238E27FC236}">
                <a16:creationId xmlns:a16="http://schemas.microsoft.com/office/drawing/2014/main" id="{F89A89D6-FEFE-4573-99BA-F753F7387C38}"/>
              </a:ext>
            </a:extLst>
          </p:cNvPr>
          <p:cNvSpPr/>
          <p:nvPr/>
        </p:nvSpPr>
        <p:spPr>
          <a:xfrm>
            <a:off x="1491916" y="3007252"/>
            <a:ext cx="1038083" cy="90311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C00000"/>
                </a:solidFill>
              </a:rPr>
              <a:t>1 part</a:t>
            </a:r>
          </a:p>
        </p:txBody>
      </p:sp>
      <p:sp>
        <p:nvSpPr>
          <p:cNvPr id="73" name="Rectangle : coins arrondis 72">
            <a:extLst>
              <a:ext uri="{FF2B5EF4-FFF2-40B4-BE49-F238E27FC236}">
                <a16:creationId xmlns:a16="http://schemas.microsoft.com/office/drawing/2014/main" id="{1D40EDAA-0BD3-4BBE-A4D6-33A61EA86B7F}"/>
              </a:ext>
            </a:extLst>
          </p:cNvPr>
          <p:cNvSpPr/>
          <p:nvPr/>
        </p:nvSpPr>
        <p:spPr>
          <a:xfrm>
            <a:off x="2529999" y="3002452"/>
            <a:ext cx="1038083" cy="90311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C00000"/>
                </a:solidFill>
              </a:rPr>
              <a:t>1 part</a:t>
            </a:r>
          </a:p>
        </p:txBody>
      </p:sp>
      <p:sp>
        <p:nvSpPr>
          <p:cNvPr id="74" name="Rectangle : coins arrondis 73">
            <a:extLst>
              <a:ext uri="{FF2B5EF4-FFF2-40B4-BE49-F238E27FC236}">
                <a16:creationId xmlns:a16="http://schemas.microsoft.com/office/drawing/2014/main" id="{2991D07C-6E03-4738-A6DD-61719B4C9DBB}"/>
              </a:ext>
            </a:extLst>
          </p:cNvPr>
          <p:cNvSpPr/>
          <p:nvPr/>
        </p:nvSpPr>
        <p:spPr>
          <a:xfrm>
            <a:off x="3568082" y="3002452"/>
            <a:ext cx="1038083" cy="90311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C00000"/>
                </a:solidFill>
              </a:rPr>
              <a:t>1 part</a:t>
            </a:r>
          </a:p>
        </p:txBody>
      </p:sp>
      <p:sp>
        <p:nvSpPr>
          <p:cNvPr id="75" name="Rectangle : coins arrondis 74">
            <a:extLst>
              <a:ext uri="{FF2B5EF4-FFF2-40B4-BE49-F238E27FC236}">
                <a16:creationId xmlns:a16="http://schemas.microsoft.com/office/drawing/2014/main" id="{91557D59-1266-4275-B6F1-87A941C40B14}"/>
              </a:ext>
            </a:extLst>
          </p:cNvPr>
          <p:cNvSpPr/>
          <p:nvPr/>
        </p:nvSpPr>
        <p:spPr>
          <a:xfrm>
            <a:off x="4606165" y="2997805"/>
            <a:ext cx="1038083" cy="9031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76" name="Rectangle : coins arrondis 75">
            <a:extLst>
              <a:ext uri="{FF2B5EF4-FFF2-40B4-BE49-F238E27FC236}">
                <a16:creationId xmlns:a16="http://schemas.microsoft.com/office/drawing/2014/main" id="{FBE6EE0B-7AB1-4712-A9B7-A977409D5FAC}"/>
              </a:ext>
            </a:extLst>
          </p:cNvPr>
          <p:cNvSpPr/>
          <p:nvPr/>
        </p:nvSpPr>
        <p:spPr>
          <a:xfrm>
            <a:off x="5644248" y="3007251"/>
            <a:ext cx="1038083" cy="9031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800" dirty="0">
              <a:solidFill>
                <a:srgbClr val="C00000"/>
              </a:solidFill>
            </a:endParaRPr>
          </a:p>
        </p:txBody>
      </p: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30D06D37-D511-420B-9F8F-345FB27336B2}"/>
              </a:ext>
            </a:extLst>
          </p:cNvPr>
          <p:cNvCxnSpPr/>
          <p:nvPr/>
        </p:nvCxnSpPr>
        <p:spPr>
          <a:xfrm>
            <a:off x="6682331" y="3002452"/>
            <a:ext cx="1627480" cy="0"/>
          </a:xfrm>
          <a:prstGeom prst="line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EDDF0B2E-D1C7-4A41-A0D2-CDBB673D59C4}"/>
              </a:ext>
            </a:extLst>
          </p:cNvPr>
          <p:cNvCxnSpPr/>
          <p:nvPr/>
        </p:nvCxnSpPr>
        <p:spPr>
          <a:xfrm>
            <a:off x="6642227" y="3924873"/>
            <a:ext cx="1627480" cy="0"/>
          </a:xfrm>
          <a:prstGeom prst="line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ZoneTexte 78">
            <a:extLst>
              <a:ext uri="{FF2B5EF4-FFF2-40B4-BE49-F238E27FC236}">
                <a16:creationId xmlns:a16="http://schemas.microsoft.com/office/drawing/2014/main" id="{A2D6BD6D-6B60-45D2-94EA-59E173EFC359}"/>
              </a:ext>
            </a:extLst>
          </p:cNvPr>
          <p:cNvSpPr txBox="1"/>
          <p:nvPr/>
        </p:nvSpPr>
        <p:spPr>
          <a:xfrm>
            <a:off x="3801060" y="1502817"/>
            <a:ext cx="458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C00000"/>
                </a:solidFill>
                <a:latin typeface="Cavolini" panose="03000502040302020204" pitchFamily="66" charset="0"/>
              </a:rPr>
              <a:t>NOMBRE DE PARTS</a:t>
            </a:r>
          </a:p>
        </p:txBody>
      </p:sp>
    </p:spTree>
    <p:extLst>
      <p:ext uri="{BB962C8B-B14F-4D97-AF65-F5344CB8AC3E}">
        <p14:creationId xmlns:p14="http://schemas.microsoft.com/office/powerpoint/2010/main" val="177742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4409339-E111-46FB-93AE-C1E09BAFE983}"/>
              </a:ext>
            </a:extLst>
          </p:cNvPr>
          <p:cNvSpPr/>
          <p:nvPr/>
        </p:nvSpPr>
        <p:spPr>
          <a:xfrm>
            <a:off x="677333" y="2472268"/>
            <a:ext cx="9900356" cy="3104444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600" dirty="0"/>
              <a:t>M. FRUIT achète 5 barquettes de fraises. Il dépense 27,50€. </a:t>
            </a:r>
          </a:p>
          <a:p>
            <a:endParaRPr lang="fr-FR" sz="3600" dirty="0"/>
          </a:p>
          <a:p>
            <a:r>
              <a:rPr lang="fr-FR" sz="3600" i="1" dirty="0"/>
              <a:t>Quel est le prix d’une barquette de fraises ?</a:t>
            </a:r>
            <a:endParaRPr lang="fr-FR" sz="4800" i="1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895BE6-FE92-4399-A17B-D658EBDA7C0B}"/>
              </a:ext>
            </a:extLst>
          </p:cNvPr>
          <p:cNvSpPr/>
          <p:nvPr/>
        </p:nvSpPr>
        <p:spPr>
          <a:xfrm>
            <a:off x="677333" y="508000"/>
            <a:ext cx="4841151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LES FRAISES</a:t>
            </a:r>
            <a:endParaRPr lang="fr-FR" sz="1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8845938-3637-4A75-BF49-7D2E5E5B6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8034">
            <a:off x="8229080" y="670319"/>
            <a:ext cx="2923108" cy="194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7683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4409339-E111-46FB-93AE-C1E09BAFE983}"/>
              </a:ext>
            </a:extLst>
          </p:cNvPr>
          <p:cNvSpPr/>
          <p:nvPr/>
        </p:nvSpPr>
        <p:spPr>
          <a:xfrm>
            <a:off x="5859780" y="189680"/>
            <a:ext cx="6133819" cy="2595465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u="sng" dirty="0">
                <a:latin typeface="Abadi" panose="020B0604020104020204" pitchFamily="34" charset="0"/>
              </a:rPr>
              <a:t>Le goûter.</a:t>
            </a:r>
          </a:p>
          <a:p>
            <a:endParaRPr lang="fr-FR" dirty="0">
              <a:latin typeface="Abadi" panose="020B0604020104020204" pitchFamily="34" charset="0"/>
            </a:endParaRPr>
          </a:p>
          <a:p>
            <a:endParaRPr lang="fr-FR" dirty="0">
              <a:latin typeface="Abadi" panose="020B0604020104020204" pitchFamily="34" charset="0"/>
            </a:endParaRPr>
          </a:p>
          <a:p>
            <a:r>
              <a:rPr lang="fr-FR" dirty="0">
                <a:latin typeface="Abadi" panose="020B0604020104020204" pitchFamily="34" charset="0"/>
              </a:rPr>
              <a:t>Pour le goûter, Sarah achète 5 paquets </a:t>
            </a:r>
          </a:p>
          <a:p>
            <a:r>
              <a:rPr lang="fr-FR" dirty="0">
                <a:latin typeface="Abadi" panose="020B0604020104020204" pitchFamily="34" charset="0"/>
              </a:rPr>
              <a:t>de gâteaux. Le prix unitaire d’un paquet est de 1,50€.</a:t>
            </a:r>
          </a:p>
          <a:p>
            <a:endParaRPr lang="fr-FR" dirty="0">
              <a:latin typeface="Abadi" panose="020B0604020104020204" pitchFamily="34" charset="0"/>
            </a:endParaRPr>
          </a:p>
          <a:p>
            <a:r>
              <a:rPr lang="fr-FR" i="1" dirty="0">
                <a:latin typeface="Abadi" panose="020B0604020104020204" pitchFamily="34" charset="0"/>
              </a:rPr>
              <a:t>Combien dépense-t-elle d’argent ?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895BE6-FE92-4399-A17B-D658EBDA7C0B}"/>
              </a:ext>
            </a:extLst>
          </p:cNvPr>
          <p:cNvSpPr/>
          <p:nvPr/>
        </p:nvSpPr>
        <p:spPr>
          <a:xfrm>
            <a:off x="540173" y="402167"/>
            <a:ext cx="4885267" cy="756073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Variations</a:t>
            </a:r>
            <a:endParaRPr lang="fr-FR" sz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7877166-5F88-42C7-BDC6-C78145A7620C}"/>
              </a:ext>
            </a:extLst>
          </p:cNvPr>
          <p:cNvSpPr/>
          <p:nvPr/>
        </p:nvSpPr>
        <p:spPr>
          <a:xfrm>
            <a:off x="5859780" y="3428999"/>
            <a:ext cx="6133819" cy="3239319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>
              <a:latin typeface="Abadi" panose="020B0604020104020204" pitchFamily="34" charset="0"/>
            </a:endParaRPr>
          </a:p>
          <a:p>
            <a:endParaRPr lang="fr-FR" dirty="0">
              <a:latin typeface="Abadi" panose="020B0604020104020204" pitchFamily="34" charset="0"/>
            </a:endParaRPr>
          </a:p>
          <a:p>
            <a:endParaRPr lang="fr-FR" dirty="0">
              <a:latin typeface="Abadi" panose="020B0604020104020204" pitchFamily="34" charset="0"/>
            </a:endParaRPr>
          </a:p>
          <a:p>
            <a:endParaRPr lang="fr-FR" dirty="0">
              <a:latin typeface="Abadi" panose="020B0604020104020204" pitchFamily="34" charset="0"/>
            </a:endParaRPr>
          </a:p>
          <a:p>
            <a:endParaRPr lang="fr-FR" dirty="0">
              <a:latin typeface="Abadi" panose="020B0604020104020204" pitchFamily="34" charset="0"/>
            </a:endParaRPr>
          </a:p>
          <a:p>
            <a:endParaRPr lang="fr-FR" dirty="0">
              <a:latin typeface="Abadi" panose="020B0604020104020204" pitchFamily="34" charset="0"/>
            </a:endParaRPr>
          </a:p>
          <a:p>
            <a:endParaRPr lang="fr-FR" dirty="0">
              <a:latin typeface="Abadi" panose="020B0604020104020204" pitchFamily="34" charset="0"/>
            </a:endParaRPr>
          </a:p>
          <a:p>
            <a:r>
              <a:rPr lang="fr-FR" u="sng" dirty="0">
                <a:latin typeface="Abadi" panose="020B0604020104020204" pitchFamily="34" charset="0"/>
              </a:rPr>
              <a:t>Le chantier</a:t>
            </a:r>
          </a:p>
          <a:p>
            <a:endParaRPr lang="fr-FR" dirty="0">
              <a:latin typeface="Abadi" panose="020B0604020104020204" pitchFamily="34" charset="0"/>
            </a:endParaRPr>
          </a:p>
          <a:p>
            <a:endParaRPr lang="fr-FR" dirty="0">
              <a:latin typeface="Abadi" panose="020B0604020104020204" pitchFamily="34" charset="0"/>
            </a:endParaRPr>
          </a:p>
          <a:p>
            <a:r>
              <a:rPr lang="fr-FR" dirty="0">
                <a:latin typeface="Abadi" panose="020B0604020104020204" pitchFamily="34" charset="0"/>
              </a:rPr>
              <a:t>Un camion charge du sable </a:t>
            </a:r>
          </a:p>
          <a:p>
            <a:r>
              <a:rPr lang="fr-FR" dirty="0">
                <a:latin typeface="Abadi" panose="020B0604020104020204" pitchFamily="34" charset="0"/>
              </a:rPr>
              <a:t>sur un chantier. </a:t>
            </a:r>
          </a:p>
          <a:p>
            <a:r>
              <a:rPr lang="fr-FR" dirty="0">
                <a:latin typeface="Abadi" panose="020B0604020104020204" pitchFamily="34" charset="0"/>
              </a:rPr>
              <a:t>Il peut charger 1 tonne et demie à chaque voyage. Au bout d’une heure, il a effectué 5 voyages. </a:t>
            </a:r>
          </a:p>
          <a:p>
            <a:endParaRPr lang="fr-FR" dirty="0">
              <a:latin typeface="Abadi" panose="020B0604020104020204" pitchFamily="34" charset="0"/>
            </a:endParaRPr>
          </a:p>
          <a:p>
            <a:r>
              <a:rPr lang="fr-FR" i="1" dirty="0">
                <a:latin typeface="Abadi" panose="020B0604020104020204" pitchFamily="34" charset="0"/>
              </a:rPr>
              <a:t>Quelle masse de sable a-t-il transporté durant cette heure ?</a:t>
            </a:r>
          </a:p>
          <a:p>
            <a:endParaRPr lang="fr-FR" dirty="0">
              <a:latin typeface="Abadi" panose="020B0604020104020204" pitchFamily="34" charset="0"/>
            </a:endParaRPr>
          </a:p>
          <a:p>
            <a:endParaRPr lang="fr-FR" dirty="0">
              <a:latin typeface="Abadi" panose="020B0604020104020204" pitchFamily="34" charset="0"/>
            </a:endParaRPr>
          </a:p>
          <a:p>
            <a:endParaRPr lang="fr-FR" dirty="0">
              <a:latin typeface="Abadi" panose="020B0604020104020204" pitchFamily="34" charset="0"/>
            </a:endParaRPr>
          </a:p>
          <a:p>
            <a:endParaRPr lang="fr-FR" dirty="0">
              <a:latin typeface="Abadi" panose="020B0604020104020204" pitchFamily="34" charset="0"/>
            </a:endParaRPr>
          </a:p>
          <a:p>
            <a:endParaRPr lang="fr-FR" dirty="0">
              <a:latin typeface="Abadi" panose="020B0604020104020204" pitchFamily="34" charset="0"/>
            </a:endParaRPr>
          </a:p>
          <a:p>
            <a:endParaRPr lang="fr-FR" dirty="0">
              <a:latin typeface="Abadi" panose="020B0604020104020204" pitchFamily="34" charset="0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CAA151E3-D84E-4202-B334-A62D54CBD225}"/>
              </a:ext>
            </a:extLst>
          </p:cNvPr>
          <p:cNvSpPr/>
          <p:nvPr/>
        </p:nvSpPr>
        <p:spPr>
          <a:xfrm>
            <a:off x="198401" y="3284039"/>
            <a:ext cx="5568809" cy="3334475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u="sng" dirty="0">
                <a:latin typeface="Abadi" panose="020B0604020104020204" pitchFamily="34" charset="0"/>
              </a:rPr>
              <a:t>Le goûter 2</a:t>
            </a:r>
          </a:p>
          <a:p>
            <a:endParaRPr lang="fr-FR" u="sng" dirty="0">
              <a:latin typeface="Abadi" panose="020B0604020104020204" pitchFamily="34" charset="0"/>
            </a:endParaRPr>
          </a:p>
          <a:p>
            <a:endParaRPr lang="fr-FR" u="sng" dirty="0">
              <a:latin typeface="Abadi" panose="020B0604020104020204" pitchFamily="34" charset="0"/>
            </a:endParaRPr>
          </a:p>
          <a:p>
            <a:r>
              <a:rPr lang="fr-FR" dirty="0">
                <a:latin typeface="Abadi" panose="020B0604020104020204" pitchFamily="34" charset="0"/>
              </a:rPr>
              <a:t>Pour le goûter, Sarah achète </a:t>
            </a:r>
          </a:p>
          <a:p>
            <a:r>
              <a:rPr lang="fr-FR" dirty="0">
                <a:latin typeface="Abadi" panose="020B0604020104020204" pitchFamily="34" charset="0"/>
              </a:rPr>
              <a:t>5 bouteilles de jus de fruits. </a:t>
            </a:r>
          </a:p>
          <a:p>
            <a:r>
              <a:rPr lang="fr-FR" dirty="0">
                <a:latin typeface="Abadi" panose="020B0604020104020204" pitchFamily="34" charset="0"/>
              </a:rPr>
              <a:t>La contenance de chaque bouteille est de 1,5L.</a:t>
            </a:r>
          </a:p>
          <a:p>
            <a:endParaRPr lang="fr-FR" dirty="0">
              <a:latin typeface="Abadi" panose="020B0604020104020204" pitchFamily="34" charset="0"/>
            </a:endParaRPr>
          </a:p>
          <a:p>
            <a:r>
              <a:rPr lang="fr-FR" i="1" dirty="0">
                <a:latin typeface="Abadi" panose="020B0604020104020204" pitchFamily="34" charset="0"/>
              </a:rPr>
              <a:t>Quelle quantité de jus de fruits a-t-elle acheté?</a:t>
            </a:r>
          </a:p>
          <a:p>
            <a:endParaRPr lang="fr-FR" i="1" dirty="0">
              <a:latin typeface="Abadi" panose="020B0604020104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F6A55D9-506B-44D5-A266-396D13F78D70}"/>
              </a:ext>
            </a:extLst>
          </p:cNvPr>
          <p:cNvSpPr txBox="1"/>
          <p:nvPr/>
        </p:nvSpPr>
        <p:spPr>
          <a:xfrm>
            <a:off x="382960" y="1759474"/>
            <a:ext cx="4594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1. Je lis les 3 énoncés ci-dessous. </a:t>
            </a:r>
          </a:p>
          <a:p>
            <a:r>
              <a:rPr lang="fr-FR" dirty="0"/>
              <a:t>2. Je choisis un des 3 problèmes et je le résous.</a:t>
            </a:r>
          </a:p>
          <a:p>
            <a:r>
              <a:rPr lang="fr-FR" dirty="0"/>
              <a:t>3. Je résous les 2 autres.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5A3F8F4-2E24-4276-8689-DF5F746081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80" t="28559"/>
          <a:stretch/>
        </p:blipFill>
        <p:spPr>
          <a:xfrm rot="474061">
            <a:off x="9939095" y="308212"/>
            <a:ext cx="1811477" cy="1258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E65F98D-162B-4D0C-BD51-F7B26BCC0D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58" t="-1974"/>
          <a:stretch/>
        </p:blipFill>
        <p:spPr>
          <a:xfrm rot="488752">
            <a:off x="3741722" y="3371486"/>
            <a:ext cx="1637123" cy="1491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3A2EF40-21FC-4441-83F4-0FAED19E2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6579" y="3538123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9368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4409339-E111-46FB-93AE-C1E09BAFE983}"/>
              </a:ext>
            </a:extLst>
          </p:cNvPr>
          <p:cNvSpPr/>
          <p:nvPr/>
        </p:nvSpPr>
        <p:spPr>
          <a:xfrm>
            <a:off x="6307383" y="287789"/>
            <a:ext cx="5568809" cy="2996250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u="sng" dirty="0">
                <a:latin typeface="Abadi" panose="020B0604020104020204" pitchFamily="34" charset="0"/>
              </a:rPr>
              <a:t>LIKES : </a:t>
            </a:r>
          </a:p>
          <a:p>
            <a:endParaRPr lang="fr-FR" sz="1600" u="sng" dirty="0">
              <a:latin typeface="Abadi" panose="020B0604020104020204" pitchFamily="34" charset="0"/>
            </a:endParaRPr>
          </a:p>
          <a:p>
            <a:endParaRPr lang="fr-FR" sz="1600" u="sng" dirty="0">
              <a:latin typeface="Abadi" panose="020B0604020104020204" pitchFamily="34" charset="0"/>
            </a:endParaRPr>
          </a:p>
          <a:p>
            <a:r>
              <a:rPr lang="fr-FR" dirty="0"/>
              <a:t>Max a posté une nouvelle vidéo. A midi, il a déjà 75 likes. </a:t>
            </a:r>
          </a:p>
          <a:p>
            <a:r>
              <a:rPr lang="fr-FR" dirty="0"/>
              <a:t>A 19h, il en a 5 fois plus.</a:t>
            </a:r>
            <a:endParaRPr lang="fr-FR" b="1" u="sng" dirty="0"/>
          </a:p>
          <a:p>
            <a:endParaRPr lang="fr-FR" i="1" dirty="0"/>
          </a:p>
          <a:p>
            <a:r>
              <a:rPr lang="fr-FR" i="1" dirty="0"/>
              <a:t>Combien de likes a-t-il à 19h ?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895BE6-FE92-4399-A17B-D658EBDA7C0B}"/>
              </a:ext>
            </a:extLst>
          </p:cNvPr>
          <p:cNvSpPr/>
          <p:nvPr/>
        </p:nvSpPr>
        <p:spPr>
          <a:xfrm>
            <a:off x="540173" y="402167"/>
            <a:ext cx="4885267" cy="756073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Variations 2</a:t>
            </a:r>
            <a:endParaRPr lang="fr-FR" sz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CAA151E3-D84E-4202-B334-A62D54CBD225}"/>
              </a:ext>
            </a:extLst>
          </p:cNvPr>
          <p:cNvSpPr/>
          <p:nvPr/>
        </p:nvSpPr>
        <p:spPr>
          <a:xfrm>
            <a:off x="377675" y="3259887"/>
            <a:ext cx="5673236" cy="3334475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u="sng" dirty="0">
                <a:latin typeface="Abadi" panose="020B0604020104020204" pitchFamily="34" charset="0"/>
              </a:rPr>
              <a:t>Equipements de classe.</a:t>
            </a:r>
          </a:p>
          <a:p>
            <a:endParaRPr lang="fr-FR" dirty="0">
              <a:latin typeface="Abadi" panose="020B0604020104020204" pitchFamily="34" charset="0"/>
            </a:endParaRPr>
          </a:p>
          <a:p>
            <a:endParaRPr lang="fr-FR" dirty="0">
              <a:latin typeface="Abadi" panose="020B0604020104020204" pitchFamily="34" charset="0"/>
            </a:endParaRPr>
          </a:p>
          <a:p>
            <a:endParaRPr lang="fr-FR" dirty="0">
              <a:latin typeface="Abadi" panose="020B0604020104020204" pitchFamily="34" charset="0"/>
            </a:endParaRPr>
          </a:p>
          <a:p>
            <a:r>
              <a:rPr lang="fr-FR" dirty="0">
                <a:latin typeface="Abadi" panose="020B0604020104020204" pitchFamily="34" charset="0"/>
              </a:rPr>
              <a:t>Pour équiper la classe, la mairie voudrait acheter de nouvelles tables à 75</a:t>
            </a:r>
            <a:r>
              <a:rPr lang="fr-FR" baseline="30000" dirty="0">
                <a:latin typeface="Abadi" panose="020B0604020104020204" pitchFamily="34" charset="0"/>
              </a:rPr>
              <a:t>€ </a:t>
            </a:r>
            <a:r>
              <a:rPr lang="fr-FR" dirty="0">
                <a:latin typeface="Abadi" panose="020B0604020104020204" pitchFamily="34" charset="0"/>
              </a:rPr>
              <a:t> l’unité. Elle demande un devis pour 5 tables.</a:t>
            </a:r>
          </a:p>
          <a:p>
            <a:endParaRPr lang="fr-FR" i="1" dirty="0">
              <a:latin typeface="Abadi" panose="020B0604020104020204" pitchFamily="34" charset="0"/>
            </a:endParaRPr>
          </a:p>
          <a:p>
            <a:r>
              <a:rPr lang="fr-FR" i="1" dirty="0">
                <a:latin typeface="Abadi" panose="020B0604020104020204" pitchFamily="34" charset="0"/>
              </a:rPr>
              <a:t>A combien va s’élever le montant du devis ?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010A55AA-B1C5-4679-B8ED-5A943B66BB5E}"/>
              </a:ext>
            </a:extLst>
          </p:cNvPr>
          <p:cNvSpPr/>
          <p:nvPr/>
        </p:nvSpPr>
        <p:spPr>
          <a:xfrm>
            <a:off x="6307382" y="3429000"/>
            <a:ext cx="5568809" cy="2996250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u="sng" dirty="0">
                <a:latin typeface="Abadi" panose="020B0604020104020204" pitchFamily="34" charset="0"/>
              </a:rPr>
              <a:t>Voyage scolaire</a:t>
            </a:r>
            <a:endParaRPr lang="fr-FR" dirty="0">
              <a:latin typeface="Abadi" panose="020B0604020104020204" pitchFamily="34" charset="0"/>
            </a:endParaRPr>
          </a:p>
          <a:p>
            <a:endParaRPr lang="fr-FR" dirty="0">
              <a:latin typeface="Abadi" panose="020B0604020104020204" pitchFamily="34" charset="0"/>
            </a:endParaRPr>
          </a:p>
          <a:p>
            <a:endParaRPr lang="fr-FR" dirty="0">
              <a:latin typeface="Abadi" panose="020B0604020104020204" pitchFamily="34" charset="0"/>
            </a:endParaRPr>
          </a:p>
          <a:p>
            <a:endParaRPr lang="fr-FR" dirty="0">
              <a:latin typeface="Abadi" panose="020B0604020104020204" pitchFamily="34" charset="0"/>
            </a:endParaRPr>
          </a:p>
          <a:p>
            <a:r>
              <a:rPr lang="fr-FR" dirty="0">
                <a:solidFill>
                  <a:schemeClr val="tx1"/>
                </a:solidFill>
                <a:latin typeface="Abadi" panose="020B0604020104020204" pitchFamily="34" charset="0"/>
              </a:rPr>
              <a:t>Pour la fin d’année, le directeur souhaite organiser un voyage scolaire d’une durée de 5 jours.</a:t>
            </a:r>
          </a:p>
          <a:p>
            <a:r>
              <a:rPr lang="fr-FR" dirty="0">
                <a:solidFill>
                  <a:schemeClr val="tx1"/>
                </a:solidFill>
                <a:latin typeface="Abadi" panose="020B0604020104020204" pitchFamily="34" charset="0"/>
              </a:rPr>
              <a:t>Le prix d’une journée est de 75€ par élève.</a:t>
            </a:r>
          </a:p>
          <a:p>
            <a:endParaRPr lang="fr-FR" dirty="0">
              <a:solidFill>
                <a:schemeClr val="tx1"/>
              </a:solidFill>
              <a:latin typeface="Abadi" panose="020B0604020104020204" pitchFamily="34" charset="0"/>
            </a:endParaRPr>
          </a:p>
          <a:p>
            <a:r>
              <a:rPr lang="fr-FR" i="1" dirty="0">
                <a:solidFill>
                  <a:schemeClr val="tx1"/>
                </a:solidFill>
                <a:latin typeface="Abadi" panose="020B0604020104020204" pitchFamily="34" charset="0"/>
              </a:rPr>
              <a:t>Quel serait le montant total du séjour pour un élève ?</a:t>
            </a:r>
          </a:p>
          <a:p>
            <a:endParaRPr lang="fr-FR" sz="1600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88A13F2-4CD9-483F-B1F6-246655789E62}"/>
              </a:ext>
            </a:extLst>
          </p:cNvPr>
          <p:cNvSpPr txBox="1"/>
          <p:nvPr/>
        </p:nvSpPr>
        <p:spPr>
          <a:xfrm>
            <a:off x="369286" y="1240693"/>
            <a:ext cx="4594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1. Je lis les 3 énoncés ci-dessous. </a:t>
            </a:r>
          </a:p>
          <a:p>
            <a:r>
              <a:rPr lang="fr-FR" dirty="0"/>
              <a:t>2. Je choisis un des 3 problèmes et je le résous.</a:t>
            </a:r>
          </a:p>
          <a:p>
            <a:r>
              <a:rPr lang="fr-FR" dirty="0"/>
              <a:t>3. Je résous les 2 autres.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2CBA1B4-46C6-4182-A1C5-026EFE02DDF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6864625" y="840907"/>
            <a:ext cx="4310685" cy="215534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7C0B4A5-DFFF-4E92-B64F-B8D6B6CEF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1102" y="3404716"/>
            <a:ext cx="2385392" cy="1341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E96BA04-B2A3-4509-B6A0-E9588CC60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4338" y="3404716"/>
            <a:ext cx="2104755" cy="1295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5630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4409339-E111-46FB-93AE-C1E09BAFE983}"/>
              </a:ext>
            </a:extLst>
          </p:cNvPr>
          <p:cNvSpPr/>
          <p:nvPr/>
        </p:nvSpPr>
        <p:spPr>
          <a:xfrm>
            <a:off x="346028" y="1628674"/>
            <a:ext cx="11270785" cy="5011762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600" dirty="0"/>
              <a:t>Pour améliorer le cadre de vie autour de </a:t>
            </a:r>
          </a:p>
          <a:p>
            <a:r>
              <a:rPr lang="fr-FR" sz="3600" dirty="0"/>
              <a:t>l’école, les enseignants ont décidé de fleurir la bute. </a:t>
            </a:r>
          </a:p>
          <a:p>
            <a:r>
              <a:rPr lang="fr-FR" sz="3600" dirty="0"/>
              <a:t>La bute est large de 34 mètres et haute de 3,50 mètres. Ils ont donc acheté 7 sachets de graines de fleurs. Chaque paquet permet de semer une surface de 15 m².</a:t>
            </a:r>
          </a:p>
          <a:p>
            <a:endParaRPr lang="fr-FR" sz="3600" dirty="0"/>
          </a:p>
          <a:p>
            <a:r>
              <a:rPr lang="fr-FR" sz="3600" i="1" dirty="0"/>
              <a:t>Auront-ils suffisamment de graines pour fleurir toute la bute? Pourquoi?</a:t>
            </a:r>
            <a:endParaRPr lang="fr-FR" sz="4800" i="1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895BE6-FE92-4399-A17B-D658EBDA7C0B}"/>
              </a:ext>
            </a:extLst>
          </p:cNvPr>
          <p:cNvSpPr/>
          <p:nvPr/>
        </p:nvSpPr>
        <p:spPr>
          <a:xfrm>
            <a:off x="606510" y="362782"/>
            <a:ext cx="6352641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LA BUTE</a:t>
            </a:r>
            <a:endParaRPr lang="fr-FR" sz="1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D17E424-A720-47C9-BC19-94B06561E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9312">
            <a:off x="8760631" y="316879"/>
            <a:ext cx="2047875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9262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BD6B3F50-A3BE-4DA4-A67C-15E3D1AD85D0}"/>
              </a:ext>
            </a:extLst>
          </p:cNvPr>
          <p:cNvSpPr txBox="1"/>
          <p:nvPr/>
        </p:nvSpPr>
        <p:spPr>
          <a:xfrm>
            <a:off x="1002817" y="1084622"/>
            <a:ext cx="106478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  <a:r>
              <a:rPr lang="fr-FR" sz="6600" baseline="300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ère</a:t>
            </a:r>
            <a:r>
              <a:rPr lang="fr-FR" sz="66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étape : calcul de la surface de la bute</a:t>
            </a:r>
          </a:p>
          <a:p>
            <a:pPr algn="ctr"/>
            <a:endParaRPr lang="fr-FR" sz="6600" dirty="0">
              <a:solidFill>
                <a:srgbClr val="FF5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8B7426D3-7F5B-4F4F-8836-C2A6A6545DBB}"/>
              </a:ext>
            </a:extLst>
          </p:cNvPr>
          <p:cNvSpPr/>
          <p:nvPr/>
        </p:nvSpPr>
        <p:spPr>
          <a:xfrm>
            <a:off x="346765" y="276414"/>
            <a:ext cx="4151674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LA BUTE</a:t>
            </a:r>
            <a:endParaRPr lang="fr-FR" sz="1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5E5ABC4-6D06-4F92-9DAE-F4CCE3B649E4}"/>
              </a:ext>
            </a:extLst>
          </p:cNvPr>
          <p:cNvSpPr txBox="1"/>
          <p:nvPr/>
        </p:nvSpPr>
        <p:spPr>
          <a:xfrm>
            <a:off x="4196388" y="262261"/>
            <a:ext cx="8110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PROBLÈME MULTIPLICATIF</a:t>
            </a:r>
          </a:p>
        </p:txBody>
      </p:sp>
      <p:sp>
        <p:nvSpPr>
          <p:cNvPr id="2" name="Trapèze 1">
            <a:extLst>
              <a:ext uri="{FF2B5EF4-FFF2-40B4-BE49-F238E27FC236}">
                <a16:creationId xmlns:a16="http://schemas.microsoft.com/office/drawing/2014/main" id="{DF4CBEBE-90B6-4899-BF17-11FBD5106BA1}"/>
              </a:ext>
            </a:extLst>
          </p:cNvPr>
          <p:cNvSpPr/>
          <p:nvPr/>
        </p:nvSpPr>
        <p:spPr>
          <a:xfrm>
            <a:off x="1510748" y="3429000"/>
            <a:ext cx="9678435" cy="2693271"/>
          </a:xfrm>
          <a:prstGeom prst="trapezoid">
            <a:avLst>
              <a:gd name="adj" fmla="val 4876"/>
            </a:avLst>
          </a:prstGeom>
          <a:blipFill dpi="0" rotWithShape="1">
            <a:blip r:embed="rId3">
              <a:alphaModFix amt="62000"/>
            </a:blip>
            <a:srcRect/>
            <a:stretch>
              <a:fillRect/>
            </a:stretch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101C42D7-8DA3-46D2-8663-10A17F03607A}"/>
              </a:ext>
            </a:extLst>
          </p:cNvPr>
          <p:cNvCxnSpPr/>
          <p:nvPr/>
        </p:nvCxnSpPr>
        <p:spPr>
          <a:xfrm flipH="1">
            <a:off x="1002817" y="3429000"/>
            <a:ext cx="197333" cy="283927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8B78BF69-993B-4BD5-8C7F-BD20289EB412}"/>
              </a:ext>
            </a:extLst>
          </p:cNvPr>
          <p:cNvCxnSpPr>
            <a:cxnSpLocks/>
          </p:cNvCxnSpPr>
          <p:nvPr/>
        </p:nvCxnSpPr>
        <p:spPr>
          <a:xfrm flipH="1">
            <a:off x="1510748" y="6743700"/>
            <a:ext cx="9678436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DF8AD495-B832-489E-B1E0-9469CCA510EE}"/>
              </a:ext>
            </a:extLst>
          </p:cNvPr>
          <p:cNvSpPr txBox="1"/>
          <p:nvPr/>
        </p:nvSpPr>
        <p:spPr>
          <a:xfrm>
            <a:off x="60813" y="4223943"/>
            <a:ext cx="1040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accent1"/>
                </a:solidFill>
              </a:rPr>
              <a:t>3,5m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A6C20F5-3DCB-41B4-AD50-B73874B2E859}"/>
              </a:ext>
            </a:extLst>
          </p:cNvPr>
          <p:cNvSpPr txBox="1"/>
          <p:nvPr/>
        </p:nvSpPr>
        <p:spPr>
          <a:xfrm>
            <a:off x="5806407" y="6140598"/>
            <a:ext cx="934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accent1"/>
                </a:solidFill>
              </a:rPr>
              <a:t>34m</a:t>
            </a:r>
            <a:endParaRPr lang="fr-FR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80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BD6B3F50-A3BE-4DA4-A67C-15E3D1AD85D0}"/>
              </a:ext>
            </a:extLst>
          </p:cNvPr>
          <p:cNvSpPr txBox="1"/>
          <p:nvPr/>
        </p:nvSpPr>
        <p:spPr>
          <a:xfrm>
            <a:off x="1002817" y="1084622"/>
            <a:ext cx="106478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  <a:r>
              <a:rPr lang="fr-FR" sz="6600" baseline="300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ère</a:t>
            </a:r>
            <a:r>
              <a:rPr lang="fr-FR" sz="66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étape : calcul de la surface de la bute</a:t>
            </a:r>
          </a:p>
          <a:p>
            <a:pPr algn="ctr"/>
            <a:endParaRPr lang="fr-FR" sz="6600" dirty="0">
              <a:solidFill>
                <a:srgbClr val="FF5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8B7426D3-7F5B-4F4F-8836-C2A6A6545DBB}"/>
              </a:ext>
            </a:extLst>
          </p:cNvPr>
          <p:cNvSpPr/>
          <p:nvPr/>
        </p:nvSpPr>
        <p:spPr>
          <a:xfrm>
            <a:off x="346765" y="276414"/>
            <a:ext cx="4151674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LA BUTE</a:t>
            </a:r>
            <a:endParaRPr lang="fr-FR" sz="1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5E5ABC4-6D06-4F92-9DAE-F4CCE3B649E4}"/>
              </a:ext>
            </a:extLst>
          </p:cNvPr>
          <p:cNvSpPr txBox="1"/>
          <p:nvPr/>
        </p:nvSpPr>
        <p:spPr>
          <a:xfrm>
            <a:off x="4196388" y="262261"/>
            <a:ext cx="8110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PROBLÈME MULTIPLICATIF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101C42D7-8DA3-46D2-8663-10A17F03607A}"/>
              </a:ext>
            </a:extLst>
          </p:cNvPr>
          <p:cNvCxnSpPr/>
          <p:nvPr/>
        </p:nvCxnSpPr>
        <p:spPr>
          <a:xfrm flipH="1">
            <a:off x="1002817" y="3429000"/>
            <a:ext cx="197333" cy="283927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8B78BF69-993B-4BD5-8C7F-BD20289EB412}"/>
              </a:ext>
            </a:extLst>
          </p:cNvPr>
          <p:cNvCxnSpPr>
            <a:cxnSpLocks/>
          </p:cNvCxnSpPr>
          <p:nvPr/>
        </p:nvCxnSpPr>
        <p:spPr>
          <a:xfrm flipH="1">
            <a:off x="1510748" y="6743700"/>
            <a:ext cx="9678436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DF8AD495-B832-489E-B1E0-9469CCA510EE}"/>
              </a:ext>
            </a:extLst>
          </p:cNvPr>
          <p:cNvSpPr txBox="1"/>
          <p:nvPr/>
        </p:nvSpPr>
        <p:spPr>
          <a:xfrm>
            <a:off x="60813" y="4223943"/>
            <a:ext cx="1040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accent1"/>
                </a:solidFill>
              </a:rPr>
              <a:t>3,5m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A6C20F5-3DCB-41B4-AD50-B73874B2E859}"/>
              </a:ext>
            </a:extLst>
          </p:cNvPr>
          <p:cNvSpPr txBox="1"/>
          <p:nvPr/>
        </p:nvSpPr>
        <p:spPr>
          <a:xfrm>
            <a:off x="5806407" y="6140598"/>
            <a:ext cx="934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accent1"/>
                </a:solidFill>
              </a:rPr>
              <a:t>34m</a:t>
            </a:r>
            <a:endParaRPr lang="fr-FR" b="1" dirty="0">
              <a:solidFill>
                <a:schemeClr val="accent1"/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870C953-DCF6-47DB-9319-E42FFDDA5703}"/>
              </a:ext>
            </a:extLst>
          </p:cNvPr>
          <p:cNvGrpSpPr/>
          <p:nvPr/>
        </p:nvGrpSpPr>
        <p:grpSpPr>
          <a:xfrm>
            <a:off x="1510748" y="3058942"/>
            <a:ext cx="9678435" cy="3063329"/>
            <a:chOff x="1510748" y="3058942"/>
            <a:chExt cx="9678435" cy="3063329"/>
          </a:xfrm>
        </p:grpSpPr>
        <p:sp>
          <p:nvSpPr>
            <p:cNvPr id="2" name="Trapèze 1">
              <a:extLst>
                <a:ext uri="{FF2B5EF4-FFF2-40B4-BE49-F238E27FC236}">
                  <a16:creationId xmlns:a16="http://schemas.microsoft.com/office/drawing/2014/main" id="{DF4CBEBE-90B6-4899-BF17-11FBD5106BA1}"/>
                </a:ext>
              </a:extLst>
            </p:cNvPr>
            <p:cNvSpPr/>
            <p:nvPr/>
          </p:nvSpPr>
          <p:spPr>
            <a:xfrm>
              <a:off x="1510748" y="3429000"/>
              <a:ext cx="9678435" cy="2693271"/>
            </a:xfrm>
            <a:prstGeom prst="trapezoid">
              <a:avLst>
                <a:gd name="adj" fmla="val 4876"/>
              </a:avLst>
            </a:prstGeom>
            <a:blipFill dpi="0" rotWithShape="1">
              <a:blip r:embed="rId3">
                <a:alphaModFix amt="62000"/>
              </a:blip>
              <a:srcRect/>
              <a:stretch>
                <a:fillRect/>
              </a:stretch>
            </a:blip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3AACFE57-707D-44D4-A17F-D6EFD40BB6EB}"/>
                </a:ext>
              </a:extLst>
            </p:cNvPr>
            <p:cNvSpPr txBox="1"/>
            <p:nvPr/>
          </p:nvSpPr>
          <p:spPr>
            <a:xfrm>
              <a:off x="3563568" y="3699282"/>
              <a:ext cx="6569362" cy="2185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b="1" dirty="0">
                  <a:solidFill>
                    <a:srgbClr val="002060"/>
                  </a:solidFill>
                </a:rPr>
                <a:t>Aire du rectangle : Longueur x largeur</a:t>
              </a:r>
            </a:p>
            <a:p>
              <a:endParaRPr lang="fr-FR" sz="3200" b="1" dirty="0">
                <a:solidFill>
                  <a:srgbClr val="002060"/>
                </a:solidFill>
              </a:endParaRPr>
            </a:p>
            <a:p>
              <a:pPr algn="ctr"/>
              <a:r>
                <a:rPr lang="fr-FR" sz="4400" b="1" dirty="0">
                  <a:solidFill>
                    <a:srgbClr val="002060"/>
                  </a:solidFill>
                </a:rPr>
                <a:t>34 x 3,5 = </a:t>
              </a:r>
              <a:r>
                <a:rPr lang="fr-FR" sz="5400" b="1" dirty="0">
                  <a:solidFill>
                    <a:srgbClr val="002060"/>
                  </a:solidFill>
                </a:rPr>
                <a:t>119 m²</a:t>
              </a:r>
              <a:endParaRPr lang="fr-FR" sz="3200" b="1" dirty="0">
                <a:solidFill>
                  <a:srgbClr val="002060"/>
                </a:solidFill>
              </a:endParaRPr>
            </a:p>
            <a:p>
              <a:endParaRPr lang="fr-FR" b="1" dirty="0">
                <a:solidFill>
                  <a:srgbClr val="002060"/>
                </a:solidFill>
              </a:endParaRPr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DEB59098-93DD-47D4-968B-1DE4BCA39633}"/>
                </a:ext>
              </a:extLst>
            </p:cNvPr>
            <p:cNvSpPr/>
            <p:nvPr/>
          </p:nvSpPr>
          <p:spPr>
            <a:xfrm>
              <a:off x="2674891" y="3058942"/>
              <a:ext cx="7790807" cy="703461"/>
            </a:xfrm>
            <a:prstGeom prst="roundRect">
              <a:avLst/>
            </a:prstGeom>
            <a:ln>
              <a:solidFill>
                <a:srgbClr val="FF505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4000" b="1" dirty="0"/>
                <a:t>La bute a une surface de 119 m².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2696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BD6B3F50-A3BE-4DA4-A67C-15E3D1AD85D0}"/>
              </a:ext>
            </a:extLst>
          </p:cNvPr>
          <p:cNvSpPr txBox="1"/>
          <p:nvPr/>
        </p:nvSpPr>
        <p:spPr>
          <a:xfrm>
            <a:off x="172278" y="1084622"/>
            <a:ext cx="11810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  <a:r>
              <a:rPr lang="fr-FR" sz="6000" baseline="300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ème</a:t>
            </a:r>
            <a:r>
              <a:rPr lang="fr-FR" sz="60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étape : calcul de la surface fleurie avec le graines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8B7426D3-7F5B-4F4F-8836-C2A6A6545DBB}"/>
              </a:ext>
            </a:extLst>
          </p:cNvPr>
          <p:cNvSpPr/>
          <p:nvPr/>
        </p:nvSpPr>
        <p:spPr>
          <a:xfrm>
            <a:off x="346765" y="276414"/>
            <a:ext cx="3542847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LA BUTE</a:t>
            </a:r>
            <a:endParaRPr lang="fr-FR" sz="1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5E5ABC4-6D06-4F92-9DAE-F4CCE3B649E4}"/>
              </a:ext>
            </a:extLst>
          </p:cNvPr>
          <p:cNvSpPr txBox="1"/>
          <p:nvPr/>
        </p:nvSpPr>
        <p:spPr>
          <a:xfrm>
            <a:off x="4044681" y="262261"/>
            <a:ext cx="8110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PROBLÈME MULTIPLICATIF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9371D1C7-9D3E-4B33-A13B-600D47BF15A1}"/>
              </a:ext>
            </a:extLst>
          </p:cNvPr>
          <p:cNvGrpSpPr/>
          <p:nvPr/>
        </p:nvGrpSpPr>
        <p:grpSpPr>
          <a:xfrm>
            <a:off x="5439556" y="3093606"/>
            <a:ext cx="1312887" cy="2029259"/>
            <a:chOff x="1719071" y="2783373"/>
            <a:chExt cx="1419020" cy="1980603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908AE43F-171B-4F37-88B2-A1690B164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9071" y="2783373"/>
              <a:ext cx="1272717" cy="1272717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7663CC58-D8B4-474B-AD65-A0CE1F17EB68}"/>
                </a:ext>
              </a:extLst>
            </p:cNvPr>
            <p:cNvSpPr txBox="1"/>
            <p:nvPr/>
          </p:nvSpPr>
          <p:spPr>
            <a:xfrm>
              <a:off x="1719071" y="4056090"/>
              <a:ext cx="14190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>
                  <a:solidFill>
                    <a:srgbClr val="FF5050"/>
                  </a:solidFill>
                  <a:latin typeface="Cavolini" panose="03000502040302020204" pitchFamily="66" charset="0"/>
                </a:rPr>
                <a:t>15m²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87853CD5-B336-47BB-87C6-45CBF55D54B3}"/>
              </a:ext>
            </a:extLst>
          </p:cNvPr>
          <p:cNvGrpSpPr/>
          <p:nvPr/>
        </p:nvGrpSpPr>
        <p:grpSpPr>
          <a:xfrm>
            <a:off x="3991308" y="3093606"/>
            <a:ext cx="1312887" cy="2029259"/>
            <a:chOff x="1719071" y="2783373"/>
            <a:chExt cx="1419020" cy="1980603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0D4CDB0D-A6F9-4A17-9425-6C11A7ED8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9071" y="2783373"/>
              <a:ext cx="1272717" cy="1272717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6ECA6C35-CA7F-47CC-A5DD-61EBA814E735}"/>
                </a:ext>
              </a:extLst>
            </p:cNvPr>
            <p:cNvSpPr txBox="1"/>
            <p:nvPr/>
          </p:nvSpPr>
          <p:spPr>
            <a:xfrm>
              <a:off x="1719071" y="4056090"/>
              <a:ext cx="14190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>
                  <a:solidFill>
                    <a:srgbClr val="FF5050"/>
                  </a:solidFill>
                  <a:latin typeface="Cavolini" panose="03000502040302020204" pitchFamily="66" charset="0"/>
                </a:rPr>
                <a:t>15m²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FB77A0F4-5C27-487D-9A40-B677552F28C4}"/>
              </a:ext>
            </a:extLst>
          </p:cNvPr>
          <p:cNvGrpSpPr/>
          <p:nvPr/>
        </p:nvGrpSpPr>
        <p:grpSpPr>
          <a:xfrm>
            <a:off x="8369646" y="3093606"/>
            <a:ext cx="1312887" cy="2029259"/>
            <a:chOff x="1719071" y="2783373"/>
            <a:chExt cx="1419020" cy="1980603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62615C0B-6C30-4B50-89DF-65145D8B8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9071" y="2783373"/>
              <a:ext cx="1272717" cy="1272717"/>
            </a:xfrm>
            <a:prstGeom prst="rect">
              <a:avLst/>
            </a:prstGeom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AC8ECDF1-A18D-4D11-B42F-C38694723FAF}"/>
                </a:ext>
              </a:extLst>
            </p:cNvPr>
            <p:cNvSpPr txBox="1"/>
            <p:nvPr/>
          </p:nvSpPr>
          <p:spPr>
            <a:xfrm>
              <a:off x="1719071" y="4056090"/>
              <a:ext cx="14190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>
                  <a:solidFill>
                    <a:srgbClr val="FF5050"/>
                  </a:solidFill>
                  <a:latin typeface="Cavolini" panose="03000502040302020204" pitchFamily="66" charset="0"/>
                </a:rPr>
                <a:t>15m²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676E658A-356B-43CD-9228-B1C8685E23EF}"/>
              </a:ext>
            </a:extLst>
          </p:cNvPr>
          <p:cNvGrpSpPr/>
          <p:nvPr/>
        </p:nvGrpSpPr>
        <p:grpSpPr>
          <a:xfrm>
            <a:off x="6921398" y="3093606"/>
            <a:ext cx="1312887" cy="2029259"/>
            <a:chOff x="1719071" y="2783373"/>
            <a:chExt cx="1419020" cy="1980603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04A6CE65-2A83-435F-BDD9-2AB3B35C8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9071" y="2783373"/>
              <a:ext cx="1272717" cy="1272717"/>
            </a:xfrm>
            <a:prstGeom prst="rect">
              <a:avLst/>
            </a:prstGeom>
          </p:spPr>
        </p:pic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881C8919-4166-4F15-A70B-7B23F96D33FE}"/>
                </a:ext>
              </a:extLst>
            </p:cNvPr>
            <p:cNvSpPr txBox="1"/>
            <p:nvPr/>
          </p:nvSpPr>
          <p:spPr>
            <a:xfrm>
              <a:off x="1719071" y="4056090"/>
              <a:ext cx="14190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>
                  <a:solidFill>
                    <a:srgbClr val="FF5050"/>
                  </a:solidFill>
                  <a:latin typeface="Cavolini" panose="03000502040302020204" pitchFamily="66" charset="0"/>
                </a:rPr>
                <a:t>15m²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1310F80B-F4B4-4528-93CC-7DCB811F1945}"/>
              </a:ext>
            </a:extLst>
          </p:cNvPr>
          <p:cNvGrpSpPr/>
          <p:nvPr/>
        </p:nvGrpSpPr>
        <p:grpSpPr>
          <a:xfrm>
            <a:off x="2509466" y="3093606"/>
            <a:ext cx="1312887" cy="2029259"/>
            <a:chOff x="1719071" y="2783373"/>
            <a:chExt cx="1419020" cy="1980603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F81F1E3F-24FD-4735-B7A0-2FA0B9266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9071" y="2783373"/>
              <a:ext cx="1272717" cy="1272717"/>
            </a:xfrm>
            <a:prstGeom prst="rect">
              <a:avLst/>
            </a:prstGeom>
          </p:spPr>
        </p:pic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EE926EA8-F639-416F-8927-B9B71E13E64A}"/>
                </a:ext>
              </a:extLst>
            </p:cNvPr>
            <p:cNvSpPr txBox="1"/>
            <p:nvPr/>
          </p:nvSpPr>
          <p:spPr>
            <a:xfrm>
              <a:off x="1719071" y="4056090"/>
              <a:ext cx="14190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>
                  <a:solidFill>
                    <a:srgbClr val="FF5050"/>
                  </a:solidFill>
                  <a:latin typeface="Cavolini" panose="03000502040302020204" pitchFamily="66" charset="0"/>
                </a:rPr>
                <a:t>15m²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5EE4A145-E861-424A-902C-109C05B32904}"/>
              </a:ext>
            </a:extLst>
          </p:cNvPr>
          <p:cNvGrpSpPr/>
          <p:nvPr/>
        </p:nvGrpSpPr>
        <p:grpSpPr>
          <a:xfrm>
            <a:off x="1061218" y="3093606"/>
            <a:ext cx="1312887" cy="2029259"/>
            <a:chOff x="1719071" y="2783373"/>
            <a:chExt cx="1419020" cy="1980603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78F8BF01-E4C8-4AE9-9EC3-F7CE9DFAC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9071" y="2783373"/>
              <a:ext cx="1272717" cy="1272717"/>
            </a:xfrm>
            <a:prstGeom prst="rect">
              <a:avLst/>
            </a:prstGeom>
          </p:spPr>
        </p:pic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C756E9A-FB77-4F58-B023-409217A341D4}"/>
                </a:ext>
              </a:extLst>
            </p:cNvPr>
            <p:cNvSpPr txBox="1"/>
            <p:nvPr/>
          </p:nvSpPr>
          <p:spPr>
            <a:xfrm>
              <a:off x="1719071" y="4056090"/>
              <a:ext cx="14190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>
                  <a:solidFill>
                    <a:srgbClr val="FF5050"/>
                  </a:solidFill>
                  <a:latin typeface="Cavolini" panose="03000502040302020204" pitchFamily="66" charset="0"/>
                </a:rPr>
                <a:t>15m²</a:t>
              </a:r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90D40BE7-8FFD-4D6C-83DC-E9F0DC148CCF}"/>
              </a:ext>
            </a:extLst>
          </p:cNvPr>
          <p:cNvGrpSpPr/>
          <p:nvPr/>
        </p:nvGrpSpPr>
        <p:grpSpPr>
          <a:xfrm>
            <a:off x="9767010" y="3093606"/>
            <a:ext cx="1312887" cy="2029259"/>
            <a:chOff x="1719071" y="2783373"/>
            <a:chExt cx="1419020" cy="1980603"/>
          </a:xfrm>
        </p:grpSpPr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618D5B90-BDEA-4C76-993E-9D83BAD8D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9071" y="2783373"/>
              <a:ext cx="1272717" cy="1272717"/>
            </a:xfrm>
            <a:prstGeom prst="rect">
              <a:avLst/>
            </a:prstGeom>
          </p:spPr>
        </p:pic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3504F871-8BA3-4A8B-9E34-9C59154B3392}"/>
                </a:ext>
              </a:extLst>
            </p:cNvPr>
            <p:cNvSpPr txBox="1"/>
            <p:nvPr/>
          </p:nvSpPr>
          <p:spPr>
            <a:xfrm>
              <a:off x="1719071" y="4056090"/>
              <a:ext cx="14190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>
                  <a:solidFill>
                    <a:srgbClr val="FF5050"/>
                  </a:solidFill>
                  <a:latin typeface="Cavolini" panose="03000502040302020204" pitchFamily="66" charset="0"/>
                </a:rPr>
                <a:t>15m²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851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895BE6-FE92-4399-A17B-D658EBDA7C0B}"/>
              </a:ext>
            </a:extLst>
          </p:cNvPr>
          <p:cNvSpPr/>
          <p:nvPr/>
        </p:nvSpPr>
        <p:spPr>
          <a:xfrm>
            <a:off x="195072" y="240679"/>
            <a:ext cx="3236299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LA BUTE</a:t>
            </a:r>
            <a:endParaRPr lang="fr-FR" sz="1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E3B28647-DF32-46BF-A90F-E9F21BF2B0F0}"/>
              </a:ext>
            </a:extLst>
          </p:cNvPr>
          <p:cNvSpPr/>
          <p:nvPr/>
        </p:nvSpPr>
        <p:spPr>
          <a:xfrm>
            <a:off x="309454" y="5202565"/>
            <a:ext cx="11513578" cy="903111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  ?</a:t>
            </a: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AB4A1F38-82AA-4EC9-833D-50B3C8F7C469}"/>
              </a:ext>
            </a:extLst>
          </p:cNvPr>
          <p:cNvSpPr/>
          <p:nvPr/>
        </p:nvSpPr>
        <p:spPr>
          <a:xfrm>
            <a:off x="309454" y="4127021"/>
            <a:ext cx="1038083" cy="90311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C00000"/>
                </a:solidFill>
              </a:rPr>
              <a:t>15m²</a:t>
            </a:r>
          </a:p>
        </p:txBody>
      </p:sp>
      <p:sp>
        <p:nvSpPr>
          <p:cNvPr id="2" name="Accolade ouvrante 1">
            <a:extLst>
              <a:ext uri="{FF2B5EF4-FFF2-40B4-BE49-F238E27FC236}">
                <a16:creationId xmlns:a16="http://schemas.microsoft.com/office/drawing/2014/main" id="{C8DF96AD-A064-4D90-8879-44FE62A7C32D}"/>
              </a:ext>
            </a:extLst>
          </p:cNvPr>
          <p:cNvSpPr/>
          <p:nvPr/>
        </p:nvSpPr>
        <p:spPr>
          <a:xfrm rot="5400000">
            <a:off x="5773100" y="-1704849"/>
            <a:ext cx="295201" cy="11162978"/>
          </a:xfrm>
          <a:prstGeom prst="leftBrace">
            <a:avLst>
              <a:gd name="adj1" fmla="val 113308"/>
              <a:gd name="adj2" fmla="val 4929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06EE1CB6-6EBD-40A7-A8BD-BD5C75DBEBDA}"/>
              </a:ext>
            </a:extLst>
          </p:cNvPr>
          <p:cNvSpPr/>
          <p:nvPr/>
        </p:nvSpPr>
        <p:spPr>
          <a:xfrm>
            <a:off x="1347537" y="4127021"/>
            <a:ext cx="1038083" cy="90311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C00000"/>
                </a:solidFill>
              </a:rPr>
              <a:t>15m²</a:t>
            </a: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71D7526F-62C6-41CA-96A3-49462E9B2913}"/>
              </a:ext>
            </a:extLst>
          </p:cNvPr>
          <p:cNvSpPr/>
          <p:nvPr/>
        </p:nvSpPr>
        <p:spPr>
          <a:xfrm>
            <a:off x="2385620" y="4122221"/>
            <a:ext cx="1038083" cy="90311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C00000"/>
                </a:solidFill>
              </a:rPr>
              <a:t>15m²</a:t>
            </a:r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40D539F9-24AC-4039-B438-4B6A7C7C8987}"/>
              </a:ext>
            </a:extLst>
          </p:cNvPr>
          <p:cNvSpPr/>
          <p:nvPr/>
        </p:nvSpPr>
        <p:spPr>
          <a:xfrm>
            <a:off x="3423703" y="4122221"/>
            <a:ext cx="1038083" cy="90311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C00000"/>
                </a:solidFill>
              </a:rPr>
              <a:t>15m²</a:t>
            </a: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1CF320A3-4054-4EFB-8995-3CD1731DF90D}"/>
              </a:ext>
            </a:extLst>
          </p:cNvPr>
          <p:cNvSpPr/>
          <p:nvPr/>
        </p:nvSpPr>
        <p:spPr>
          <a:xfrm>
            <a:off x="4461786" y="4117574"/>
            <a:ext cx="1038083" cy="9031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BC8C4D1C-79C7-4001-97B3-34531943AD97}"/>
              </a:ext>
            </a:extLst>
          </p:cNvPr>
          <p:cNvSpPr/>
          <p:nvPr/>
        </p:nvSpPr>
        <p:spPr>
          <a:xfrm>
            <a:off x="5499869" y="4127020"/>
            <a:ext cx="1038083" cy="9031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800" dirty="0">
              <a:solidFill>
                <a:srgbClr val="C00000"/>
              </a:solidFill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5629CAC-A1A3-4C6D-B86B-CD771C293DA1}"/>
              </a:ext>
            </a:extLst>
          </p:cNvPr>
          <p:cNvCxnSpPr/>
          <p:nvPr/>
        </p:nvCxnSpPr>
        <p:spPr>
          <a:xfrm>
            <a:off x="6537952" y="4122221"/>
            <a:ext cx="1627480" cy="0"/>
          </a:xfrm>
          <a:prstGeom prst="line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BBE375B6-0BEC-4198-B1E0-4299A6A0055F}"/>
              </a:ext>
            </a:extLst>
          </p:cNvPr>
          <p:cNvCxnSpPr/>
          <p:nvPr/>
        </p:nvCxnSpPr>
        <p:spPr>
          <a:xfrm>
            <a:off x="6497848" y="5044642"/>
            <a:ext cx="1627480" cy="0"/>
          </a:xfrm>
          <a:prstGeom prst="line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0CEECA7D-A8AB-4E23-B01E-8EFB6F135C79}"/>
              </a:ext>
            </a:extLst>
          </p:cNvPr>
          <p:cNvSpPr txBox="1"/>
          <p:nvPr/>
        </p:nvSpPr>
        <p:spPr>
          <a:xfrm>
            <a:off x="5619641" y="2794308"/>
            <a:ext cx="1312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FF5050"/>
                </a:solidFill>
                <a:latin typeface="Cavolini" panose="03000502040302020204" pitchFamily="66" charset="0"/>
              </a:rPr>
              <a:t>x 7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4EFA394-B8E8-40C8-87DA-4E14188AACAE}"/>
              </a:ext>
            </a:extLst>
          </p:cNvPr>
          <p:cNvSpPr txBox="1"/>
          <p:nvPr/>
        </p:nvSpPr>
        <p:spPr>
          <a:xfrm>
            <a:off x="172278" y="1084622"/>
            <a:ext cx="11810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  <a:r>
              <a:rPr lang="fr-FR" sz="6000" baseline="300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ème</a:t>
            </a:r>
            <a:r>
              <a:rPr lang="fr-FR" sz="60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étape : calcul de la surface fleurie avec le graines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56BE4F3-7D8F-4394-8869-DAFC460DBB09}"/>
              </a:ext>
            </a:extLst>
          </p:cNvPr>
          <p:cNvSpPr txBox="1"/>
          <p:nvPr/>
        </p:nvSpPr>
        <p:spPr>
          <a:xfrm>
            <a:off x="4044681" y="262261"/>
            <a:ext cx="8110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PROBLÈME MULTIPLICATIF</a:t>
            </a:r>
          </a:p>
        </p:txBody>
      </p:sp>
    </p:spTree>
    <p:extLst>
      <p:ext uri="{BB962C8B-B14F-4D97-AF65-F5344CB8AC3E}">
        <p14:creationId xmlns:p14="http://schemas.microsoft.com/office/powerpoint/2010/main" val="2501241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895BE6-FE92-4399-A17B-D658EBDA7C0B}"/>
              </a:ext>
            </a:extLst>
          </p:cNvPr>
          <p:cNvSpPr/>
          <p:nvPr/>
        </p:nvSpPr>
        <p:spPr>
          <a:xfrm>
            <a:off x="195072" y="240679"/>
            <a:ext cx="3236299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LA BUTE</a:t>
            </a:r>
            <a:endParaRPr lang="fr-FR" sz="1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AB4A1F38-82AA-4EC9-833D-50B3C8F7C469}"/>
              </a:ext>
            </a:extLst>
          </p:cNvPr>
          <p:cNvSpPr/>
          <p:nvPr/>
        </p:nvSpPr>
        <p:spPr>
          <a:xfrm>
            <a:off x="309454" y="4127021"/>
            <a:ext cx="1038083" cy="90311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C00000"/>
                </a:solidFill>
              </a:rPr>
              <a:t>15m²</a:t>
            </a:r>
          </a:p>
        </p:txBody>
      </p:sp>
      <p:sp>
        <p:nvSpPr>
          <p:cNvPr id="2" name="Accolade ouvrante 1">
            <a:extLst>
              <a:ext uri="{FF2B5EF4-FFF2-40B4-BE49-F238E27FC236}">
                <a16:creationId xmlns:a16="http://schemas.microsoft.com/office/drawing/2014/main" id="{C8DF96AD-A064-4D90-8879-44FE62A7C32D}"/>
              </a:ext>
            </a:extLst>
          </p:cNvPr>
          <p:cNvSpPr/>
          <p:nvPr/>
        </p:nvSpPr>
        <p:spPr>
          <a:xfrm rot="5400000">
            <a:off x="5773100" y="-1704849"/>
            <a:ext cx="295201" cy="11162978"/>
          </a:xfrm>
          <a:prstGeom prst="leftBrace">
            <a:avLst>
              <a:gd name="adj1" fmla="val 113308"/>
              <a:gd name="adj2" fmla="val 4929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06EE1CB6-6EBD-40A7-A8BD-BD5C75DBEBDA}"/>
              </a:ext>
            </a:extLst>
          </p:cNvPr>
          <p:cNvSpPr/>
          <p:nvPr/>
        </p:nvSpPr>
        <p:spPr>
          <a:xfrm>
            <a:off x="1347537" y="4127021"/>
            <a:ext cx="1038083" cy="90311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C00000"/>
                </a:solidFill>
              </a:rPr>
              <a:t>15m²</a:t>
            </a: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71D7526F-62C6-41CA-96A3-49462E9B2913}"/>
              </a:ext>
            </a:extLst>
          </p:cNvPr>
          <p:cNvSpPr/>
          <p:nvPr/>
        </p:nvSpPr>
        <p:spPr>
          <a:xfrm>
            <a:off x="2385620" y="4122221"/>
            <a:ext cx="1038083" cy="90311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C00000"/>
                </a:solidFill>
              </a:rPr>
              <a:t>15m²</a:t>
            </a:r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40D539F9-24AC-4039-B438-4B6A7C7C8987}"/>
              </a:ext>
            </a:extLst>
          </p:cNvPr>
          <p:cNvSpPr/>
          <p:nvPr/>
        </p:nvSpPr>
        <p:spPr>
          <a:xfrm>
            <a:off x="3423703" y="4122221"/>
            <a:ext cx="1038083" cy="90311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C00000"/>
                </a:solidFill>
              </a:rPr>
              <a:t>15m²</a:t>
            </a: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1CF320A3-4054-4EFB-8995-3CD1731DF90D}"/>
              </a:ext>
            </a:extLst>
          </p:cNvPr>
          <p:cNvSpPr/>
          <p:nvPr/>
        </p:nvSpPr>
        <p:spPr>
          <a:xfrm>
            <a:off x="4461786" y="4117574"/>
            <a:ext cx="1038083" cy="9031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BC8C4D1C-79C7-4001-97B3-34531943AD97}"/>
              </a:ext>
            </a:extLst>
          </p:cNvPr>
          <p:cNvSpPr/>
          <p:nvPr/>
        </p:nvSpPr>
        <p:spPr>
          <a:xfrm>
            <a:off x="5499869" y="4127020"/>
            <a:ext cx="1038083" cy="9031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800" dirty="0">
              <a:solidFill>
                <a:srgbClr val="C00000"/>
              </a:solidFill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5629CAC-A1A3-4C6D-B86B-CD771C293DA1}"/>
              </a:ext>
            </a:extLst>
          </p:cNvPr>
          <p:cNvCxnSpPr/>
          <p:nvPr/>
        </p:nvCxnSpPr>
        <p:spPr>
          <a:xfrm>
            <a:off x="6537952" y="4122221"/>
            <a:ext cx="1627480" cy="0"/>
          </a:xfrm>
          <a:prstGeom prst="line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BBE375B6-0BEC-4198-B1E0-4299A6A0055F}"/>
              </a:ext>
            </a:extLst>
          </p:cNvPr>
          <p:cNvCxnSpPr/>
          <p:nvPr/>
        </p:nvCxnSpPr>
        <p:spPr>
          <a:xfrm>
            <a:off x="6497848" y="5044642"/>
            <a:ext cx="1627480" cy="0"/>
          </a:xfrm>
          <a:prstGeom prst="line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0CEECA7D-A8AB-4E23-B01E-8EFB6F135C79}"/>
              </a:ext>
            </a:extLst>
          </p:cNvPr>
          <p:cNvSpPr txBox="1"/>
          <p:nvPr/>
        </p:nvSpPr>
        <p:spPr>
          <a:xfrm>
            <a:off x="5619641" y="2794308"/>
            <a:ext cx="1312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FF5050"/>
                </a:solidFill>
                <a:latin typeface="Cavolini" panose="03000502040302020204" pitchFamily="66" charset="0"/>
              </a:rPr>
              <a:t>x 7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4EFA394-B8E8-40C8-87DA-4E14188AACAE}"/>
              </a:ext>
            </a:extLst>
          </p:cNvPr>
          <p:cNvSpPr txBox="1"/>
          <p:nvPr/>
        </p:nvSpPr>
        <p:spPr>
          <a:xfrm>
            <a:off x="172278" y="1084622"/>
            <a:ext cx="11810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  <a:r>
              <a:rPr lang="fr-FR" sz="6000" baseline="300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ème</a:t>
            </a:r>
            <a:r>
              <a:rPr lang="fr-FR" sz="60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étape : calcul de la surface fleurie avec le graines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56BE4F3-7D8F-4394-8869-DAFC460DBB09}"/>
              </a:ext>
            </a:extLst>
          </p:cNvPr>
          <p:cNvSpPr txBox="1"/>
          <p:nvPr/>
        </p:nvSpPr>
        <p:spPr>
          <a:xfrm>
            <a:off x="4044681" y="262261"/>
            <a:ext cx="8110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PROBLÈME MULTIPLICATIF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6DC97454-46E7-4BD2-8CE1-B7D8D95F1710}"/>
              </a:ext>
            </a:extLst>
          </p:cNvPr>
          <p:cNvSpPr/>
          <p:nvPr/>
        </p:nvSpPr>
        <p:spPr>
          <a:xfrm>
            <a:off x="309454" y="5202565"/>
            <a:ext cx="11513578" cy="903111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  </a:t>
            </a:r>
            <a:r>
              <a:rPr lang="fr-FR" sz="4400" dirty="0">
                <a:solidFill>
                  <a:srgbClr val="C00000"/>
                </a:solidFill>
              </a:rPr>
              <a:t>15 x 7 = 105 m²</a:t>
            </a:r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300994CA-751B-4273-BA44-EE7584C84C0D}"/>
              </a:ext>
            </a:extLst>
          </p:cNvPr>
          <p:cNvSpPr/>
          <p:nvPr/>
        </p:nvSpPr>
        <p:spPr>
          <a:xfrm>
            <a:off x="172278" y="5967063"/>
            <a:ext cx="11810455" cy="703461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Les sachets de graines permettent de semer une surface de 105 m².</a:t>
            </a:r>
          </a:p>
        </p:txBody>
      </p:sp>
    </p:spTree>
    <p:extLst>
      <p:ext uri="{BB962C8B-B14F-4D97-AF65-F5344CB8AC3E}">
        <p14:creationId xmlns:p14="http://schemas.microsoft.com/office/powerpoint/2010/main" val="137649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4409339-E111-46FB-93AE-C1E09BAFE983}"/>
              </a:ext>
            </a:extLst>
          </p:cNvPr>
          <p:cNvSpPr/>
          <p:nvPr/>
        </p:nvSpPr>
        <p:spPr>
          <a:xfrm>
            <a:off x="5936776" y="259686"/>
            <a:ext cx="5859948" cy="2018371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dirty="0"/>
              <a:t>Lucas doit parcourir 840 mètres pour aller de chez lui à l’école. La distance que doit parcourir Sofia est le double de celle de Lucas.</a:t>
            </a:r>
          </a:p>
          <a:p>
            <a:endParaRPr lang="fr-FR" sz="2000" dirty="0"/>
          </a:p>
          <a:p>
            <a:r>
              <a:rPr lang="fr-FR" sz="2000" i="1" dirty="0"/>
              <a:t>Quelle est la distance parcourue par Sofia ?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895BE6-FE92-4399-A17B-D658EBDA7C0B}"/>
              </a:ext>
            </a:extLst>
          </p:cNvPr>
          <p:cNvSpPr/>
          <p:nvPr/>
        </p:nvSpPr>
        <p:spPr>
          <a:xfrm>
            <a:off x="595444" y="259686"/>
            <a:ext cx="4577057" cy="1418989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LE CHEMIN DE L’ÉCOLE</a:t>
            </a:r>
            <a:endParaRPr lang="fr-FR" sz="1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0E0310A-5138-4DBC-9118-994493D73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76" y="1934712"/>
            <a:ext cx="4962525" cy="46672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36C8F9D7-9B4A-4D6D-905F-C87891377E5C}"/>
                  </a:ext>
                </a:extLst>
              </p14:cNvPr>
              <p14:cNvContentPartPr/>
              <p14:nvPr/>
            </p14:nvContentPartPr>
            <p14:xfrm>
              <a:off x="821118" y="2371346"/>
              <a:ext cx="3402000" cy="262656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36C8F9D7-9B4A-4D6D-905F-C87891377E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5478" y="2335706"/>
                <a:ext cx="3473640" cy="269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977AAF7F-C90B-4F85-8297-5F9CB6A606F0}"/>
                  </a:ext>
                </a:extLst>
              </p14:cNvPr>
              <p14:cNvContentPartPr/>
              <p14:nvPr/>
            </p14:nvContentPartPr>
            <p14:xfrm>
              <a:off x="3778878" y="2212586"/>
              <a:ext cx="1166040" cy="261144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977AAF7F-C90B-4F85-8297-5F9CB6A606F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43238" y="2176946"/>
                <a:ext cx="1237680" cy="268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F4FC142B-1743-4FBC-8AD3-81A43776C790}"/>
                  </a:ext>
                </a:extLst>
              </p14:cNvPr>
              <p14:cNvContentPartPr/>
              <p14:nvPr/>
            </p14:nvContentPartPr>
            <p14:xfrm>
              <a:off x="5684897" y="2688190"/>
              <a:ext cx="422640" cy="27360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F4FC142B-1743-4FBC-8AD3-81A43776C79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49257" y="2652550"/>
                <a:ext cx="49428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BB735940-0417-4710-983E-5F9126B8DA84}"/>
                  </a:ext>
                </a:extLst>
              </p14:cNvPr>
              <p14:cNvContentPartPr/>
              <p14:nvPr/>
            </p14:nvContentPartPr>
            <p14:xfrm>
              <a:off x="5605338" y="3204875"/>
              <a:ext cx="419400" cy="10872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BB735940-0417-4710-983E-5F9126B8DA8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69698" y="3169235"/>
                <a:ext cx="491040" cy="18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e 13">
            <a:extLst>
              <a:ext uri="{FF2B5EF4-FFF2-40B4-BE49-F238E27FC236}">
                <a16:creationId xmlns:a16="http://schemas.microsoft.com/office/drawing/2014/main" id="{90551E9D-B152-4611-B6A1-D56E1D7E3F9B}"/>
              </a:ext>
            </a:extLst>
          </p:cNvPr>
          <p:cNvGrpSpPr/>
          <p:nvPr/>
        </p:nvGrpSpPr>
        <p:grpSpPr>
          <a:xfrm>
            <a:off x="5700360" y="2759102"/>
            <a:ext cx="395640" cy="35640"/>
            <a:chOff x="5578878" y="6373826"/>
            <a:chExt cx="395640" cy="3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Encre 9">
                  <a:extLst>
                    <a:ext uri="{FF2B5EF4-FFF2-40B4-BE49-F238E27FC236}">
                      <a16:creationId xmlns:a16="http://schemas.microsoft.com/office/drawing/2014/main" id="{847A4942-4CB5-44B0-A9FB-ED8720CEFE4B}"/>
                    </a:ext>
                  </a:extLst>
                </p14:cNvPr>
                <p14:cNvContentPartPr/>
                <p14:nvPr/>
              </p14:nvContentPartPr>
              <p14:xfrm>
                <a:off x="5591838" y="6373826"/>
                <a:ext cx="360" cy="360"/>
              </p14:xfrm>
            </p:contentPart>
          </mc:Choice>
          <mc:Fallback xmlns="">
            <p:pic>
              <p:nvPicPr>
                <p:cNvPr id="10" name="Encre 9">
                  <a:extLst>
                    <a:ext uri="{FF2B5EF4-FFF2-40B4-BE49-F238E27FC236}">
                      <a16:creationId xmlns:a16="http://schemas.microsoft.com/office/drawing/2014/main" id="{847A4942-4CB5-44B0-A9FB-ED8720CEFE4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556198" y="633818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Encre 10">
                  <a:extLst>
                    <a:ext uri="{FF2B5EF4-FFF2-40B4-BE49-F238E27FC236}">
                      <a16:creationId xmlns:a16="http://schemas.microsoft.com/office/drawing/2014/main" id="{D8E882F8-BADC-43E1-AB01-80EF8EF01A49}"/>
                    </a:ext>
                  </a:extLst>
                </p14:cNvPr>
                <p14:cNvContentPartPr/>
                <p14:nvPr/>
              </p14:nvContentPartPr>
              <p14:xfrm>
                <a:off x="5578878" y="6373826"/>
                <a:ext cx="395640" cy="35640"/>
              </p14:xfrm>
            </p:contentPart>
          </mc:Choice>
          <mc:Fallback xmlns="">
            <p:pic>
              <p:nvPicPr>
                <p:cNvPr id="11" name="Encre 10">
                  <a:extLst>
                    <a:ext uri="{FF2B5EF4-FFF2-40B4-BE49-F238E27FC236}">
                      <a16:creationId xmlns:a16="http://schemas.microsoft.com/office/drawing/2014/main" id="{D8E882F8-BADC-43E1-AB01-80EF8EF01A4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43238" y="6338186"/>
                  <a:ext cx="467280" cy="1072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4C9839D4-DD72-49C9-A2E2-5F83B15F71EA}"/>
              </a:ext>
            </a:extLst>
          </p:cNvPr>
          <p:cNvSpPr txBox="1"/>
          <p:nvPr/>
        </p:nvSpPr>
        <p:spPr>
          <a:xfrm>
            <a:off x="6190336" y="2367171"/>
            <a:ext cx="5787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accent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chemin de Lucas (840 m)</a:t>
            </a:r>
          </a:p>
          <a:p>
            <a:r>
              <a:rPr lang="fr-FR" sz="36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chemin de Sofia (?)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F26D44D9-8841-4D06-B67B-BBA0DF9D64F8}"/>
              </a:ext>
            </a:extLst>
          </p:cNvPr>
          <p:cNvSpPr/>
          <p:nvPr/>
        </p:nvSpPr>
        <p:spPr>
          <a:xfrm>
            <a:off x="6107537" y="5747996"/>
            <a:ext cx="4970064" cy="903111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?   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26847C5F-041C-485C-A141-3F60B57865A0}"/>
              </a:ext>
            </a:extLst>
          </p:cNvPr>
          <p:cNvSpPr/>
          <p:nvPr/>
        </p:nvSpPr>
        <p:spPr>
          <a:xfrm>
            <a:off x="6107537" y="4768684"/>
            <a:ext cx="2476336" cy="90311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840 m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8FA6DCDF-50BF-485B-B541-EB0C66947643}"/>
              </a:ext>
            </a:extLst>
          </p:cNvPr>
          <p:cNvSpPr/>
          <p:nvPr/>
        </p:nvSpPr>
        <p:spPr>
          <a:xfrm>
            <a:off x="8601265" y="4768683"/>
            <a:ext cx="2476336" cy="90311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840 m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19F4D2D4-E53C-43CB-9B57-4E3E2871F178}"/>
              </a:ext>
            </a:extLst>
          </p:cNvPr>
          <p:cNvSpPr/>
          <p:nvPr/>
        </p:nvSpPr>
        <p:spPr>
          <a:xfrm>
            <a:off x="6024738" y="1064525"/>
            <a:ext cx="962916" cy="423081"/>
          </a:xfrm>
          <a:prstGeom prst="ellipse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C7538A69-A305-4225-BD4D-58A64AFC3F5E}"/>
              </a:ext>
            </a:extLst>
          </p:cNvPr>
          <p:cNvCxnSpPr/>
          <p:nvPr/>
        </p:nvCxnSpPr>
        <p:spPr>
          <a:xfrm>
            <a:off x="6496334" y="1487606"/>
            <a:ext cx="709684" cy="31389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B9D9CC7A-62F8-4EBC-A757-A5680867684D}"/>
              </a:ext>
            </a:extLst>
          </p:cNvPr>
          <p:cNvCxnSpPr>
            <a:cxnSpLocks/>
            <a:stCxn id="23" idx="4"/>
          </p:cNvCxnSpPr>
          <p:nvPr/>
        </p:nvCxnSpPr>
        <p:spPr>
          <a:xfrm>
            <a:off x="6506196" y="1487606"/>
            <a:ext cx="3226072" cy="31389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022D5778-00CA-4F5A-8BEC-6EC093C01BB1}"/>
              </a:ext>
            </a:extLst>
          </p:cNvPr>
          <p:cNvSpPr txBox="1"/>
          <p:nvPr/>
        </p:nvSpPr>
        <p:spPr>
          <a:xfrm>
            <a:off x="7750742" y="3919464"/>
            <a:ext cx="109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rgbClr val="FF5050"/>
                </a:solidFill>
                <a:latin typeface="Cavolini" panose="03000502040302020204" pitchFamily="66" charset="0"/>
              </a:rPr>
              <a:t>x 2</a:t>
            </a:r>
          </a:p>
        </p:txBody>
      </p:sp>
    </p:spTree>
    <p:extLst>
      <p:ext uri="{BB962C8B-B14F-4D97-AF65-F5344CB8AC3E}">
        <p14:creationId xmlns:p14="http://schemas.microsoft.com/office/powerpoint/2010/main" val="287684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" y="0"/>
            <a:ext cx="12192000" cy="68580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BD6B3F50-A3BE-4DA4-A67C-15E3D1AD85D0}"/>
              </a:ext>
            </a:extLst>
          </p:cNvPr>
          <p:cNvSpPr txBox="1"/>
          <p:nvPr/>
        </p:nvSpPr>
        <p:spPr>
          <a:xfrm>
            <a:off x="172278" y="1084622"/>
            <a:ext cx="118104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  <a:r>
              <a:rPr lang="fr-FR" sz="4400" baseline="300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ème</a:t>
            </a:r>
            <a:r>
              <a:rPr lang="fr-FR" sz="44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étape : calcul de la différence entre la surface de la bute et la surface que l’on peut semer avec les 7 sachets.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8B7426D3-7F5B-4F4F-8836-C2A6A6545DBB}"/>
              </a:ext>
            </a:extLst>
          </p:cNvPr>
          <p:cNvSpPr/>
          <p:nvPr/>
        </p:nvSpPr>
        <p:spPr>
          <a:xfrm>
            <a:off x="346765" y="276414"/>
            <a:ext cx="3542847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LA BUTE</a:t>
            </a:r>
            <a:endParaRPr lang="fr-FR" sz="1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5E5ABC4-6D06-4F92-9DAE-F4CCE3B649E4}"/>
              </a:ext>
            </a:extLst>
          </p:cNvPr>
          <p:cNvSpPr txBox="1"/>
          <p:nvPr/>
        </p:nvSpPr>
        <p:spPr>
          <a:xfrm>
            <a:off x="4044681" y="262261"/>
            <a:ext cx="8110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PROBLÈME de COMPARAISON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6CE7B985-28EE-44CF-878B-CE999948B8AE}"/>
              </a:ext>
            </a:extLst>
          </p:cNvPr>
          <p:cNvGrpSpPr/>
          <p:nvPr/>
        </p:nvGrpSpPr>
        <p:grpSpPr>
          <a:xfrm>
            <a:off x="258754" y="3944009"/>
            <a:ext cx="5874234" cy="1829369"/>
            <a:chOff x="1510748" y="3058942"/>
            <a:chExt cx="9678435" cy="3063327"/>
          </a:xfrm>
        </p:grpSpPr>
        <p:sp>
          <p:nvSpPr>
            <p:cNvPr id="35" name="Trapèze 34">
              <a:extLst>
                <a:ext uri="{FF2B5EF4-FFF2-40B4-BE49-F238E27FC236}">
                  <a16:creationId xmlns:a16="http://schemas.microsoft.com/office/drawing/2014/main" id="{D6DE2AF1-94D8-4BCE-B80C-4C188502EC6F}"/>
                </a:ext>
              </a:extLst>
            </p:cNvPr>
            <p:cNvSpPr/>
            <p:nvPr/>
          </p:nvSpPr>
          <p:spPr>
            <a:xfrm>
              <a:off x="1510748" y="3428999"/>
              <a:ext cx="9678435" cy="2693270"/>
            </a:xfrm>
            <a:prstGeom prst="trapezoid">
              <a:avLst>
                <a:gd name="adj" fmla="val 4876"/>
              </a:avLst>
            </a:prstGeom>
            <a:blipFill dpi="0" rotWithShape="1">
              <a:blip r:embed="rId3">
                <a:alphaModFix amt="62000"/>
              </a:blip>
              <a:srcRect/>
              <a:stretch>
                <a:fillRect/>
              </a:stretch>
            </a:blip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72A3C389-EFE1-482F-9F34-ABC7CE3300BC}"/>
                </a:ext>
              </a:extLst>
            </p:cNvPr>
            <p:cNvSpPr txBox="1"/>
            <p:nvPr/>
          </p:nvSpPr>
          <p:spPr>
            <a:xfrm>
              <a:off x="3563567" y="3699281"/>
              <a:ext cx="6210225" cy="23192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002060"/>
                  </a:solidFill>
                </a:rPr>
                <a:t>Aire du rectangle : Longueur x largeur</a:t>
              </a:r>
            </a:p>
            <a:p>
              <a:endParaRPr lang="fr-FR" b="1" dirty="0">
                <a:solidFill>
                  <a:srgbClr val="002060"/>
                </a:solidFill>
              </a:endParaRPr>
            </a:p>
            <a:p>
              <a:pPr algn="ctr"/>
              <a:r>
                <a:rPr lang="fr-FR" sz="2800" b="1" dirty="0">
                  <a:solidFill>
                    <a:srgbClr val="002060"/>
                  </a:solidFill>
                </a:rPr>
                <a:t>34 x 3,5 = </a:t>
              </a:r>
              <a:r>
                <a:rPr lang="fr-FR" sz="3600" b="1" dirty="0">
                  <a:solidFill>
                    <a:srgbClr val="002060"/>
                  </a:solidFill>
                </a:rPr>
                <a:t>119 m²</a:t>
              </a:r>
              <a:endParaRPr lang="fr-FR" b="1" dirty="0">
                <a:solidFill>
                  <a:srgbClr val="002060"/>
                </a:solidFill>
              </a:endParaRPr>
            </a:p>
            <a:p>
              <a:endParaRPr lang="fr-FR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40" name="Rectangle : coins arrondis 39">
              <a:extLst>
                <a:ext uri="{FF2B5EF4-FFF2-40B4-BE49-F238E27FC236}">
                  <a16:creationId xmlns:a16="http://schemas.microsoft.com/office/drawing/2014/main" id="{EE0CA4BE-81A6-482C-8341-1763B9295A6D}"/>
                </a:ext>
              </a:extLst>
            </p:cNvPr>
            <p:cNvSpPr/>
            <p:nvPr/>
          </p:nvSpPr>
          <p:spPr>
            <a:xfrm>
              <a:off x="2674891" y="3058942"/>
              <a:ext cx="7790807" cy="703461"/>
            </a:xfrm>
            <a:prstGeom prst="roundRect">
              <a:avLst/>
            </a:prstGeom>
            <a:ln>
              <a:solidFill>
                <a:srgbClr val="FF505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400" b="1" dirty="0"/>
                <a:t>La bute a une surface de </a:t>
              </a:r>
              <a:r>
                <a:rPr lang="fr-FR" sz="3600" b="1" dirty="0"/>
                <a:t>119</a:t>
              </a:r>
              <a:r>
                <a:rPr lang="fr-FR" sz="2400" b="1" dirty="0"/>
                <a:t> m².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71DC549C-499E-4642-BCAF-E1DB61685E3B}"/>
              </a:ext>
            </a:extLst>
          </p:cNvPr>
          <p:cNvGrpSpPr/>
          <p:nvPr/>
        </p:nvGrpSpPr>
        <p:grpSpPr>
          <a:xfrm>
            <a:off x="9306151" y="3682145"/>
            <a:ext cx="1312887" cy="2029259"/>
            <a:chOff x="1719071" y="2783373"/>
            <a:chExt cx="1419020" cy="1980603"/>
          </a:xfrm>
        </p:grpSpPr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C760D7B2-D2C7-4B71-A23B-AB91814B4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19071" y="2783373"/>
              <a:ext cx="1272717" cy="1272717"/>
            </a:xfrm>
            <a:prstGeom prst="rect">
              <a:avLst/>
            </a:prstGeom>
          </p:spPr>
        </p:pic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8BF4E367-E37F-4D57-A460-822D993CC418}"/>
                </a:ext>
              </a:extLst>
            </p:cNvPr>
            <p:cNvSpPr txBox="1"/>
            <p:nvPr/>
          </p:nvSpPr>
          <p:spPr>
            <a:xfrm>
              <a:off x="1719071" y="4056090"/>
              <a:ext cx="14190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4000" dirty="0">
                <a:solidFill>
                  <a:srgbClr val="FF5050"/>
                </a:solidFill>
                <a:latin typeface="Cavolini" panose="03000502040302020204" pitchFamily="66" charset="0"/>
              </a:endParaRPr>
            </a:p>
          </p:txBody>
        </p:sp>
      </p:grp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5E6FB30A-FE76-481B-9AE1-6FCC393C3931}"/>
              </a:ext>
            </a:extLst>
          </p:cNvPr>
          <p:cNvSpPr/>
          <p:nvPr/>
        </p:nvSpPr>
        <p:spPr>
          <a:xfrm>
            <a:off x="8129587" y="5062147"/>
            <a:ext cx="3514725" cy="1608377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Les sachets de graines permettent de semer une surface de </a:t>
            </a:r>
            <a:r>
              <a:rPr lang="fr-FR" sz="3600" b="1" dirty="0"/>
              <a:t>105</a:t>
            </a:r>
            <a:r>
              <a:rPr lang="fr-FR" sz="2400" b="1" dirty="0"/>
              <a:t> m².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C1CFAE5-D24C-49A9-9606-9905ED4305D3}"/>
              </a:ext>
            </a:extLst>
          </p:cNvPr>
          <p:cNvSpPr txBox="1"/>
          <p:nvPr/>
        </p:nvSpPr>
        <p:spPr>
          <a:xfrm>
            <a:off x="8584519" y="4141743"/>
            <a:ext cx="734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002060"/>
                </a:solidFill>
              </a:rPr>
              <a:t>7 x</a:t>
            </a:r>
          </a:p>
        </p:txBody>
      </p:sp>
    </p:spTree>
    <p:extLst>
      <p:ext uri="{BB962C8B-B14F-4D97-AF65-F5344CB8AC3E}">
        <p14:creationId xmlns:p14="http://schemas.microsoft.com/office/powerpoint/2010/main" val="90687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" y="0"/>
            <a:ext cx="12192000" cy="68580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BD6B3F50-A3BE-4DA4-A67C-15E3D1AD85D0}"/>
              </a:ext>
            </a:extLst>
          </p:cNvPr>
          <p:cNvSpPr txBox="1"/>
          <p:nvPr/>
        </p:nvSpPr>
        <p:spPr>
          <a:xfrm>
            <a:off x="172278" y="1084622"/>
            <a:ext cx="118104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  <a:r>
              <a:rPr lang="fr-FR" sz="4400" baseline="300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ème</a:t>
            </a:r>
            <a:r>
              <a:rPr lang="fr-FR" sz="44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étape : calcul de la différence entre la surface de la bute et la surface que l’on peut semer avec les 7 sachets.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8B7426D3-7F5B-4F4F-8836-C2A6A6545DBB}"/>
              </a:ext>
            </a:extLst>
          </p:cNvPr>
          <p:cNvSpPr/>
          <p:nvPr/>
        </p:nvSpPr>
        <p:spPr>
          <a:xfrm>
            <a:off x="346765" y="276414"/>
            <a:ext cx="3542847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LA BUTE</a:t>
            </a:r>
            <a:endParaRPr lang="fr-FR" sz="1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5E5ABC4-6D06-4F92-9DAE-F4CCE3B649E4}"/>
              </a:ext>
            </a:extLst>
          </p:cNvPr>
          <p:cNvSpPr txBox="1"/>
          <p:nvPr/>
        </p:nvSpPr>
        <p:spPr>
          <a:xfrm>
            <a:off x="4044681" y="262261"/>
            <a:ext cx="8110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PROBLÈME de COMPARAISON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32CEDBEF-007C-4A49-8B09-FE502927B7BD}"/>
              </a:ext>
            </a:extLst>
          </p:cNvPr>
          <p:cNvSpPr/>
          <p:nvPr/>
        </p:nvSpPr>
        <p:spPr>
          <a:xfrm>
            <a:off x="2700338" y="3208280"/>
            <a:ext cx="3395663" cy="3557972"/>
          </a:xfrm>
          <a:prstGeom prst="roundRect">
            <a:avLst>
              <a:gd name="adj" fmla="val 4505"/>
            </a:avLst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La bute</a:t>
            </a: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  <a:p>
            <a:pPr algn="ctr"/>
            <a:r>
              <a:rPr lang="fr-FR" sz="3600" dirty="0">
                <a:solidFill>
                  <a:srgbClr val="C00000"/>
                </a:solidFill>
              </a:rPr>
              <a:t>119 m²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64C1DA1C-BB33-4D4D-8729-583BC3431B14}"/>
              </a:ext>
            </a:extLst>
          </p:cNvPr>
          <p:cNvSpPr/>
          <p:nvPr/>
        </p:nvSpPr>
        <p:spPr>
          <a:xfrm>
            <a:off x="6249785" y="4002840"/>
            <a:ext cx="3551440" cy="2749764"/>
          </a:xfrm>
          <a:prstGeom prst="roundRect">
            <a:avLst>
              <a:gd name="adj" fmla="val 3999"/>
            </a:avLst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Les sachets</a:t>
            </a: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  <a:p>
            <a:pPr algn="ctr"/>
            <a:r>
              <a:rPr lang="fr-FR" sz="3600" dirty="0">
                <a:solidFill>
                  <a:srgbClr val="C00000"/>
                </a:solidFill>
              </a:rPr>
              <a:t>105m²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30041646-61A6-4BB3-B5B3-19F46E35AA7C}"/>
              </a:ext>
            </a:extLst>
          </p:cNvPr>
          <p:cNvSpPr/>
          <p:nvPr/>
        </p:nvSpPr>
        <p:spPr>
          <a:xfrm>
            <a:off x="6231291" y="3208280"/>
            <a:ext cx="3569934" cy="688577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119 – 105 = 14m²</a:t>
            </a:r>
          </a:p>
        </p:txBody>
      </p:sp>
    </p:spTree>
    <p:extLst>
      <p:ext uri="{BB962C8B-B14F-4D97-AF65-F5344CB8AC3E}">
        <p14:creationId xmlns:p14="http://schemas.microsoft.com/office/powerpoint/2010/main" val="642278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4409339-E111-46FB-93AE-C1E09BAFE983}"/>
              </a:ext>
            </a:extLst>
          </p:cNvPr>
          <p:cNvSpPr/>
          <p:nvPr/>
        </p:nvSpPr>
        <p:spPr>
          <a:xfrm>
            <a:off x="346027" y="1454781"/>
            <a:ext cx="11270785" cy="3474407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800" dirty="0"/>
              <a:t>Pour améliorer le cadre de vie autour de </a:t>
            </a:r>
          </a:p>
          <a:p>
            <a:r>
              <a:rPr lang="fr-FR" sz="2800" dirty="0"/>
              <a:t>l’école, les enseignants ont décidé de fleurir la bute. </a:t>
            </a:r>
          </a:p>
          <a:p>
            <a:r>
              <a:rPr lang="fr-FR" sz="2800" dirty="0"/>
              <a:t>La bute est large de 34 mètres et haute de 3,50 mètres. Ils ont donc acheté 7 sachets de graines de fleurs. Chaque paquet permet de semer une surface de 15 m².</a:t>
            </a:r>
          </a:p>
          <a:p>
            <a:endParaRPr lang="fr-FR" sz="2800" dirty="0"/>
          </a:p>
          <a:p>
            <a:r>
              <a:rPr lang="fr-FR" sz="2800" i="1" dirty="0"/>
              <a:t>Auront-ils suffisamment de graines pour fleurir toute la bute? Pourquoi?</a:t>
            </a:r>
            <a:endParaRPr lang="fr-FR" sz="4000" i="1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895BE6-FE92-4399-A17B-D658EBDA7C0B}"/>
              </a:ext>
            </a:extLst>
          </p:cNvPr>
          <p:cNvSpPr/>
          <p:nvPr/>
        </p:nvSpPr>
        <p:spPr>
          <a:xfrm>
            <a:off x="606510" y="362782"/>
            <a:ext cx="6352641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LA BUTE</a:t>
            </a:r>
            <a:endParaRPr lang="fr-FR" sz="1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D17E424-A720-47C9-BC19-94B06561E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9312">
            <a:off x="9610042" y="241955"/>
            <a:ext cx="2047875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1930267-52B3-4793-968A-4D980C9E2276}"/>
              </a:ext>
            </a:extLst>
          </p:cNvPr>
          <p:cNvSpPr/>
          <p:nvPr/>
        </p:nvSpPr>
        <p:spPr>
          <a:xfrm>
            <a:off x="142848" y="5166008"/>
            <a:ext cx="11703125" cy="1164062"/>
          </a:xfrm>
          <a:prstGeom prst="roundRect">
            <a:avLst>
              <a:gd name="adj" fmla="val 49495"/>
            </a:avLst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600" dirty="0"/>
              <a:t>Non les enseignants n’auront pas suffisamment de graines pour semer toute la bute. Il manquera 14m² (1 sachet)</a:t>
            </a:r>
          </a:p>
        </p:txBody>
      </p:sp>
    </p:spTree>
    <p:extLst>
      <p:ext uri="{BB962C8B-B14F-4D97-AF65-F5344CB8AC3E}">
        <p14:creationId xmlns:p14="http://schemas.microsoft.com/office/powerpoint/2010/main" val="204039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4409339-E111-46FB-93AE-C1E09BAFE983}"/>
              </a:ext>
            </a:extLst>
          </p:cNvPr>
          <p:cNvSpPr/>
          <p:nvPr/>
        </p:nvSpPr>
        <p:spPr>
          <a:xfrm>
            <a:off x="5936776" y="259686"/>
            <a:ext cx="5859948" cy="2018371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dirty="0"/>
              <a:t>Lucas doit parcourir 840 mètres pour aller de chez lui à l’école. La distance que doit parcourir Sofia est le double de celle de Lucas.</a:t>
            </a:r>
          </a:p>
          <a:p>
            <a:endParaRPr lang="fr-FR" sz="2000" dirty="0"/>
          </a:p>
          <a:p>
            <a:r>
              <a:rPr lang="fr-FR" sz="2000" i="1" dirty="0"/>
              <a:t>Quelle est la distance parcourue par Sofia ?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895BE6-FE92-4399-A17B-D658EBDA7C0B}"/>
              </a:ext>
            </a:extLst>
          </p:cNvPr>
          <p:cNvSpPr/>
          <p:nvPr/>
        </p:nvSpPr>
        <p:spPr>
          <a:xfrm>
            <a:off x="595444" y="259686"/>
            <a:ext cx="4577057" cy="1418989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LE CHEMIN DE L’ÉCOLE</a:t>
            </a:r>
            <a:endParaRPr lang="fr-FR" sz="1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0E0310A-5138-4DBC-9118-994493D73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76" y="1934712"/>
            <a:ext cx="4962525" cy="46672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36C8F9D7-9B4A-4D6D-905F-C87891377E5C}"/>
                  </a:ext>
                </a:extLst>
              </p14:cNvPr>
              <p14:cNvContentPartPr/>
              <p14:nvPr/>
            </p14:nvContentPartPr>
            <p14:xfrm>
              <a:off x="821118" y="2371346"/>
              <a:ext cx="3402000" cy="262656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36C8F9D7-9B4A-4D6D-905F-C87891377E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5478" y="2335706"/>
                <a:ext cx="3473640" cy="269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977AAF7F-C90B-4F85-8297-5F9CB6A606F0}"/>
                  </a:ext>
                </a:extLst>
              </p14:cNvPr>
              <p14:cNvContentPartPr/>
              <p14:nvPr/>
            </p14:nvContentPartPr>
            <p14:xfrm>
              <a:off x="3778878" y="2212586"/>
              <a:ext cx="1166040" cy="261144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977AAF7F-C90B-4F85-8297-5F9CB6A606F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43238" y="2176946"/>
                <a:ext cx="1237680" cy="268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F4FC142B-1743-4FBC-8AD3-81A43776C790}"/>
                  </a:ext>
                </a:extLst>
              </p14:cNvPr>
              <p14:cNvContentPartPr/>
              <p14:nvPr/>
            </p14:nvContentPartPr>
            <p14:xfrm>
              <a:off x="5684897" y="2688190"/>
              <a:ext cx="422640" cy="27360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F4FC142B-1743-4FBC-8AD3-81A43776C79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49257" y="2652550"/>
                <a:ext cx="49428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BB735940-0417-4710-983E-5F9126B8DA84}"/>
                  </a:ext>
                </a:extLst>
              </p14:cNvPr>
              <p14:cNvContentPartPr/>
              <p14:nvPr/>
            </p14:nvContentPartPr>
            <p14:xfrm>
              <a:off x="5605338" y="3204875"/>
              <a:ext cx="419400" cy="10872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BB735940-0417-4710-983E-5F9126B8DA8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69698" y="3169235"/>
                <a:ext cx="491040" cy="18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e 13">
            <a:extLst>
              <a:ext uri="{FF2B5EF4-FFF2-40B4-BE49-F238E27FC236}">
                <a16:creationId xmlns:a16="http://schemas.microsoft.com/office/drawing/2014/main" id="{90551E9D-B152-4611-B6A1-D56E1D7E3F9B}"/>
              </a:ext>
            </a:extLst>
          </p:cNvPr>
          <p:cNvGrpSpPr/>
          <p:nvPr/>
        </p:nvGrpSpPr>
        <p:grpSpPr>
          <a:xfrm>
            <a:off x="5700360" y="2759102"/>
            <a:ext cx="395640" cy="35640"/>
            <a:chOff x="5578878" y="6373826"/>
            <a:chExt cx="395640" cy="3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Encre 9">
                  <a:extLst>
                    <a:ext uri="{FF2B5EF4-FFF2-40B4-BE49-F238E27FC236}">
                      <a16:creationId xmlns:a16="http://schemas.microsoft.com/office/drawing/2014/main" id="{847A4942-4CB5-44B0-A9FB-ED8720CEFE4B}"/>
                    </a:ext>
                  </a:extLst>
                </p14:cNvPr>
                <p14:cNvContentPartPr/>
                <p14:nvPr/>
              </p14:nvContentPartPr>
              <p14:xfrm>
                <a:off x="5591838" y="6373826"/>
                <a:ext cx="360" cy="360"/>
              </p14:xfrm>
            </p:contentPart>
          </mc:Choice>
          <mc:Fallback xmlns="">
            <p:pic>
              <p:nvPicPr>
                <p:cNvPr id="10" name="Encre 9">
                  <a:extLst>
                    <a:ext uri="{FF2B5EF4-FFF2-40B4-BE49-F238E27FC236}">
                      <a16:creationId xmlns:a16="http://schemas.microsoft.com/office/drawing/2014/main" id="{847A4942-4CB5-44B0-A9FB-ED8720CEFE4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556198" y="633818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Encre 10">
                  <a:extLst>
                    <a:ext uri="{FF2B5EF4-FFF2-40B4-BE49-F238E27FC236}">
                      <a16:creationId xmlns:a16="http://schemas.microsoft.com/office/drawing/2014/main" id="{D8E882F8-BADC-43E1-AB01-80EF8EF01A49}"/>
                    </a:ext>
                  </a:extLst>
                </p14:cNvPr>
                <p14:cNvContentPartPr/>
                <p14:nvPr/>
              </p14:nvContentPartPr>
              <p14:xfrm>
                <a:off x="5578878" y="6373826"/>
                <a:ext cx="395640" cy="35640"/>
              </p14:xfrm>
            </p:contentPart>
          </mc:Choice>
          <mc:Fallback xmlns="">
            <p:pic>
              <p:nvPicPr>
                <p:cNvPr id="11" name="Encre 10">
                  <a:extLst>
                    <a:ext uri="{FF2B5EF4-FFF2-40B4-BE49-F238E27FC236}">
                      <a16:creationId xmlns:a16="http://schemas.microsoft.com/office/drawing/2014/main" id="{D8E882F8-BADC-43E1-AB01-80EF8EF01A4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43238" y="6338186"/>
                  <a:ext cx="467280" cy="1072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4C9839D4-DD72-49C9-A2E2-5F83B15F71EA}"/>
              </a:ext>
            </a:extLst>
          </p:cNvPr>
          <p:cNvSpPr txBox="1"/>
          <p:nvPr/>
        </p:nvSpPr>
        <p:spPr>
          <a:xfrm>
            <a:off x="6190336" y="2367171"/>
            <a:ext cx="57873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accent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chemin de Lucas (840 m)</a:t>
            </a:r>
          </a:p>
          <a:p>
            <a:r>
              <a:rPr lang="fr-FR" sz="36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chemin de Sofia (?)</a:t>
            </a:r>
          </a:p>
          <a:p>
            <a:endParaRPr lang="fr-FR" sz="2800" dirty="0">
              <a:solidFill>
                <a:srgbClr val="FF5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F26D44D9-8841-4D06-B67B-BBA0DF9D64F8}"/>
              </a:ext>
            </a:extLst>
          </p:cNvPr>
          <p:cNvSpPr/>
          <p:nvPr/>
        </p:nvSpPr>
        <p:spPr>
          <a:xfrm>
            <a:off x="6107537" y="5747996"/>
            <a:ext cx="4970064" cy="903111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  840 x 2 = 1 680 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26847C5F-041C-485C-A141-3F60B57865A0}"/>
              </a:ext>
            </a:extLst>
          </p:cNvPr>
          <p:cNvSpPr/>
          <p:nvPr/>
        </p:nvSpPr>
        <p:spPr>
          <a:xfrm>
            <a:off x="6107537" y="4768684"/>
            <a:ext cx="2476336" cy="90311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840 m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8FA6DCDF-50BF-485B-B541-EB0C66947643}"/>
              </a:ext>
            </a:extLst>
          </p:cNvPr>
          <p:cNvSpPr/>
          <p:nvPr/>
        </p:nvSpPr>
        <p:spPr>
          <a:xfrm>
            <a:off x="8601265" y="4768683"/>
            <a:ext cx="2476336" cy="90311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840 m</a:t>
            </a:r>
          </a:p>
        </p:txBody>
      </p:sp>
    </p:spTree>
    <p:extLst>
      <p:ext uri="{BB962C8B-B14F-4D97-AF65-F5344CB8AC3E}">
        <p14:creationId xmlns:p14="http://schemas.microsoft.com/office/powerpoint/2010/main" val="943249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4409339-E111-46FB-93AE-C1E09BAFE983}"/>
              </a:ext>
            </a:extLst>
          </p:cNvPr>
          <p:cNvSpPr/>
          <p:nvPr/>
        </p:nvSpPr>
        <p:spPr>
          <a:xfrm>
            <a:off x="472617" y="2113417"/>
            <a:ext cx="10445592" cy="3104445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200" dirty="0"/>
              <a:t>Lucas doit parcourir 840 mètres pour aller de chez lui à l’école. La distance que doit parcourir Sofia est le double de celle de Lucas.</a:t>
            </a:r>
          </a:p>
          <a:p>
            <a:endParaRPr lang="fr-FR" sz="3200" dirty="0"/>
          </a:p>
          <a:p>
            <a:r>
              <a:rPr lang="fr-FR" sz="3200" i="1" dirty="0"/>
              <a:t>Quelle est la distance parcourue par Sofia ?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895BE6-FE92-4399-A17B-D658EBDA7C0B}"/>
              </a:ext>
            </a:extLst>
          </p:cNvPr>
          <p:cNvSpPr/>
          <p:nvPr/>
        </p:nvSpPr>
        <p:spPr>
          <a:xfrm>
            <a:off x="677331" y="778301"/>
            <a:ext cx="6352641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LE CHEMIN DE L’ÉCOLE</a:t>
            </a:r>
            <a:endParaRPr lang="fr-FR" sz="1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0974821-C393-41AF-AD7E-6955AA641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1855">
            <a:off x="7282564" y="411064"/>
            <a:ext cx="4427274" cy="2213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9EEADED-2C07-4D48-963B-7C080844158E}"/>
              </a:ext>
            </a:extLst>
          </p:cNvPr>
          <p:cNvSpPr/>
          <p:nvPr/>
        </p:nvSpPr>
        <p:spPr>
          <a:xfrm>
            <a:off x="472617" y="5450344"/>
            <a:ext cx="10040338" cy="1175173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200" i="1" dirty="0"/>
              <a:t>Phrase réponse : </a:t>
            </a:r>
          </a:p>
          <a:p>
            <a:r>
              <a:rPr lang="fr-FR" sz="3200" dirty="0"/>
              <a:t>Sofia parcourt 1 680 mètres pour se rendre à l’école.</a:t>
            </a:r>
          </a:p>
        </p:txBody>
      </p:sp>
    </p:spTree>
    <p:extLst>
      <p:ext uri="{BB962C8B-B14F-4D97-AF65-F5344CB8AC3E}">
        <p14:creationId xmlns:p14="http://schemas.microsoft.com/office/powerpoint/2010/main" val="2838171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4409339-E111-46FB-93AE-C1E09BAFE983}"/>
              </a:ext>
            </a:extLst>
          </p:cNvPr>
          <p:cNvSpPr/>
          <p:nvPr/>
        </p:nvSpPr>
        <p:spPr>
          <a:xfrm>
            <a:off x="434065" y="2006261"/>
            <a:ext cx="11196461" cy="3993486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600" dirty="0"/>
              <a:t>Pour améliorer le cadre de vie autour de l’école, les enseignants ont décidé de fleurir la bute. </a:t>
            </a:r>
          </a:p>
          <a:p>
            <a:r>
              <a:rPr lang="fr-FR" sz="3600" dirty="0"/>
              <a:t>Ils ont donc acheté 10 sachets de graines de fleurs. Chaque paquet permet de semer une surface de 15 m².</a:t>
            </a:r>
          </a:p>
          <a:p>
            <a:endParaRPr lang="fr-FR" sz="2400" dirty="0"/>
          </a:p>
          <a:p>
            <a:r>
              <a:rPr lang="fr-FR" sz="3600" i="1" dirty="0"/>
              <a:t>Quelle surface pourront-ils fleurir ?</a:t>
            </a:r>
            <a:endParaRPr lang="fr-FR" sz="4800" i="1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895BE6-FE92-4399-A17B-D658EBDA7C0B}"/>
              </a:ext>
            </a:extLst>
          </p:cNvPr>
          <p:cNvSpPr/>
          <p:nvPr/>
        </p:nvSpPr>
        <p:spPr>
          <a:xfrm>
            <a:off x="195072" y="240679"/>
            <a:ext cx="3236299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LA BUTE</a:t>
            </a:r>
            <a:endParaRPr lang="fr-FR" sz="1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48C8ACB-DFBD-4A66-A2C0-A52B6C973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9312">
            <a:off x="8760631" y="316879"/>
            <a:ext cx="2047875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9A13B05A-3DD5-4C70-BD2D-1CB54E7CE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6813" y="4695764"/>
            <a:ext cx="1177526" cy="130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21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4409339-E111-46FB-93AE-C1E09BAFE983}"/>
              </a:ext>
            </a:extLst>
          </p:cNvPr>
          <p:cNvSpPr/>
          <p:nvPr/>
        </p:nvSpPr>
        <p:spPr>
          <a:xfrm>
            <a:off x="3626443" y="201168"/>
            <a:ext cx="8370485" cy="2249424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/>
              <a:t>Pour améliorer le cadre de vie autour de l’école, les enseignants ont décidé de fleurir la bute. </a:t>
            </a:r>
          </a:p>
          <a:p>
            <a:r>
              <a:rPr lang="fr-FR" sz="2400" dirty="0"/>
              <a:t>Ils ont donc acheté 10 sachets de graines de fleurs. Chaque paquet permet de semer une surface de 15 m².</a:t>
            </a:r>
          </a:p>
          <a:p>
            <a:endParaRPr lang="fr-FR" sz="1600" dirty="0"/>
          </a:p>
          <a:p>
            <a:r>
              <a:rPr lang="fr-FR" sz="2400" i="1" dirty="0"/>
              <a:t>Quelle surface pourront-ils fleurir ?</a:t>
            </a:r>
            <a:endParaRPr lang="fr-FR" sz="3600" i="1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895BE6-FE92-4399-A17B-D658EBDA7C0B}"/>
              </a:ext>
            </a:extLst>
          </p:cNvPr>
          <p:cNvSpPr/>
          <p:nvPr/>
        </p:nvSpPr>
        <p:spPr>
          <a:xfrm>
            <a:off x="195072" y="240679"/>
            <a:ext cx="3236299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LA BUTE</a:t>
            </a:r>
            <a:endParaRPr lang="fr-FR" sz="1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C398BB2-7AEA-42AC-AEB3-27A389DF4D5F}"/>
              </a:ext>
            </a:extLst>
          </p:cNvPr>
          <p:cNvGrpSpPr/>
          <p:nvPr/>
        </p:nvGrpSpPr>
        <p:grpSpPr>
          <a:xfrm>
            <a:off x="4783113" y="2895667"/>
            <a:ext cx="1312887" cy="2029259"/>
            <a:chOff x="1719071" y="2783373"/>
            <a:chExt cx="1419020" cy="1980603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106CCE1F-9859-4183-80A6-2ACFFD578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9071" y="2783373"/>
              <a:ext cx="1272717" cy="1272717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33688980-6DA9-4DA1-8B88-B89E746E40C4}"/>
                </a:ext>
              </a:extLst>
            </p:cNvPr>
            <p:cNvSpPr txBox="1"/>
            <p:nvPr/>
          </p:nvSpPr>
          <p:spPr>
            <a:xfrm>
              <a:off x="1719071" y="4056090"/>
              <a:ext cx="14190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>
                  <a:solidFill>
                    <a:srgbClr val="FF5050"/>
                  </a:solidFill>
                  <a:latin typeface="Cavolini" panose="03000502040302020204" pitchFamily="66" charset="0"/>
                </a:rPr>
                <a:t>15m²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D8400FF-3B4C-4E32-B79C-17D53D5A19ED}"/>
              </a:ext>
            </a:extLst>
          </p:cNvPr>
          <p:cNvGrpSpPr/>
          <p:nvPr/>
        </p:nvGrpSpPr>
        <p:grpSpPr>
          <a:xfrm>
            <a:off x="3334865" y="2895667"/>
            <a:ext cx="1312887" cy="2029259"/>
            <a:chOff x="1719071" y="2783373"/>
            <a:chExt cx="1419020" cy="1980603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15BBBF87-F790-47DF-9A7C-6109290AB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9071" y="2783373"/>
              <a:ext cx="1272717" cy="1272717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421B2AA2-84A4-4999-A52D-33E9BE7C8104}"/>
                </a:ext>
              </a:extLst>
            </p:cNvPr>
            <p:cNvSpPr txBox="1"/>
            <p:nvPr/>
          </p:nvSpPr>
          <p:spPr>
            <a:xfrm>
              <a:off x="1719071" y="4056090"/>
              <a:ext cx="14190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>
                  <a:solidFill>
                    <a:srgbClr val="FF5050"/>
                  </a:solidFill>
                  <a:latin typeface="Cavolini" panose="03000502040302020204" pitchFamily="66" charset="0"/>
                </a:rPr>
                <a:t>15m²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3CAAC97C-05BE-4664-9675-08A90417B947}"/>
              </a:ext>
            </a:extLst>
          </p:cNvPr>
          <p:cNvGrpSpPr/>
          <p:nvPr/>
        </p:nvGrpSpPr>
        <p:grpSpPr>
          <a:xfrm>
            <a:off x="7713203" y="2895667"/>
            <a:ext cx="1312887" cy="2029259"/>
            <a:chOff x="1719071" y="2783373"/>
            <a:chExt cx="1419020" cy="1980603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465C48DE-6511-4FCD-8B24-D6C9C23C1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9071" y="2783373"/>
              <a:ext cx="1272717" cy="1272717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751F3FB9-8B30-4471-90FA-493FDE058B25}"/>
                </a:ext>
              </a:extLst>
            </p:cNvPr>
            <p:cNvSpPr txBox="1"/>
            <p:nvPr/>
          </p:nvSpPr>
          <p:spPr>
            <a:xfrm>
              <a:off x="1719071" y="4056090"/>
              <a:ext cx="14190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>
                  <a:solidFill>
                    <a:srgbClr val="FF5050"/>
                  </a:solidFill>
                  <a:latin typeface="Cavolini" panose="03000502040302020204" pitchFamily="66" charset="0"/>
                </a:rPr>
                <a:t>15m²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E91EAFE-E279-4E69-9662-678B67F1B93D}"/>
              </a:ext>
            </a:extLst>
          </p:cNvPr>
          <p:cNvGrpSpPr/>
          <p:nvPr/>
        </p:nvGrpSpPr>
        <p:grpSpPr>
          <a:xfrm>
            <a:off x="6264955" y="2895667"/>
            <a:ext cx="1312887" cy="2029259"/>
            <a:chOff x="1719071" y="2783373"/>
            <a:chExt cx="1419020" cy="1980603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73C581A3-8DE6-4A40-9FD6-95408F1B3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9071" y="2783373"/>
              <a:ext cx="1272717" cy="1272717"/>
            </a:xfrm>
            <a:prstGeom prst="rect">
              <a:avLst/>
            </a:prstGeom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14A9C93F-273F-4CCA-BD46-D4A5C644EB8F}"/>
                </a:ext>
              </a:extLst>
            </p:cNvPr>
            <p:cNvSpPr txBox="1"/>
            <p:nvPr/>
          </p:nvSpPr>
          <p:spPr>
            <a:xfrm>
              <a:off x="1719071" y="4056090"/>
              <a:ext cx="14190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>
                  <a:solidFill>
                    <a:srgbClr val="FF5050"/>
                  </a:solidFill>
                  <a:latin typeface="Cavolini" panose="03000502040302020204" pitchFamily="66" charset="0"/>
                </a:rPr>
                <a:t>15m²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9F348E6-8B96-4449-97E3-40D736E9D936}"/>
              </a:ext>
            </a:extLst>
          </p:cNvPr>
          <p:cNvGrpSpPr/>
          <p:nvPr/>
        </p:nvGrpSpPr>
        <p:grpSpPr>
          <a:xfrm>
            <a:off x="1853023" y="2895667"/>
            <a:ext cx="1312887" cy="2029259"/>
            <a:chOff x="1719071" y="2783373"/>
            <a:chExt cx="1419020" cy="1980603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53577DDA-4744-43A1-AE65-5A53EAE98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9071" y="2783373"/>
              <a:ext cx="1272717" cy="1272717"/>
            </a:xfrm>
            <a:prstGeom prst="rect">
              <a:avLst/>
            </a:prstGeom>
          </p:spPr>
        </p:pic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B74BADA4-5448-4AE0-AAA9-C45E6649BDBC}"/>
                </a:ext>
              </a:extLst>
            </p:cNvPr>
            <p:cNvSpPr txBox="1"/>
            <p:nvPr/>
          </p:nvSpPr>
          <p:spPr>
            <a:xfrm>
              <a:off x="1719071" y="4056090"/>
              <a:ext cx="14190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>
                  <a:solidFill>
                    <a:srgbClr val="FF5050"/>
                  </a:solidFill>
                  <a:latin typeface="Cavolini" panose="03000502040302020204" pitchFamily="66" charset="0"/>
                </a:rPr>
                <a:t>15m²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717DE9B5-8238-4B0A-A67C-E4B0C4893FD8}"/>
              </a:ext>
            </a:extLst>
          </p:cNvPr>
          <p:cNvGrpSpPr/>
          <p:nvPr/>
        </p:nvGrpSpPr>
        <p:grpSpPr>
          <a:xfrm>
            <a:off x="404775" y="2895667"/>
            <a:ext cx="1312887" cy="2029259"/>
            <a:chOff x="1719071" y="2783373"/>
            <a:chExt cx="1419020" cy="1980603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81BB3AC8-394D-472D-9F67-AC972DF64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9071" y="2783373"/>
              <a:ext cx="1272717" cy="1272717"/>
            </a:xfrm>
            <a:prstGeom prst="rect">
              <a:avLst/>
            </a:prstGeom>
          </p:spPr>
        </p:pic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EDF5147E-21BB-4268-9095-790CE06298A5}"/>
                </a:ext>
              </a:extLst>
            </p:cNvPr>
            <p:cNvSpPr txBox="1"/>
            <p:nvPr/>
          </p:nvSpPr>
          <p:spPr>
            <a:xfrm>
              <a:off x="1719071" y="4056090"/>
              <a:ext cx="14190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>
                  <a:solidFill>
                    <a:srgbClr val="FF5050"/>
                  </a:solidFill>
                  <a:latin typeface="Cavolini" panose="03000502040302020204" pitchFamily="66" charset="0"/>
                </a:rPr>
                <a:t>15m²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7E9E9206-B394-496D-BDB9-CAFE77138894}"/>
              </a:ext>
            </a:extLst>
          </p:cNvPr>
          <p:cNvGrpSpPr/>
          <p:nvPr/>
        </p:nvGrpSpPr>
        <p:grpSpPr>
          <a:xfrm>
            <a:off x="10558815" y="2895667"/>
            <a:ext cx="1312887" cy="2029259"/>
            <a:chOff x="1719071" y="2783373"/>
            <a:chExt cx="1419020" cy="1980603"/>
          </a:xfrm>
        </p:grpSpPr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5207C961-1904-45DD-B44D-4DBC30954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9071" y="2783373"/>
              <a:ext cx="1272717" cy="1272717"/>
            </a:xfrm>
            <a:prstGeom prst="rect">
              <a:avLst/>
            </a:prstGeom>
          </p:spPr>
        </p:pic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B3E103E1-2DCF-48A0-8F6E-EBD4599D7F44}"/>
                </a:ext>
              </a:extLst>
            </p:cNvPr>
            <p:cNvSpPr txBox="1"/>
            <p:nvPr/>
          </p:nvSpPr>
          <p:spPr>
            <a:xfrm>
              <a:off x="1719071" y="4056090"/>
              <a:ext cx="14190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>
                  <a:solidFill>
                    <a:srgbClr val="FF5050"/>
                  </a:solidFill>
                  <a:latin typeface="Cavolini" panose="03000502040302020204" pitchFamily="66" charset="0"/>
                </a:rPr>
                <a:t>15m²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AE6267A6-7424-4769-9B76-F76A0BEBD9FE}"/>
              </a:ext>
            </a:extLst>
          </p:cNvPr>
          <p:cNvGrpSpPr/>
          <p:nvPr/>
        </p:nvGrpSpPr>
        <p:grpSpPr>
          <a:xfrm>
            <a:off x="9110567" y="2895667"/>
            <a:ext cx="1312887" cy="2029259"/>
            <a:chOff x="1719071" y="2783373"/>
            <a:chExt cx="1419020" cy="1980603"/>
          </a:xfrm>
        </p:grpSpPr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2153782A-B603-41E9-8E1B-4AAB5C469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9071" y="2783373"/>
              <a:ext cx="1272717" cy="1272717"/>
            </a:xfrm>
            <a:prstGeom prst="rect">
              <a:avLst/>
            </a:prstGeom>
          </p:spPr>
        </p:pic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1C7A2A25-E50E-4EF3-8561-67925555D1C8}"/>
                </a:ext>
              </a:extLst>
            </p:cNvPr>
            <p:cNvSpPr txBox="1"/>
            <p:nvPr/>
          </p:nvSpPr>
          <p:spPr>
            <a:xfrm>
              <a:off x="1719071" y="4056090"/>
              <a:ext cx="14190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>
                  <a:solidFill>
                    <a:srgbClr val="FF5050"/>
                  </a:solidFill>
                  <a:latin typeface="Cavolini" panose="03000502040302020204" pitchFamily="66" charset="0"/>
                </a:rPr>
                <a:t>15m²</a:t>
              </a: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9EEDA2F0-97DB-4413-A1CD-E975B2ABF042}"/>
              </a:ext>
            </a:extLst>
          </p:cNvPr>
          <p:cNvGrpSpPr/>
          <p:nvPr/>
        </p:nvGrpSpPr>
        <p:grpSpPr>
          <a:xfrm>
            <a:off x="6231361" y="4876834"/>
            <a:ext cx="1312887" cy="2029259"/>
            <a:chOff x="1719071" y="2783373"/>
            <a:chExt cx="1419020" cy="1980603"/>
          </a:xfrm>
        </p:grpSpPr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1BC3E8C2-DA00-430D-916C-B538D9384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9071" y="2783373"/>
              <a:ext cx="1272717" cy="1272717"/>
            </a:xfrm>
            <a:prstGeom prst="rect">
              <a:avLst/>
            </a:prstGeom>
          </p:spPr>
        </p:pic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8CE7E0B5-AB68-4D69-96BF-085A212E0696}"/>
                </a:ext>
              </a:extLst>
            </p:cNvPr>
            <p:cNvSpPr txBox="1"/>
            <p:nvPr/>
          </p:nvSpPr>
          <p:spPr>
            <a:xfrm>
              <a:off x="1719071" y="4056090"/>
              <a:ext cx="14190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>
                  <a:solidFill>
                    <a:srgbClr val="FF5050"/>
                  </a:solidFill>
                  <a:latin typeface="Cavolini" panose="03000502040302020204" pitchFamily="66" charset="0"/>
                </a:rPr>
                <a:t>15m²</a:t>
              </a:r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614DA69D-5B62-448E-9485-D4F210AA01CB}"/>
              </a:ext>
            </a:extLst>
          </p:cNvPr>
          <p:cNvGrpSpPr/>
          <p:nvPr/>
        </p:nvGrpSpPr>
        <p:grpSpPr>
          <a:xfrm>
            <a:off x="4783113" y="4876834"/>
            <a:ext cx="1312887" cy="2029259"/>
            <a:chOff x="1719071" y="2783373"/>
            <a:chExt cx="1419020" cy="1980603"/>
          </a:xfrm>
        </p:grpSpPr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1DEF46B1-4F49-4902-BB7F-4712F643C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9071" y="2783373"/>
              <a:ext cx="1272717" cy="1272717"/>
            </a:xfrm>
            <a:prstGeom prst="rect">
              <a:avLst/>
            </a:prstGeom>
          </p:spPr>
        </p:pic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FC7F0728-F250-420C-AD61-8563FD57208E}"/>
                </a:ext>
              </a:extLst>
            </p:cNvPr>
            <p:cNvSpPr txBox="1"/>
            <p:nvPr/>
          </p:nvSpPr>
          <p:spPr>
            <a:xfrm>
              <a:off x="1719071" y="4056090"/>
              <a:ext cx="14190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>
                  <a:solidFill>
                    <a:srgbClr val="FF5050"/>
                  </a:solidFill>
                  <a:latin typeface="Cavolini" panose="03000502040302020204" pitchFamily="66" charset="0"/>
                </a:rPr>
                <a:t>15m²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94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4409339-E111-46FB-93AE-C1E09BAFE983}"/>
              </a:ext>
            </a:extLst>
          </p:cNvPr>
          <p:cNvSpPr/>
          <p:nvPr/>
        </p:nvSpPr>
        <p:spPr>
          <a:xfrm>
            <a:off x="3626443" y="201168"/>
            <a:ext cx="8370485" cy="2249424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/>
              <a:t>Pour améliorer le cadre de vie autour de l’école, les enseignants ont décidé de fleurir la bute. </a:t>
            </a:r>
          </a:p>
          <a:p>
            <a:r>
              <a:rPr lang="fr-FR" sz="2400" dirty="0"/>
              <a:t>Ils ont donc acheté 10 sachets de graines de fleurs. Chaque paquet permet de semer une surface de 15 m².</a:t>
            </a:r>
          </a:p>
          <a:p>
            <a:endParaRPr lang="fr-FR" sz="1600" dirty="0"/>
          </a:p>
          <a:p>
            <a:r>
              <a:rPr lang="fr-FR" sz="2400" i="1" dirty="0"/>
              <a:t>Quelle surface pourront-ils fleurir ?</a:t>
            </a:r>
            <a:endParaRPr lang="fr-FR" sz="3600" i="1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895BE6-FE92-4399-A17B-D658EBDA7C0B}"/>
              </a:ext>
            </a:extLst>
          </p:cNvPr>
          <p:cNvSpPr/>
          <p:nvPr/>
        </p:nvSpPr>
        <p:spPr>
          <a:xfrm>
            <a:off x="195072" y="240679"/>
            <a:ext cx="3236299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LA BUTE</a:t>
            </a:r>
            <a:endParaRPr lang="fr-FR" sz="1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E3B28647-DF32-46BF-A90F-E9F21BF2B0F0}"/>
              </a:ext>
            </a:extLst>
          </p:cNvPr>
          <p:cNvSpPr/>
          <p:nvPr/>
        </p:nvSpPr>
        <p:spPr>
          <a:xfrm>
            <a:off x="309454" y="5202565"/>
            <a:ext cx="11513578" cy="903111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  ?</a:t>
            </a: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AB4A1F38-82AA-4EC9-833D-50B3C8F7C469}"/>
              </a:ext>
            </a:extLst>
          </p:cNvPr>
          <p:cNvSpPr/>
          <p:nvPr/>
        </p:nvSpPr>
        <p:spPr>
          <a:xfrm>
            <a:off x="309454" y="4127021"/>
            <a:ext cx="1038083" cy="90311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C00000"/>
                </a:solidFill>
              </a:rPr>
              <a:t>15m²</a:t>
            </a:r>
          </a:p>
        </p:txBody>
      </p:sp>
      <p:sp>
        <p:nvSpPr>
          <p:cNvPr id="2" name="Accolade ouvrante 1">
            <a:extLst>
              <a:ext uri="{FF2B5EF4-FFF2-40B4-BE49-F238E27FC236}">
                <a16:creationId xmlns:a16="http://schemas.microsoft.com/office/drawing/2014/main" id="{C8DF96AD-A064-4D90-8879-44FE62A7C32D}"/>
              </a:ext>
            </a:extLst>
          </p:cNvPr>
          <p:cNvSpPr/>
          <p:nvPr/>
        </p:nvSpPr>
        <p:spPr>
          <a:xfrm rot="5400000">
            <a:off x="5645987" y="-1831962"/>
            <a:ext cx="549428" cy="11162978"/>
          </a:xfrm>
          <a:prstGeom prst="leftBrace">
            <a:avLst>
              <a:gd name="adj1" fmla="val 183520"/>
              <a:gd name="adj2" fmla="val 4942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06EE1CB6-6EBD-40A7-A8BD-BD5C75DBEBDA}"/>
              </a:ext>
            </a:extLst>
          </p:cNvPr>
          <p:cNvSpPr/>
          <p:nvPr/>
        </p:nvSpPr>
        <p:spPr>
          <a:xfrm>
            <a:off x="1347537" y="4127021"/>
            <a:ext cx="1038083" cy="90311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C00000"/>
                </a:solidFill>
              </a:rPr>
              <a:t>15m²</a:t>
            </a: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71D7526F-62C6-41CA-96A3-49462E9B2913}"/>
              </a:ext>
            </a:extLst>
          </p:cNvPr>
          <p:cNvSpPr/>
          <p:nvPr/>
        </p:nvSpPr>
        <p:spPr>
          <a:xfrm>
            <a:off x="2385620" y="4122221"/>
            <a:ext cx="1038083" cy="90311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C00000"/>
                </a:solidFill>
              </a:rPr>
              <a:t>15m²</a:t>
            </a:r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40D539F9-24AC-4039-B438-4B6A7C7C8987}"/>
              </a:ext>
            </a:extLst>
          </p:cNvPr>
          <p:cNvSpPr/>
          <p:nvPr/>
        </p:nvSpPr>
        <p:spPr>
          <a:xfrm>
            <a:off x="3423703" y="4122221"/>
            <a:ext cx="1038083" cy="90311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C00000"/>
                </a:solidFill>
              </a:rPr>
              <a:t>15m²</a:t>
            </a: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1CF320A3-4054-4EFB-8995-3CD1731DF90D}"/>
              </a:ext>
            </a:extLst>
          </p:cNvPr>
          <p:cNvSpPr/>
          <p:nvPr/>
        </p:nvSpPr>
        <p:spPr>
          <a:xfrm>
            <a:off x="4461786" y="4117574"/>
            <a:ext cx="1038083" cy="9031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BC8C4D1C-79C7-4001-97B3-34531943AD97}"/>
              </a:ext>
            </a:extLst>
          </p:cNvPr>
          <p:cNvSpPr/>
          <p:nvPr/>
        </p:nvSpPr>
        <p:spPr>
          <a:xfrm>
            <a:off x="5499869" y="4127020"/>
            <a:ext cx="1038083" cy="9031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800" dirty="0">
              <a:solidFill>
                <a:srgbClr val="C00000"/>
              </a:solidFill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5629CAC-A1A3-4C6D-B86B-CD771C293DA1}"/>
              </a:ext>
            </a:extLst>
          </p:cNvPr>
          <p:cNvCxnSpPr/>
          <p:nvPr/>
        </p:nvCxnSpPr>
        <p:spPr>
          <a:xfrm>
            <a:off x="6537952" y="4122221"/>
            <a:ext cx="1627480" cy="0"/>
          </a:xfrm>
          <a:prstGeom prst="line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BBE375B6-0BEC-4198-B1E0-4299A6A0055F}"/>
              </a:ext>
            </a:extLst>
          </p:cNvPr>
          <p:cNvCxnSpPr/>
          <p:nvPr/>
        </p:nvCxnSpPr>
        <p:spPr>
          <a:xfrm>
            <a:off x="6497848" y="5044642"/>
            <a:ext cx="1627480" cy="0"/>
          </a:xfrm>
          <a:prstGeom prst="line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0CEECA7D-A8AB-4E23-B01E-8EFB6F135C79}"/>
              </a:ext>
            </a:extLst>
          </p:cNvPr>
          <p:cNvSpPr txBox="1"/>
          <p:nvPr/>
        </p:nvSpPr>
        <p:spPr>
          <a:xfrm>
            <a:off x="5362466" y="2563056"/>
            <a:ext cx="1312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FF5050"/>
                </a:solidFill>
                <a:latin typeface="Cavolini" panose="03000502040302020204" pitchFamily="66" charset="0"/>
              </a:rPr>
              <a:t>x 10</a:t>
            </a:r>
          </a:p>
        </p:txBody>
      </p:sp>
    </p:spTree>
    <p:extLst>
      <p:ext uri="{BB962C8B-B14F-4D97-AF65-F5344CB8AC3E}">
        <p14:creationId xmlns:p14="http://schemas.microsoft.com/office/powerpoint/2010/main" val="294215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4409339-E111-46FB-93AE-C1E09BAFE983}"/>
              </a:ext>
            </a:extLst>
          </p:cNvPr>
          <p:cNvSpPr/>
          <p:nvPr/>
        </p:nvSpPr>
        <p:spPr>
          <a:xfrm>
            <a:off x="3626443" y="201168"/>
            <a:ext cx="8370485" cy="2249424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/>
              <a:t>Pour améliorer le cadre de vie autour de l’école, les enseignants ont décidé de fleurir la bute. </a:t>
            </a:r>
          </a:p>
          <a:p>
            <a:r>
              <a:rPr lang="fr-FR" sz="2400" dirty="0"/>
              <a:t>Ils ont donc acheté 10 sachets de graines de fleurs. Chaque paquet permet de semer une surface de 15 m².</a:t>
            </a:r>
          </a:p>
          <a:p>
            <a:endParaRPr lang="fr-FR" sz="1600" dirty="0"/>
          </a:p>
          <a:p>
            <a:r>
              <a:rPr lang="fr-FR" sz="2400" i="1" dirty="0"/>
              <a:t>Quelle surface pourront-ils fleurir ?</a:t>
            </a:r>
            <a:endParaRPr lang="fr-FR" sz="3600" i="1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895BE6-FE92-4399-A17B-D658EBDA7C0B}"/>
              </a:ext>
            </a:extLst>
          </p:cNvPr>
          <p:cNvSpPr/>
          <p:nvPr/>
        </p:nvSpPr>
        <p:spPr>
          <a:xfrm>
            <a:off x="195072" y="240679"/>
            <a:ext cx="3236299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LA BUTE</a:t>
            </a:r>
            <a:endParaRPr lang="fr-FR" sz="1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E3B28647-DF32-46BF-A90F-E9F21BF2B0F0}"/>
              </a:ext>
            </a:extLst>
          </p:cNvPr>
          <p:cNvSpPr/>
          <p:nvPr/>
        </p:nvSpPr>
        <p:spPr>
          <a:xfrm>
            <a:off x="309454" y="5202565"/>
            <a:ext cx="11513578" cy="903111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  15 x 10 = 150 m²</a:t>
            </a: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AB4A1F38-82AA-4EC9-833D-50B3C8F7C469}"/>
              </a:ext>
            </a:extLst>
          </p:cNvPr>
          <p:cNvSpPr/>
          <p:nvPr/>
        </p:nvSpPr>
        <p:spPr>
          <a:xfrm>
            <a:off x="309454" y="4127021"/>
            <a:ext cx="1038083" cy="90311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C00000"/>
                </a:solidFill>
              </a:rPr>
              <a:t>15m²</a:t>
            </a:r>
          </a:p>
        </p:txBody>
      </p:sp>
      <p:sp>
        <p:nvSpPr>
          <p:cNvPr id="2" name="Accolade ouvrante 1">
            <a:extLst>
              <a:ext uri="{FF2B5EF4-FFF2-40B4-BE49-F238E27FC236}">
                <a16:creationId xmlns:a16="http://schemas.microsoft.com/office/drawing/2014/main" id="{C8DF96AD-A064-4D90-8879-44FE62A7C32D}"/>
              </a:ext>
            </a:extLst>
          </p:cNvPr>
          <p:cNvSpPr/>
          <p:nvPr/>
        </p:nvSpPr>
        <p:spPr>
          <a:xfrm rot="5400000">
            <a:off x="5645987" y="-1831962"/>
            <a:ext cx="549428" cy="11162978"/>
          </a:xfrm>
          <a:prstGeom prst="leftBrace">
            <a:avLst>
              <a:gd name="adj1" fmla="val 183520"/>
              <a:gd name="adj2" fmla="val 4942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06EE1CB6-6EBD-40A7-A8BD-BD5C75DBEBDA}"/>
              </a:ext>
            </a:extLst>
          </p:cNvPr>
          <p:cNvSpPr/>
          <p:nvPr/>
        </p:nvSpPr>
        <p:spPr>
          <a:xfrm>
            <a:off x="1347537" y="4127021"/>
            <a:ext cx="1038083" cy="90311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C00000"/>
                </a:solidFill>
              </a:rPr>
              <a:t>15m²</a:t>
            </a: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71D7526F-62C6-41CA-96A3-49462E9B2913}"/>
              </a:ext>
            </a:extLst>
          </p:cNvPr>
          <p:cNvSpPr/>
          <p:nvPr/>
        </p:nvSpPr>
        <p:spPr>
          <a:xfrm>
            <a:off x="2385620" y="4122221"/>
            <a:ext cx="1038083" cy="90311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C00000"/>
                </a:solidFill>
              </a:rPr>
              <a:t>15m²</a:t>
            </a:r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40D539F9-24AC-4039-B438-4B6A7C7C8987}"/>
              </a:ext>
            </a:extLst>
          </p:cNvPr>
          <p:cNvSpPr/>
          <p:nvPr/>
        </p:nvSpPr>
        <p:spPr>
          <a:xfrm>
            <a:off x="3423703" y="4122221"/>
            <a:ext cx="1038083" cy="90311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C00000"/>
                </a:solidFill>
              </a:rPr>
              <a:t>15m²</a:t>
            </a: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1CF320A3-4054-4EFB-8995-3CD1731DF90D}"/>
              </a:ext>
            </a:extLst>
          </p:cNvPr>
          <p:cNvSpPr/>
          <p:nvPr/>
        </p:nvSpPr>
        <p:spPr>
          <a:xfrm>
            <a:off x="4461786" y="4117574"/>
            <a:ext cx="1038083" cy="9031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BC8C4D1C-79C7-4001-97B3-34531943AD97}"/>
              </a:ext>
            </a:extLst>
          </p:cNvPr>
          <p:cNvSpPr/>
          <p:nvPr/>
        </p:nvSpPr>
        <p:spPr>
          <a:xfrm>
            <a:off x="5499869" y="4127020"/>
            <a:ext cx="1038083" cy="9031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800" dirty="0">
              <a:solidFill>
                <a:srgbClr val="C00000"/>
              </a:solidFill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5629CAC-A1A3-4C6D-B86B-CD771C293DA1}"/>
              </a:ext>
            </a:extLst>
          </p:cNvPr>
          <p:cNvCxnSpPr/>
          <p:nvPr/>
        </p:nvCxnSpPr>
        <p:spPr>
          <a:xfrm>
            <a:off x="6537952" y="4122221"/>
            <a:ext cx="1627480" cy="0"/>
          </a:xfrm>
          <a:prstGeom prst="line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BBE375B6-0BEC-4198-B1E0-4299A6A0055F}"/>
              </a:ext>
            </a:extLst>
          </p:cNvPr>
          <p:cNvCxnSpPr/>
          <p:nvPr/>
        </p:nvCxnSpPr>
        <p:spPr>
          <a:xfrm>
            <a:off x="6497848" y="5044642"/>
            <a:ext cx="1627480" cy="0"/>
          </a:xfrm>
          <a:prstGeom prst="line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0CEECA7D-A8AB-4E23-B01E-8EFB6F135C79}"/>
              </a:ext>
            </a:extLst>
          </p:cNvPr>
          <p:cNvSpPr txBox="1"/>
          <p:nvPr/>
        </p:nvSpPr>
        <p:spPr>
          <a:xfrm>
            <a:off x="5362466" y="2563056"/>
            <a:ext cx="1312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FF5050"/>
                </a:solidFill>
                <a:latin typeface="Cavolini" panose="03000502040302020204" pitchFamily="66" charset="0"/>
              </a:rPr>
              <a:t>x 10</a:t>
            </a:r>
          </a:p>
        </p:txBody>
      </p:sp>
    </p:spTree>
    <p:extLst>
      <p:ext uri="{BB962C8B-B14F-4D97-AF65-F5344CB8AC3E}">
        <p14:creationId xmlns:p14="http://schemas.microsoft.com/office/powerpoint/2010/main" val="924079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4409339-E111-46FB-93AE-C1E09BAFE983}"/>
              </a:ext>
            </a:extLst>
          </p:cNvPr>
          <p:cNvSpPr/>
          <p:nvPr/>
        </p:nvSpPr>
        <p:spPr>
          <a:xfrm>
            <a:off x="369897" y="1384469"/>
            <a:ext cx="11196461" cy="3765047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600" dirty="0"/>
              <a:t>Pour améliorer le cadre de vie autour de </a:t>
            </a:r>
          </a:p>
          <a:p>
            <a:r>
              <a:rPr lang="fr-FR" sz="3600" dirty="0"/>
              <a:t>l’école, les enseignants ont décidé de fleurir la bute. </a:t>
            </a:r>
          </a:p>
          <a:p>
            <a:r>
              <a:rPr lang="fr-FR" sz="3600" dirty="0"/>
              <a:t>Ils ont donc acheté 10 sachets de graines de fleurs. Chaque paquet permet de semer une surface de 15 m².</a:t>
            </a:r>
          </a:p>
          <a:p>
            <a:endParaRPr lang="fr-FR" sz="2400" dirty="0"/>
          </a:p>
          <a:p>
            <a:r>
              <a:rPr lang="fr-FR" sz="3600" i="1" dirty="0"/>
              <a:t>Quelle surface pourront-ils fleurir ?</a:t>
            </a:r>
            <a:endParaRPr lang="fr-FR" sz="4800" i="1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895BE6-FE92-4399-A17B-D658EBDA7C0B}"/>
              </a:ext>
            </a:extLst>
          </p:cNvPr>
          <p:cNvSpPr/>
          <p:nvPr/>
        </p:nvSpPr>
        <p:spPr>
          <a:xfrm>
            <a:off x="195072" y="240679"/>
            <a:ext cx="3236299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LA BUTE</a:t>
            </a:r>
            <a:endParaRPr lang="fr-FR" sz="1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48C8ACB-DFBD-4A66-A2C0-A52B6C973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9312">
            <a:off x="8760631" y="316879"/>
            <a:ext cx="2047875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F69E9F6-D1E4-48A0-9FFB-B21369B1CCAD}"/>
              </a:ext>
            </a:extLst>
          </p:cNvPr>
          <p:cNvSpPr/>
          <p:nvPr/>
        </p:nvSpPr>
        <p:spPr>
          <a:xfrm>
            <a:off x="472617" y="5450344"/>
            <a:ext cx="10040338" cy="1175173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200" i="1" dirty="0"/>
              <a:t>Phrase réponse : </a:t>
            </a:r>
          </a:p>
          <a:p>
            <a:r>
              <a:rPr lang="fr-FR" sz="3200" dirty="0"/>
              <a:t>Les enseignants pourront fleurir une surface de 150 m².</a:t>
            </a:r>
          </a:p>
        </p:txBody>
      </p:sp>
    </p:spTree>
    <p:extLst>
      <p:ext uri="{BB962C8B-B14F-4D97-AF65-F5344CB8AC3E}">
        <p14:creationId xmlns:p14="http://schemas.microsoft.com/office/powerpoint/2010/main" val="14749277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4427</TotalTime>
  <Words>1268</Words>
  <Application>Microsoft Office PowerPoint</Application>
  <PresentationFormat>Grand écran</PresentationFormat>
  <Paragraphs>233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Abadi</vt:lpstr>
      <vt:lpstr>Arial</vt:lpstr>
      <vt:lpstr>Calibri</vt:lpstr>
      <vt:lpstr>Calibri Light</vt:lpstr>
      <vt:lpstr>Cavolini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sam pagniez</dc:creator>
  <cp:lastModifiedBy>sam pagniez</cp:lastModifiedBy>
  <cp:revision>98</cp:revision>
  <dcterms:created xsi:type="dcterms:W3CDTF">2020-02-10T14:16:10Z</dcterms:created>
  <dcterms:modified xsi:type="dcterms:W3CDTF">2020-06-15T13:08:53Z</dcterms:modified>
</cp:coreProperties>
</file>