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24" r:id="rId4"/>
    <p:sldId id="326" r:id="rId5"/>
    <p:sldId id="327" r:id="rId6"/>
    <p:sldId id="328" r:id="rId7"/>
    <p:sldId id="329" r:id="rId8"/>
    <p:sldId id="335" r:id="rId9"/>
    <p:sldId id="330" r:id="rId10"/>
    <p:sldId id="331" r:id="rId11"/>
    <p:sldId id="332" r:id="rId12"/>
    <p:sldId id="333" r:id="rId13"/>
    <p:sldId id="334" r:id="rId14"/>
    <p:sldId id="336" r:id="rId15"/>
    <p:sldId id="323" r:id="rId16"/>
    <p:sldId id="344" r:id="rId17"/>
    <p:sldId id="272" r:id="rId18"/>
    <p:sldId id="273" r:id="rId19"/>
    <p:sldId id="337" r:id="rId20"/>
    <p:sldId id="338" r:id="rId21"/>
    <p:sldId id="339" r:id="rId22"/>
    <p:sldId id="340" r:id="rId23"/>
    <p:sldId id="341" r:id="rId24"/>
    <p:sldId id="342" r:id="rId25"/>
    <p:sldId id="343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4F7"/>
    <a:srgbClr val="FF9F9F"/>
    <a:srgbClr val="FF5050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51A879-0CAB-4886-A1BF-46636CEE4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909DE2-F2DD-461D-91D2-242FE7939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86F49F-8D91-47E3-89B3-AE3D602C9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770306-138A-412C-A425-8DC5B27A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02F365-D460-4709-8ACD-A814A16E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47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5FBB41-D94A-4011-B6E0-DD8E8E86D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2A026D-1963-4D2B-B74E-F499AF611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D79426-4860-4C36-B18D-5186BDDA2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8306C6-7425-489E-AE3E-0E9DFB03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684517-18EA-4E55-A2C5-92FE82B8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89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582E9D0-954E-43D2-A588-7C67FC81D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16FE01-88CA-4FD3-A1A5-0E8714AD9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82CA65-F34F-458E-8DE7-7603F97B2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687E02-D090-46EB-B698-8AE42E6B5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4EE0C9-44D2-4AA1-A3E8-BCAE06E4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73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0B8731-3518-4103-9284-10BAC062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9A1299-B78B-459A-8A54-ED6D5F3D3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C00909-4B44-4EE8-9CD8-99B0A454E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743B65-F6D4-4A06-A14B-64830472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703FA3-AD9A-4B9A-83D4-38F140DC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51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03FA9-2751-4AF6-9A49-AE8DC043B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87A1FE-1828-4BF1-A565-828923DDA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CEAD34-6330-4B37-99B6-B9022AE9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167EA-6566-4427-B3A1-6211002F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9CA-820C-493F-983A-3EAC789F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82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DE4170-1A59-4ACE-9145-77488C4F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42BDD3-4B13-47AC-A940-412A9694A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A645BA-112B-4C34-BACA-57B2AF602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6C1658-12A1-493A-A65F-CF740B2F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4677C1-D270-426E-85DA-6570F311E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E261F4-C87D-4846-9A9D-B9498BD7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73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EF286-162F-40AE-9884-19571CEB5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A74C19-B8E2-4037-AF6C-E3587A2C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E349CE-A05C-4396-8385-D7D697AC8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17E2BE3-3122-4B37-AB60-C1688450EE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781433B-9AF5-4821-853D-D782385B1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A679F91-5DCF-45D2-8113-33F6C4ED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252B79-A1C4-4E25-BBF3-BF15B6BC6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5B181CB-6731-4789-B7C7-B4B9D80C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39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EE272B-6C3F-44BB-981C-543AA5133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B51677-999B-47A2-AF3D-BD9F77DAB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035CF0-B306-4285-ACB8-472EE89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F1D6C8-55AC-4E69-9662-17F644E8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07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ECB0AD-ADAA-414D-9D1C-2D0A40B66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F35CF3-C7FC-4EA1-B94F-71727EA9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2CC0A3-0C1D-417C-9BC7-3F390DF3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55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5DB859-D24C-4EEF-A58F-F97C1DF46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953AA8-DC79-44B0-B6EF-ED33CAA19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045427-D766-4F6B-8F3B-E7A016470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059463-0566-4C90-A6B1-87476DA7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97B18D-5980-4A69-B7ED-CC2D40905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6DCDF4-6344-444C-B390-5578B138D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13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D64499-899F-4E39-A3ED-A6C378D3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F3D8348-769A-41DC-AEB6-610F7182F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8B93CB-FF47-4CA6-86E1-C8A0257A9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E9927B-6025-4C2F-A9CB-FEBC6DA7E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8267-D402-4681-AF01-0F9507EF7B3F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01BE21-FE0E-4609-B61C-CF597370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0C8B7A-EB08-4A93-B842-191DA0BA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80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8A14CA-9D9A-4C1F-A2F0-8A3C9BEC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87DA85-4B98-46BC-8B41-E5442D2C4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4F9147-7214-46F6-88BA-0513647E1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8267-D402-4681-AF01-0F9507EF7B3F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2BDCBE-910E-4D29-9E42-A83886E5D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66843C-DEC5-4798-8F0F-85DED45A7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9AE65-B910-4D78-9828-1ACDA124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0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677333" y="2472266"/>
            <a:ext cx="9900356" cy="310444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dirty="0"/>
              <a:t>Paul a vu une tente de camping « Mer et soleil » à 415 €. C’est 53 € de moins que la tente « Neige et montagne ». </a:t>
            </a:r>
          </a:p>
          <a:p>
            <a:endParaRPr lang="fr-FR" sz="3200" dirty="0"/>
          </a:p>
          <a:p>
            <a:r>
              <a:rPr lang="fr-FR" sz="3200" i="1" dirty="0"/>
              <a:t>Quel est le prix de la tente « Neige et montagne » ?</a:t>
            </a:r>
            <a:endParaRPr lang="fr-FR" sz="4400" i="1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677333" y="508000"/>
            <a:ext cx="6352641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CAMPING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1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677333" y="2688488"/>
            <a:ext cx="9900356" cy="2888223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600" dirty="0"/>
              <a:t>Julie et Mehdi comparent leurs tailles. Julie mesure 148 cm. C’est 23 cm de plus que Mehdi.</a:t>
            </a:r>
          </a:p>
          <a:p>
            <a:endParaRPr lang="fr-FR" sz="3600" dirty="0"/>
          </a:p>
          <a:p>
            <a:r>
              <a:rPr lang="fr-FR" sz="3600" i="1" dirty="0"/>
              <a:t>Quel est la taille de Mehdi ?</a:t>
            </a:r>
            <a:endParaRPr lang="fr-FR" sz="4800" i="1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677333" y="508000"/>
            <a:ext cx="6352641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LA TAILLE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6FEBE81-8160-4643-B529-481E730B1DA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442510">
            <a:off x="8980169" y="391744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912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4799CB78-DC06-4A85-9448-6D89F91F09B2}"/>
              </a:ext>
            </a:extLst>
          </p:cNvPr>
          <p:cNvSpPr/>
          <p:nvPr/>
        </p:nvSpPr>
        <p:spPr>
          <a:xfrm>
            <a:off x="6047920" y="2677310"/>
            <a:ext cx="1185683" cy="3826746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232717" y="247942"/>
            <a:ext cx="4790839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LA TAILLE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D6B3F50-A3BE-4DA4-A67C-15E3D1AD85D0}"/>
              </a:ext>
            </a:extLst>
          </p:cNvPr>
          <p:cNvSpPr txBox="1"/>
          <p:nvPr/>
        </p:nvSpPr>
        <p:spPr>
          <a:xfrm>
            <a:off x="1201600" y="1567131"/>
            <a:ext cx="106478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DE COMPARAISON</a:t>
            </a:r>
          </a:p>
          <a:p>
            <a:pPr algn="ctr"/>
            <a:endParaRPr lang="fr-FR" sz="6600" dirty="0">
              <a:solidFill>
                <a:srgbClr val="FF5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4D33B655-3863-48AF-A05F-2D6BCC47F549}"/>
              </a:ext>
            </a:extLst>
          </p:cNvPr>
          <p:cNvGrpSpPr/>
          <p:nvPr/>
        </p:nvGrpSpPr>
        <p:grpSpPr>
          <a:xfrm>
            <a:off x="7193280" y="3078480"/>
            <a:ext cx="4616267" cy="2308324"/>
            <a:chOff x="7193280" y="3078480"/>
            <a:chExt cx="4616267" cy="2308324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14352570-2BC5-4810-9748-4B04ACF90188}"/>
                </a:ext>
              </a:extLst>
            </p:cNvPr>
            <p:cNvSpPr txBox="1"/>
            <p:nvPr/>
          </p:nvSpPr>
          <p:spPr>
            <a:xfrm>
              <a:off x="8301987" y="3078480"/>
              <a:ext cx="350756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>
                  <a:solidFill>
                    <a:srgbClr val="FF505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UNE GRANDE QUANTITÉ</a:t>
              </a:r>
              <a:endPara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70CD7A18-28D3-403E-A63E-B59C8C9A0BF5}"/>
                </a:ext>
              </a:extLst>
            </p:cNvPr>
            <p:cNvCxnSpPr/>
            <p:nvPr/>
          </p:nvCxnSpPr>
          <p:spPr>
            <a:xfrm flipH="1">
              <a:off x="7193280" y="4106867"/>
              <a:ext cx="1506530" cy="267013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9339B4E5-1BDB-4BB8-9D7A-79A4F4116015}"/>
              </a:ext>
            </a:extLst>
          </p:cNvPr>
          <p:cNvSpPr/>
          <p:nvPr/>
        </p:nvSpPr>
        <p:spPr>
          <a:xfrm>
            <a:off x="4882864" y="4203394"/>
            <a:ext cx="1123440" cy="2302936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B29DD0AA-3A6D-49BD-868C-E06AB7D8C93D}"/>
              </a:ext>
            </a:extLst>
          </p:cNvPr>
          <p:cNvSpPr/>
          <p:nvPr/>
        </p:nvSpPr>
        <p:spPr>
          <a:xfrm>
            <a:off x="4881670" y="2702954"/>
            <a:ext cx="1123439" cy="1465677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58469DD-1B59-4607-B896-21AA0A9C7633}"/>
              </a:ext>
            </a:extLst>
          </p:cNvPr>
          <p:cNvGrpSpPr/>
          <p:nvPr/>
        </p:nvGrpSpPr>
        <p:grpSpPr>
          <a:xfrm>
            <a:off x="232717" y="2887683"/>
            <a:ext cx="4671735" cy="830997"/>
            <a:chOff x="232717" y="2887683"/>
            <a:chExt cx="4671735" cy="830997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573C5BD-A626-4F78-8622-1643494149FD}"/>
                </a:ext>
              </a:extLst>
            </p:cNvPr>
            <p:cNvSpPr txBox="1"/>
            <p:nvPr/>
          </p:nvSpPr>
          <p:spPr>
            <a:xfrm>
              <a:off x="232717" y="2887683"/>
              <a:ext cx="4059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>
                  <a:solidFill>
                    <a:srgbClr val="FF505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LA DIFFÉRENCE</a:t>
              </a:r>
              <a:endPara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2C235AE8-A0FB-4DB7-B085-FFFAB7FAFB1A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4291901" y="3303182"/>
              <a:ext cx="61255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7FC9626C-C2D4-48EA-B116-B5988A3069CB}"/>
              </a:ext>
            </a:extLst>
          </p:cNvPr>
          <p:cNvGrpSpPr/>
          <p:nvPr/>
        </p:nvGrpSpPr>
        <p:grpSpPr>
          <a:xfrm>
            <a:off x="699795" y="4711549"/>
            <a:ext cx="4231952" cy="1569660"/>
            <a:chOff x="593115" y="4711549"/>
            <a:chExt cx="4231952" cy="1569660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F1A6568-4DD5-458C-9533-9BC2AF9F0F89}"/>
                </a:ext>
              </a:extLst>
            </p:cNvPr>
            <p:cNvSpPr txBox="1"/>
            <p:nvPr/>
          </p:nvSpPr>
          <p:spPr>
            <a:xfrm>
              <a:off x="593115" y="4711549"/>
              <a:ext cx="35075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>
                  <a:solidFill>
                    <a:srgbClr val="FF505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UNE PETITE QUANTITÉ</a:t>
              </a:r>
              <a:endPara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64DEF24C-58D9-4DBA-8412-A5B9A0E574FC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 flipV="1">
              <a:off x="4100675" y="5366749"/>
              <a:ext cx="724392" cy="12963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6821CAAF-E8B0-44CB-8E67-ECC101735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569" y="44508"/>
            <a:ext cx="5710482" cy="16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232717" y="247942"/>
            <a:ext cx="4790839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LA TAILLE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D6B3F50-A3BE-4DA4-A67C-15E3D1AD85D0}"/>
              </a:ext>
            </a:extLst>
          </p:cNvPr>
          <p:cNvSpPr txBox="1"/>
          <p:nvPr/>
        </p:nvSpPr>
        <p:spPr>
          <a:xfrm>
            <a:off x="1201600" y="1567131"/>
            <a:ext cx="106478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DE COMPARAISON</a:t>
            </a:r>
          </a:p>
          <a:p>
            <a:pPr algn="ctr"/>
            <a:endParaRPr lang="fr-FR" sz="6600" dirty="0">
              <a:solidFill>
                <a:srgbClr val="FF5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4799CB78-DC06-4A85-9448-6D89F91F09B2}"/>
              </a:ext>
            </a:extLst>
          </p:cNvPr>
          <p:cNvSpPr/>
          <p:nvPr/>
        </p:nvSpPr>
        <p:spPr>
          <a:xfrm>
            <a:off x="6047920" y="2677310"/>
            <a:ext cx="1185683" cy="3826746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148</a:t>
            </a:r>
          </a:p>
          <a:p>
            <a:pPr algn="ctr"/>
            <a:r>
              <a:rPr lang="fr-FR" sz="3600" b="1" dirty="0">
                <a:solidFill>
                  <a:schemeClr val="tx1"/>
                </a:solidFill>
              </a:rPr>
              <a:t>cm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9339B4E5-1BDB-4BB8-9D7A-79A4F4116015}"/>
              </a:ext>
            </a:extLst>
          </p:cNvPr>
          <p:cNvSpPr/>
          <p:nvPr/>
        </p:nvSpPr>
        <p:spPr>
          <a:xfrm>
            <a:off x="4882864" y="3193356"/>
            <a:ext cx="1123440" cy="3312974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</a:rPr>
              <a:t>?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B29DD0AA-3A6D-49BD-868C-E06AB7D8C93D}"/>
              </a:ext>
            </a:extLst>
          </p:cNvPr>
          <p:cNvSpPr/>
          <p:nvPr/>
        </p:nvSpPr>
        <p:spPr>
          <a:xfrm>
            <a:off x="4881670" y="2702955"/>
            <a:ext cx="1123439" cy="490401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077804-53DD-47FD-8B60-9516F2E8D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20"/>
          <a:stretch/>
        </p:blipFill>
        <p:spPr>
          <a:xfrm flipH="1">
            <a:off x="5895226" y="2085271"/>
            <a:ext cx="2366010" cy="5072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D058A15-DF7E-4428-BD00-701EF8ED13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5" t="559" r="17326" b="-559"/>
          <a:stretch/>
        </p:blipFill>
        <p:spPr>
          <a:xfrm flipH="1">
            <a:off x="4664399" y="2702955"/>
            <a:ext cx="1480091" cy="440644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07F21BF-A555-4B3A-8C03-C221F07AE52F}"/>
              </a:ext>
            </a:extLst>
          </p:cNvPr>
          <p:cNvSpPr txBox="1"/>
          <p:nvPr/>
        </p:nvSpPr>
        <p:spPr>
          <a:xfrm>
            <a:off x="4911251" y="2731692"/>
            <a:ext cx="1123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23 cm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BD860DB-4CCD-43DF-8000-8AFEBFE17DA3}"/>
              </a:ext>
            </a:extLst>
          </p:cNvPr>
          <p:cNvCxnSpPr/>
          <p:nvPr/>
        </p:nvCxnSpPr>
        <p:spPr>
          <a:xfrm>
            <a:off x="5897880" y="2677310"/>
            <a:ext cx="0" cy="51604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05D0D82-0B78-46DE-89AD-06F42ADAF0D7}"/>
              </a:ext>
            </a:extLst>
          </p:cNvPr>
          <p:cNvCxnSpPr/>
          <p:nvPr/>
        </p:nvCxnSpPr>
        <p:spPr>
          <a:xfrm>
            <a:off x="3992880" y="2677310"/>
            <a:ext cx="44210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2E114B1F-9C1E-45A0-9CEF-2AB7336491A9}"/>
              </a:ext>
            </a:extLst>
          </p:cNvPr>
          <p:cNvCxnSpPr/>
          <p:nvPr/>
        </p:nvCxnSpPr>
        <p:spPr>
          <a:xfrm>
            <a:off x="3992880" y="3211240"/>
            <a:ext cx="44210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>
            <a:extLst>
              <a:ext uri="{FF2B5EF4-FFF2-40B4-BE49-F238E27FC236}">
                <a16:creationId xmlns:a16="http://schemas.microsoft.com/office/drawing/2014/main" id="{F2902B11-E70C-43B7-9581-656A25620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569" y="44508"/>
            <a:ext cx="5710482" cy="16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7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232717" y="247942"/>
            <a:ext cx="4790839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LA TAILLE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D6B3F50-A3BE-4DA4-A67C-15E3D1AD85D0}"/>
              </a:ext>
            </a:extLst>
          </p:cNvPr>
          <p:cNvSpPr txBox="1"/>
          <p:nvPr/>
        </p:nvSpPr>
        <p:spPr>
          <a:xfrm>
            <a:off x="232717" y="1567131"/>
            <a:ext cx="116167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DE COMPARAISON</a:t>
            </a:r>
          </a:p>
          <a:p>
            <a:r>
              <a:rPr lang="fr-FR" sz="44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recherche de la </a:t>
            </a:r>
            <a:r>
              <a:rPr lang="fr-FR" sz="4400" b="1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petite partie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B29DD0AA-3A6D-49BD-868C-E06AB7D8C93D}"/>
              </a:ext>
            </a:extLst>
          </p:cNvPr>
          <p:cNvSpPr/>
          <p:nvPr/>
        </p:nvSpPr>
        <p:spPr>
          <a:xfrm>
            <a:off x="8829897" y="2702954"/>
            <a:ext cx="1123439" cy="490401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70DC879-2B2D-4EF3-9780-C8DB132939E9}"/>
              </a:ext>
            </a:extLst>
          </p:cNvPr>
          <p:cNvGrpSpPr/>
          <p:nvPr/>
        </p:nvGrpSpPr>
        <p:grpSpPr>
          <a:xfrm>
            <a:off x="8837167" y="2677310"/>
            <a:ext cx="2350739" cy="3829020"/>
            <a:chOff x="4882864" y="2677310"/>
            <a:chExt cx="2350739" cy="3829020"/>
          </a:xfrm>
        </p:grpSpPr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4799CB78-DC06-4A85-9448-6D89F91F09B2}"/>
                </a:ext>
              </a:extLst>
            </p:cNvPr>
            <p:cNvSpPr/>
            <p:nvPr/>
          </p:nvSpPr>
          <p:spPr>
            <a:xfrm>
              <a:off x="6047920" y="2677310"/>
              <a:ext cx="1185683" cy="3826746"/>
            </a:xfrm>
            <a:prstGeom prst="roundRect">
              <a:avLst/>
            </a:prstGeom>
            <a:gradFill flip="none" rotWithShape="1">
              <a:gsLst>
                <a:gs pos="0">
                  <a:srgbClr val="FF5050">
                    <a:tint val="66000"/>
                    <a:satMod val="160000"/>
                  </a:srgbClr>
                </a:gs>
                <a:gs pos="50000">
                  <a:srgbClr val="FF5050">
                    <a:tint val="44500"/>
                    <a:satMod val="160000"/>
                  </a:srgbClr>
                </a:gs>
                <a:gs pos="100000">
                  <a:srgbClr val="FF5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5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b="1" dirty="0">
                  <a:solidFill>
                    <a:schemeClr val="tx1"/>
                  </a:solidFill>
                </a:rPr>
                <a:t>148</a:t>
              </a:r>
            </a:p>
            <a:p>
              <a:pPr algn="ctr"/>
              <a:r>
                <a:rPr lang="fr-FR" sz="3600" b="1" dirty="0">
                  <a:solidFill>
                    <a:schemeClr val="tx1"/>
                  </a:solidFill>
                </a:rPr>
                <a:t>cm</a:t>
              </a:r>
            </a:p>
          </p:txBody>
        </p:sp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9339B4E5-1BDB-4BB8-9D7A-79A4F4116015}"/>
                </a:ext>
              </a:extLst>
            </p:cNvPr>
            <p:cNvSpPr/>
            <p:nvPr/>
          </p:nvSpPr>
          <p:spPr>
            <a:xfrm>
              <a:off x="4882864" y="3193356"/>
              <a:ext cx="1123440" cy="3312974"/>
            </a:xfrm>
            <a:prstGeom prst="roundRect">
              <a:avLst/>
            </a:prstGeom>
            <a:gradFill flip="none" rotWithShape="1">
              <a:gsLst>
                <a:gs pos="0">
                  <a:srgbClr val="FF5050">
                    <a:tint val="66000"/>
                    <a:satMod val="160000"/>
                  </a:srgbClr>
                </a:gs>
                <a:gs pos="50000">
                  <a:srgbClr val="FF5050">
                    <a:tint val="44500"/>
                    <a:satMod val="160000"/>
                  </a:srgbClr>
                </a:gs>
                <a:gs pos="100000">
                  <a:srgbClr val="FF5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5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400" b="1" dirty="0">
                  <a:solidFill>
                    <a:schemeClr val="tx1"/>
                  </a:solidFill>
                </a:rPr>
                <a:t>?</a:t>
              </a:r>
              <a:endParaRPr lang="fr-FR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07F21BF-A555-4B3A-8C03-C221F07AE52F}"/>
                </a:ext>
              </a:extLst>
            </p:cNvPr>
            <p:cNvSpPr txBox="1"/>
            <p:nvPr/>
          </p:nvSpPr>
          <p:spPr>
            <a:xfrm>
              <a:off x="4911251" y="2731692"/>
              <a:ext cx="1123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23 cm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F2902B11-E70C-43B7-9581-656A25620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569" y="44508"/>
            <a:ext cx="5710482" cy="166555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4ED5FE6-CE78-40C3-863E-6345E22C6FC1}"/>
              </a:ext>
            </a:extLst>
          </p:cNvPr>
          <p:cNvSpPr txBox="1"/>
          <p:nvPr/>
        </p:nvSpPr>
        <p:spPr>
          <a:xfrm>
            <a:off x="2410780" y="3670584"/>
            <a:ext cx="5955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+            =         </a:t>
            </a:r>
          </a:p>
        </p:txBody>
      </p:sp>
      <p:sp>
        <p:nvSpPr>
          <p:cNvPr id="17" name="Nuage 16">
            <a:extLst>
              <a:ext uri="{FF2B5EF4-FFF2-40B4-BE49-F238E27FC236}">
                <a16:creationId xmlns:a16="http://schemas.microsoft.com/office/drawing/2014/main" id="{D7186CCE-CCF2-41BC-9A22-FFCCA59D7AF6}"/>
              </a:ext>
            </a:extLst>
          </p:cNvPr>
          <p:cNvSpPr/>
          <p:nvPr/>
        </p:nvSpPr>
        <p:spPr>
          <a:xfrm>
            <a:off x="5825929" y="3524847"/>
            <a:ext cx="2831325" cy="1468566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/>
              <a:t>148</a:t>
            </a:r>
            <a:endParaRPr lang="fr-FR" b="1" dirty="0"/>
          </a:p>
        </p:txBody>
      </p:sp>
      <p:sp>
        <p:nvSpPr>
          <p:cNvPr id="18" name="Nuage 17">
            <a:extLst>
              <a:ext uri="{FF2B5EF4-FFF2-40B4-BE49-F238E27FC236}">
                <a16:creationId xmlns:a16="http://schemas.microsoft.com/office/drawing/2014/main" id="{E9BE9F2E-D165-45A5-8B39-C31723E43563}"/>
              </a:ext>
            </a:extLst>
          </p:cNvPr>
          <p:cNvSpPr/>
          <p:nvPr/>
        </p:nvSpPr>
        <p:spPr>
          <a:xfrm>
            <a:off x="344192" y="3705132"/>
            <a:ext cx="1936152" cy="1107996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/>
              <a:t>?</a:t>
            </a:r>
            <a:endParaRPr lang="fr-FR" b="1" dirty="0"/>
          </a:p>
        </p:txBody>
      </p:sp>
      <p:sp>
        <p:nvSpPr>
          <p:cNvPr id="19" name="Nuage 18">
            <a:extLst>
              <a:ext uri="{FF2B5EF4-FFF2-40B4-BE49-F238E27FC236}">
                <a16:creationId xmlns:a16="http://schemas.microsoft.com/office/drawing/2014/main" id="{E28B5A33-3856-49AC-B606-BB89AA0C6211}"/>
              </a:ext>
            </a:extLst>
          </p:cNvPr>
          <p:cNvSpPr/>
          <p:nvPr/>
        </p:nvSpPr>
        <p:spPr>
          <a:xfrm>
            <a:off x="3039340" y="3670584"/>
            <a:ext cx="1936152" cy="1107996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/>
              <a:t>23</a:t>
            </a:r>
            <a:endParaRPr lang="fr-FR" b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C742949-DC3A-44EF-BF9B-3B58E2C7E080}"/>
              </a:ext>
            </a:extLst>
          </p:cNvPr>
          <p:cNvSpPr txBox="1"/>
          <p:nvPr/>
        </p:nvSpPr>
        <p:spPr>
          <a:xfrm>
            <a:off x="3118269" y="5196007"/>
            <a:ext cx="5955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-            =         </a:t>
            </a:r>
          </a:p>
        </p:txBody>
      </p:sp>
      <p:sp>
        <p:nvSpPr>
          <p:cNvPr id="26" name="Nuage 25">
            <a:extLst>
              <a:ext uri="{FF2B5EF4-FFF2-40B4-BE49-F238E27FC236}">
                <a16:creationId xmlns:a16="http://schemas.microsoft.com/office/drawing/2014/main" id="{FE970AB1-072B-40F6-BD71-507F06A2D889}"/>
              </a:ext>
            </a:extLst>
          </p:cNvPr>
          <p:cNvSpPr/>
          <p:nvPr/>
        </p:nvSpPr>
        <p:spPr>
          <a:xfrm>
            <a:off x="143961" y="5017113"/>
            <a:ext cx="2831325" cy="1468566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/>
              <a:t>148</a:t>
            </a:r>
            <a:endParaRPr lang="fr-FR" b="1" dirty="0"/>
          </a:p>
        </p:txBody>
      </p:sp>
      <p:sp>
        <p:nvSpPr>
          <p:cNvPr id="27" name="Nuage 26">
            <a:extLst>
              <a:ext uri="{FF2B5EF4-FFF2-40B4-BE49-F238E27FC236}">
                <a16:creationId xmlns:a16="http://schemas.microsoft.com/office/drawing/2014/main" id="{76B595E4-4CE0-4026-8058-335B8711FE69}"/>
              </a:ext>
            </a:extLst>
          </p:cNvPr>
          <p:cNvSpPr/>
          <p:nvPr/>
        </p:nvSpPr>
        <p:spPr>
          <a:xfrm>
            <a:off x="3566866" y="5196007"/>
            <a:ext cx="1936152" cy="1107996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/>
              <a:t>23</a:t>
            </a:r>
            <a:endParaRPr lang="fr-FR" b="1" dirty="0"/>
          </a:p>
        </p:txBody>
      </p:sp>
      <p:sp>
        <p:nvSpPr>
          <p:cNvPr id="28" name="Nuage 27">
            <a:extLst>
              <a:ext uri="{FF2B5EF4-FFF2-40B4-BE49-F238E27FC236}">
                <a16:creationId xmlns:a16="http://schemas.microsoft.com/office/drawing/2014/main" id="{BEBA9CA3-9B7D-4CE1-95AB-6873D0562809}"/>
              </a:ext>
            </a:extLst>
          </p:cNvPr>
          <p:cNvSpPr/>
          <p:nvPr/>
        </p:nvSpPr>
        <p:spPr>
          <a:xfrm>
            <a:off x="6430089" y="5179527"/>
            <a:ext cx="1936152" cy="1107996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/>
              <a:t>?</a:t>
            </a:r>
            <a:endParaRPr lang="fr-FR" b="1" dirty="0"/>
          </a:p>
        </p:txBody>
      </p:sp>
      <p:sp>
        <p:nvSpPr>
          <p:cNvPr id="29" name="Nuage 28">
            <a:extLst>
              <a:ext uri="{FF2B5EF4-FFF2-40B4-BE49-F238E27FC236}">
                <a16:creationId xmlns:a16="http://schemas.microsoft.com/office/drawing/2014/main" id="{792D6506-94DF-46BC-8242-23CA0E0D31E1}"/>
              </a:ext>
            </a:extLst>
          </p:cNvPr>
          <p:cNvSpPr/>
          <p:nvPr/>
        </p:nvSpPr>
        <p:spPr>
          <a:xfrm>
            <a:off x="6478976" y="5196007"/>
            <a:ext cx="1936152" cy="1107996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/>
              <a:t>125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4427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677333" y="2307488"/>
            <a:ext cx="9900356" cy="2888223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600" dirty="0"/>
              <a:t>Julie et Mehdi comparent leurs tailles. Julie mesure 148cm. C’est 23cm de plus que Mehdi.</a:t>
            </a:r>
          </a:p>
          <a:p>
            <a:endParaRPr lang="fr-FR" sz="3600" dirty="0"/>
          </a:p>
          <a:p>
            <a:r>
              <a:rPr lang="fr-FR" sz="3600" i="1" dirty="0"/>
              <a:t>Quel est la taille de Mehdi ?</a:t>
            </a:r>
            <a:endParaRPr lang="fr-FR" sz="4800" i="1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677333" y="508000"/>
            <a:ext cx="6352641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LA TAILLE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6FEBE81-8160-4643-B529-481E730B1DA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442510">
            <a:off x="8980169" y="391744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A6C6955-018B-4074-85BD-B3C40A05A546}"/>
              </a:ext>
            </a:extLst>
          </p:cNvPr>
          <p:cNvSpPr/>
          <p:nvPr/>
        </p:nvSpPr>
        <p:spPr>
          <a:xfrm>
            <a:off x="677333" y="5439269"/>
            <a:ext cx="10040338" cy="1175173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i="1" dirty="0"/>
              <a:t>Phrase réponse : </a:t>
            </a:r>
          </a:p>
          <a:p>
            <a:r>
              <a:rPr lang="fr-FR" sz="3200" dirty="0"/>
              <a:t>La taille de Mehdi est de 125 cm.</a:t>
            </a:r>
          </a:p>
        </p:txBody>
      </p:sp>
    </p:spTree>
    <p:extLst>
      <p:ext uri="{BB962C8B-B14F-4D97-AF65-F5344CB8AC3E}">
        <p14:creationId xmlns:p14="http://schemas.microsoft.com/office/powerpoint/2010/main" val="105201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4B0B123D-CEF6-47DA-A819-AA441375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2C06FE8-E725-4FF3-95B4-3FFC7A1BD9FD}"/>
              </a:ext>
            </a:extLst>
          </p:cNvPr>
          <p:cNvSpPr txBox="1"/>
          <p:nvPr/>
        </p:nvSpPr>
        <p:spPr>
          <a:xfrm>
            <a:off x="274616" y="247941"/>
            <a:ext cx="1064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DE COMPARAISON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454D2-CED3-4655-8848-293CABF84C03}"/>
              </a:ext>
            </a:extLst>
          </p:cNvPr>
          <p:cNvSpPr/>
          <p:nvPr/>
        </p:nvSpPr>
        <p:spPr>
          <a:xfrm>
            <a:off x="1516098" y="5527597"/>
            <a:ext cx="8787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solidFill>
                  <a:schemeClr val="accent1">
                    <a:lumMod val="75000"/>
                  </a:schemeClr>
                </a:solidFill>
              </a:rPr>
              <a:t>QUESTIONS A SE POSER?</a:t>
            </a:r>
          </a:p>
          <a:p>
            <a:pPr algn="ctr"/>
            <a:r>
              <a:rPr lang="fr-FR" sz="2000" i="1" dirty="0">
                <a:solidFill>
                  <a:schemeClr val="accent1">
                    <a:lumMod val="75000"/>
                  </a:schemeClr>
                </a:solidFill>
              </a:rPr>
              <a:t>Y a-t-il une petite / grande quantité ?       Y a-t-il un écart ?  </a:t>
            </a:r>
          </a:p>
          <a:p>
            <a:pPr algn="ctr"/>
            <a:r>
              <a:rPr lang="fr-FR" sz="2000" i="1" dirty="0">
                <a:solidFill>
                  <a:schemeClr val="accent1">
                    <a:lumMod val="75000"/>
                  </a:schemeClr>
                </a:solidFill>
              </a:rPr>
              <a:t>Qu’est-ce que je cherche ?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3ABFDBC-6907-433D-9782-CD2B3CD134CA}"/>
              </a:ext>
            </a:extLst>
          </p:cNvPr>
          <p:cNvGrpSpPr/>
          <p:nvPr/>
        </p:nvGrpSpPr>
        <p:grpSpPr>
          <a:xfrm>
            <a:off x="10871647" y="290963"/>
            <a:ext cx="957313" cy="822121"/>
            <a:chOff x="10871647" y="290963"/>
            <a:chExt cx="957313" cy="822121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C29E6D7E-BEA2-4E2F-98DC-2245216A40CD}"/>
                </a:ext>
              </a:extLst>
            </p:cNvPr>
            <p:cNvSpPr/>
            <p:nvPr/>
          </p:nvSpPr>
          <p:spPr>
            <a:xfrm>
              <a:off x="10922466" y="290963"/>
              <a:ext cx="855677" cy="822121"/>
            </a:xfrm>
            <a:prstGeom prst="ellipse">
              <a:avLst/>
            </a:prstGeom>
            <a:solidFill>
              <a:srgbClr val="FF5050"/>
            </a:solidFill>
            <a:ln>
              <a:solidFill>
                <a:srgbClr val="FFC5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597AA28-91A3-4B34-B182-9C41B1848917}"/>
                </a:ext>
              </a:extLst>
            </p:cNvPr>
            <p:cNvSpPr txBox="1"/>
            <p:nvPr/>
          </p:nvSpPr>
          <p:spPr>
            <a:xfrm>
              <a:off x="10871647" y="472999"/>
              <a:ext cx="9573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</a:rPr>
                <a:t>BILAN</a:t>
              </a:r>
            </a:p>
          </p:txBody>
        </p:sp>
      </p:grp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56B3E24F-686D-4C57-B764-E1ECC2657328}"/>
              </a:ext>
            </a:extLst>
          </p:cNvPr>
          <p:cNvSpPr/>
          <p:nvPr/>
        </p:nvSpPr>
        <p:spPr>
          <a:xfrm>
            <a:off x="6016516" y="1434924"/>
            <a:ext cx="1185683" cy="3826746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9ECBEAC1-1570-4359-9859-8AC8924FEA81}"/>
              </a:ext>
            </a:extLst>
          </p:cNvPr>
          <p:cNvGrpSpPr/>
          <p:nvPr/>
        </p:nvGrpSpPr>
        <p:grpSpPr>
          <a:xfrm>
            <a:off x="7161876" y="1836094"/>
            <a:ext cx="4616267" cy="2308324"/>
            <a:chOff x="7193280" y="3078480"/>
            <a:chExt cx="4616267" cy="2308324"/>
          </a:xfrm>
        </p:grpSpPr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86AFB4C6-BEA3-406C-92FF-BDC6C0A8B4C7}"/>
                </a:ext>
              </a:extLst>
            </p:cNvPr>
            <p:cNvSpPr txBox="1"/>
            <p:nvPr/>
          </p:nvSpPr>
          <p:spPr>
            <a:xfrm>
              <a:off x="8301987" y="3078480"/>
              <a:ext cx="350756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>
                  <a:solidFill>
                    <a:srgbClr val="FF505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UNE GRANDE QUANTITÉ</a:t>
              </a:r>
              <a:endPara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BAC5709E-FF03-4355-98D0-3663A37C7DAC}"/>
                </a:ext>
              </a:extLst>
            </p:cNvPr>
            <p:cNvCxnSpPr/>
            <p:nvPr/>
          </p:nvCxnSpPr>
          <p:spPr>
            <a:xfrm flipH="1">
              <a:off x="7193280" y="4106867"/>
              <a:ext cx="1506530" cy="267013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992368BF-D249-4622-BF36-FA6ACAC85C50}"/>
              </a:ext>
            </a:extLst>
          </p:cNvPr>
          <p:cNvSpPr/>
          <p:nvPr/>
        </p:nvSpPr>
        <p:spPr>
          <a:xfrm>
            <a:off x="4851460" y="2961008"/>
            <a:ext cx="1123440" cy="2302936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89212261-D9C1-4B16-B1D4-52E0BEEB2B4A}"/>
              </a:ext>
            </a:extLst>
          </p:cNvPr>
          <p:cNvSpPr/>
          <p:nvPr/>
        </p:nvSpPr>
        <p:spPr>
          <a:xfrm>
            <a:off x="4850266" y="1460568"/>
            <a:ext cx="1123439" cy="1465677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D3625946-CB4B-4F9E-AC23-1A2ABE800807}"/>
              </a:ext>
            </a:extLst>
          </p:cNvPr>
          <p:cNvGrpSpPr/>
          <p:nvPr/>
        </p:nvGrpSpPr>
        <p:grpSpPr>
          <a:xfrm>
            <a:off x="201313" y="1645297"/>
            <a:ext cx="4671735" cy="1200329"/>
            <a:chOff x="232717" y="2887683"/>
            <a:chExt cx="4671735" cy="1200329"/>
          </a:xfrm>
        </p:grpSpPr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7C376A7F-2A9E-4B87-ACEC-0ADFAB015603}"/>
                </a:ext>
              </a:extLst>
            </p:cNvPr>
            <p:cNvSpPr txBox="1"/>
            <p:nvPr/>
          </p:nvSpPr>
          <p:spPr>
            <a:xfrm>
              <a:off x="232717" y="2887683"/>
              <a:ext cx="4059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dirty="0">
                  <a:solidFill>
                    <a:srgbClr val="FF505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UN ÉCART/DIFFÉRENCE</a:t>
              </a:r>
              <a:endParaRPr lang="fr-FR" sz="48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6453B505-8E5F-4C7F-9C26-C771637A86AE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 flipV="1">
              <a:off x="4291901" y="3303185"/>
              <a:ext cx="612551" cy="184663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989CC1F4-0B52-41E7-B39B-42EAF8ABDFC0}"/>
              </a:ext>
            </a:extLst>
          </p:cNvPr>
          <p:cNvGrpSpPr/>
          <p:nvPr/>
        </p:nvGrpSpPr>
        <p:grpSpPr>
          <a:xfrm>
            <a:off x="668391" y="3469163"/>
            <a:ext cx="4231952" cy="1569660"/>
            <a:chOff x="593115" y="4711549"/>
            <a:chExt cx="4231952" cy="1569660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BEF2C1B5-BB7E-42CA-A586-DCB6D5E5F1AB}"/>
                </a:ext>
              </a:extLst>
            </p:cNvPr>
            <p:cNvSpPr txBox="1"/>
            <p:nvPr/>
          </p:nvSpPr>
          <p:spPr>
            <a:xfrm>
              <a:off x="593115" y="4711549"/>
              <a:ext cx="35075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>
                  <a:solidFill>
                    <a:srgbClr val="FF505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UNE PETITE QUANTITÉ</a:t>
              </a:r>
              <a:endPara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B8FCDE53-B268-457D-B770-5978AA25A9DE}"/>
                </a:ext>
              </a:extLst>
            </p:cNvPr>
            <p:cNvCxnSpPr>
              <a:cxnSpLocks/>
              <a:stCxn id="45" idx="3"/>
            </p:cNvCxnSpPr>
            <p:nvPr/>
          </p:nvCxnSpPr>
          <p:spPr>
            <a:xfrm flipV="1">
              <a:off x="4100675" y="5366749"/>
              <a:ext cx="724392" cy="12963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742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677333" y="2472268"/>
            <a:ext cx="9900356" cy="3104444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600" dirty="0"/>
              <a:t>La tour Eiffel est la plus grande tour d'Europe. Elle mesure 324m ce qui représente 120 m de moins  que l'Empire State Building de New-York.</a:t>
            </a:r>
          </a:p>
          <a:p>
            <a:endParaRPr lang="fr-FR" sz="3600" dirty="0"/>
          </a:p>
          <a:p>
            <a:r>
              <a:rPr lang="fr-FR" sz="3600" i="1" dirty="0"/>
              <a:t>Combien mesure L'Empire State Building ?</a:t>
            </a:r>
            <a:endParaRPr lang="fr-FR" sz="4800" i="1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677333" y="508000"/>
            <a:ext cx="6352641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LES TOURS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FB35A03-D59E-4F1C-95E4-19DFC9DD3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0499">
            <a:off x="8343004" y="626442"/>
            <a:ext cx="3368271" cy="188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7683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5859780" y="189680"/>
            <a:ext cx="6133819" cy="259546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u="sng" dirty="0">
                <a:latin typeface="Abadi" panose="020B0604020104020204" pitchFamily="34" charset="0"/>
              </a:rPr>
              <a:t>Course longue,</a:t>
            </a:r>
            <a:endParaRPr lang="fr-FR" dirty="0">
              <a:latin typeface="Abadi" panose="020B0604020104020204" pitchFamily="34" charset="0"/>
            </a:endParaRPr>
          </a:p>
          <a:p>
            <a:r>
              <a:rPr lang="fr-FR" dirty="0">
                <a:latin typeface="Abadi" panose="020B0604020104020204" pitchFamily="34" charset="0"/>
              </a:rPr>
              <a:t>Guillaume et Théo s’entraînent pour </a:t>
            </a:r>
          </a:p>
          <a:p>
            <a:r>
              <a:rPr lang="fr-FR" dirty="0">
                <a:latin typeface="Abadi" panose="020B0604020104020204" pitchFamily="34" charset="0"/>
              </a:rPr>
              <a:t>le cross. Il doivent parcourir la plus </a:t>
            </a:r>
          </a:p>
          <a:p>
            <a:r>
              <a:rPr lang="fr-FR" dirty="0">
                <a:latin typeface="Abadi" panose="020B0604020104020204" pitchFamily="34" charset="0"/>
              </a:rPr>
              <a:t>grande distance en 10 minutes. </a:t>
            </a:r>
          </a:p>
          <a:p>
            <a:r>
              <a:rPr lang="fr-FR" dirty="0">
                <a:latin typeface="Abadi" panose="020B0604020104020204" pitchFamily="34" charset="0"/>
              </a:rPr>
              <a:t>Théo parcourt 2020 m et </a:t>
            </a:r>
          </a:p>
          <a:p>
            <a:r>
              <a:rPr lang="fr-FR" dirty="0">
                <a:latin typeface="Abadi" panose="020B0604020104020204" pitchFamily="34" charset="0"/>
              </a:rPr>
              <a:t>Guillaume 1789 m.</a:t>
            </a:r>
          </a:p>
          <a:p>
            <a:endParaRPr lang="fr-FR" dirty="0">
              <a:latin typeface="Abadi" panose="020B0604020104020204" pitchFamily="34" charset="0"/>
            </a:endParaRPr>
          </a:p>
          <a:p>
            <a:r>
              <a:rPr lang="fr-FR" i="1" dirty="0">
                <a:latin typeface="Abadi" panose="020B0604020104020204" pitchFamily="34" charset="0"/>
              </a:rPr>
              <a:t>Quelle distance Théo a-t-il parcouru de plus que Guillaume?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540173" y="402167"/>
            <a:ext cx="4885267" cy="756073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Variations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7877166-5F88-42C7-BDC6-C78145A7620C}"/>
              </a:ext>
            </a:extLst>
          </p:cNvPr>
          <p:cNvSpPr/>
          <p:nvPr/>
        </p:nvSpPr>
        <p:spPr>
          <a:xfrm>
            <a:off x="5859780" y="3428999"/>
            <a:ext cx="6133819" cy="3239319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u="sng" dirty="0">
                <a:latin typeface="Abadi" panose="020B0604020104020204" pitchFamily="34" charset="0"/>
              </a:rPr>
              <a:t>Histoire</a:t>
            </a:r>
          </a:p>
          <a:p>
            <a:r>
              <a:rPr lang="fr-FR" dirty="0">
                <a:latin typeface="Abadi" panose="020B0604020104020204" pitchFamily="34" charset="0"/>
              </a:rPr>
              <a:t>Utilise la frise chronologique ci-dessous pour calculer la durée de l’époque contemporaine.</a:t>
            </a: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  <a:p>
            <a:endParaRPr lang="fr-FR" dirty="0">
              <a:latin typeface="Abadi" panose="020B0604020104020204" pitchFamily="34" charset="0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AA151E3-D84E-4202-B334-A62D54CBD225}"/>
              </a:ext>
            </a:extLst>
          </p:cNvPr>
          <p:cNvSpPr/>
          <p:nvPr/>
        </p:nvSpPr>
        <p:spPr>
          <a:xfrm>
            <a:off x="198401" y="3284039"/>
            <a:ext cx="5568809" cy="333447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u="sng" dirty="0">
                <a:latin typeface="Abadi" panose="020B0604020104020204" pitchFamily="34" charset="0"/>
              </a:rPr>
              <a:t>Le ski :</a:t>
            </a:r>
          </a:p>
          <a:p>
            <a:r>
              <a:rPr lang="fr-FR" dirty="0">
                <a:latin typeface="Abadi" panose="020B0604020104020204" pitchFamily="34" charset="0"/>
              </a:rPr>
              <a:t>A Val d’Isère, une piste de ski </a:t>
            </a:r>
          </a:p>
          <a:p>
            <a:r>
              <a:rPr lang="fr-FR" dirty="0">
                <a:latin typeface="Abadi" panose="020B0604020104020204" pitchFamily="34" charset="0"/>
              </a:rPr>
              <a:t>olympique part à l’altitude </a:t>
            </a:r>
          </a:p>
          <a:p>
            <a:r>
              <a:rPr lang="fr-FR" dirty="0">
                <a:latin typeface="Abadi" panose="020B0604020104020204" pitchFamily="34" charset="0"/>
              </a:rPr>
              <a:t>de 2020 m et arrive à </a:t>
            </a:r>
          </a:p>
          <a:p>
            <a:r>
              <a:rPr lang="fr-FR" dirty="0">
                <a:latin typeface="Abadi" panose="020B0604020104020204" pitchFamily="34" charset="0"/>
              </a:rPr>
              <a:t>l’altitude de 1789 m.</a:t>
            </a:r>
          </a:p>
          <a:p>
            <a:endParaRPr lang="fr-FR" dirty="0">
              <a:latin typeface="Abadi" panose="020B0604020104020204" pitchFamily="34" charset="0"/>
            </a:endParaRPr>
          </a:p>
          <a:p>
            <a:r>
              <a:rPr lang="fr-FR" i="1" dirty="0">
                <a:latin typeface="Abadi" panose="020B0604020104020204" pitchFamily="34" charset="0"/>
              </a:rPr>
              <a:t>Quelle est la dénivellation </a:t>
            </a:r>
          </a:p>
          <a:p>
            <a:r>
              <a:rPr lang="fr-FR" i="1" dirty="0">
                <a:latin typeface="Abadi" panose="020B0604020104020204" pitchFamily="34" charset="0"/>
              </a:rPr>
              <a:t>entre le départ et l’arrivée ?</a:t>
            </a:r>
          </a:p>
          <a:p>
            <a:endParaRPr lang="fr-FR" i="1" dirty="0">
              <a:latin typeface="Abadi" panose="020B0604020104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6A55D9-506B-44D5-A266-396D13F78D70}"/>
              </a:ext>
            </a:extLst>
          </p:cNvPr>
          <p:cNvSpPr txBox="1"/>
          <p:nvPr/>
        </p:nvSpPr>
        <p:spPr>
          <a:xfrm>
            <a:off x="382960" y="1759474"/>
            <a:ext cx="4594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1. Je lis les 3 énoncés ci-dessous. </a:t>
            </a:r>
          </a:p>
          <a:p>
            <a:r>
              <a:rPr lang="fr-FR" dirty="0"/>
              <a:t>2. Je choisis un des 3 problèmes et je le résous.</a:t>
            </a:r>
          </a:p>
          <a:p>
            <a:r>
              <a:rPr lang="fr-FR" dirty="0"/>
              <a:t>3. Je résous les 2 autres.</a:t>
            </a:r>
          </a:p>
        </p:txBody>
      </p:sp>
      <p:pic>
        <p:nvPicPr>
          <p:cNvPr id="7" name="Image 6" descr="Une image contenant extérieur, carte, horloge&#10;&#10;Description générée automatiquement">
            <a:extLst>
              <a:ext uri="{FF2B5EF4-FFF2-40B4-BE49-F238E27FC236}">
                <a16:creationId xmlns:a16="http://schemas.microsoft.com/office/drawing/2014/main" id="{963D39EF-0DE5-43FC-B719-2B59FA9FC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77" y="3245662"/>
            <a:ext cx="1908663" cy="3411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6E5576-A86C-4198-A160-E4D65439B3DE}"/>
              </a:ext>
            </a:extLst>
          </p:cNvPr>
          <p:cNvSpPr/>
          <p:nvPr/>
        </p:nvSpPr>
        <p:spPr>
          <a:xfrm>
            <a:off x="3772954" y="3926047"/>
            <a:ext cx="1117828" cy="252448"/>
          </a:xfrm>
          <a:prstGeom prst="rect">
            <a:avLst/>
          </a:prstGeom>
          <a:solidFill>
            <a:srgbClr val="B7E4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Départ : 2020 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21BAB0-CCDC-45E9-9456-C1E579496A03}"/>
              </a:ext>
            </a:extLst>
          </p:cNvPr>
          <p:cNvSpPr/>
          <p:nvPr/>
        </p:nvSpPr>
        <p:spPr>
          <a:xfrm>
            <a:off x="3772954" y="3560337"/>
            <a:ext cx="1117828" cy="252448"/>
          </a:xfrm>
          <a:prstGeom prst="rect">
            <a:avLst/>
          </a:prstGeom>
          <a:solidFill>
            <a:srgbClr val="B7E4F7"/>
          </a:solidFill>
          <a:ln>
            <a:solidFill>
              <a:srgbClr val="B7E4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B69E0-A848-4143-9229-EC711695768B}"/>
              </a:ext>
            </a:extLst>
          </p:cNvPr>
          <p:cNvSpPr/>
          <p:nvPr/>
        </p:nvSpPr>
        <p:spPr>
          <a:xfrm>
            <a:off x="4197602" y="6274660"/>
            <a:ext cx="1227838" cy="252448"/>
          </a:xfrm>
          <a:prstGeom prst="rect">
            <a:avLst/>
          </a:prstGeom>
          <a:solidFill>
            <a:srgbClr val="B7E4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Arrivée : 1789 m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C4F2490-773F-452A-B69F-0D9B87894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708" y="189679"/>
            <a:ext cx="2471246" cy="1688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E7EF74F4-597C-4083-874F-4DB35DECA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66" y="4592435"/>
            <a:ext cx="5782811" cy="188433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4A9A6A1-5F77-49F9-B0C3-E5D5B286204B}"/>
              </a:ext>
            </a:extLst>
          </p:cNvPr>
          <p:cNvSpPr/>
          <p:nvPr/>
        </p:nvSpPr>
        <p:spPr>
          <a:xfrm>
            <a:off x="11022983" y="5526215"/>
            <a:ext cx="604007" cy="234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509368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6307383" y="287789"/>
            <a:ext cx="5568809" cy="2996250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u="sng" dirty="0">
                <a:latin typeface="Abadi" panose="020B0604020104020204" pitchFamily="34" charset="0"/>
              </a:rPr>
              <a:t>ANNIVERSAIRE : </a:t>
            </a:r>
          </a:p>
          <a:p>
            <a:endParaRPr lang="fr-FR" sz="1600" u="sng" dirty="0">
              <a:latin typeface="Abadi" panose="020B0604020104020204" pitchFamily="34" charset="0"/>
            </a:endParaRPr>
          </a:p>
          <a:p>
            <a:r>
              <a:rPr lang="fr-FR" dirty="0"/>
              <a:t>Léo a 11 ans. Aujourd’hui, son grand-père fête son anniversaire. Il a 52 ans de plus que Léo.</a:t>
            </a:r>
            <a:endParaRPr lang="fr-FR" b="1" u="sng" dirty="0"/>
          </a:p>
          <a:p>
            <a:endParaRPr lang="fr-FR" i="1" dirty="0"/>
          </a:p>
          <a:p>
            <a:r>
              <a:rPr lang="fr-FR" i="1" dirty="0"/>
              <a:t>Quel âge a le grand-père de Léo?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540173" y="402167"/>
            <a:ext cx="4885267" cy="756073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Variations 2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AA151E3-D84E-4202-B334-A62D54CBD225}"/>
              </a:ext>
            </a:extLst>
          </p:cNvPr>
          <p:cNvSpPr/>
          <p:nvPr/>
        </p:nvSpPr>
        <p:spPr>
          <a:xfrm>
            <a:off x="377675" y="3259887"/>
            <a:ext cx="5673236" cy="3334475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u="sng" dirty="0">
                <a:latin typeface="Abadi" panose="020B0604020104020204" pitchFamily="34" charset="0"/>
              </a:rPr>
              <a:t>Les coquillages.</a:t>
            </a:r>
          </a:p>
          <a:p>
            <a:endParaRPr lang="fr-FR" dirty="0">
              <a:latin typeface="Abadi" panose="020B0604020104020204" pitchFamily="34" charset="0"/>
            </a:endParaRPr>
          </a:p>
          <a:p>
            <a:r>
              <a:rPr lang="fr-FR" dirty="0">
                <a:latin typeface="Abadi" panose="020B0604020104020204" pitchFamily="34" charset="0"/>
              </a:rPr>
              <a:t>Loïc et Julie ramassent des coquillages. Loïc en a ramassé 11. Julie en a ramassé 52 de plus que Loïc. </a:t>
            </a:r>
          </a:p>
          <a:p>
            <a:endParaRPr lang="fr-FR" dirty="0">
              <a:latin typeface="Abadi" panose="020B0604020104020204" pitchFamily="34" charset="0"/>
            </a:endParaRPr>
          </a:p>
          <a:p>
            <a:r>
              <a:rPr lang="fr-FR" i="1" dirty="0">
                <a:latin typeface="Abadi" panose="020B0604020104020204" pitchFamily="34" charset="0"/>
              </a:rPr>
              <a:t>Combien Loïc a-t-il ramassé de coquillages ?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10A55AA-B1C5-4679-B8ED-5A943B66BB5E}"/>
              </a:ext>
            </a:extLst>
          </p:cNvPr>
          <p:cNvSpPr/>
          <p:nvPr/>
        </p:nvSpPr>
        <p:spPr>
          <a:xfrm>
            <a:off x="6307382" y="3429000"/>
            <a:ext cx="5568809" cy="2996250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u="sng" dirty="0">
                <a:latin typeface="Abadi" panose="020B0604020104020204" pitchFamily="34" charset="0"/>
              </a:rPr>
              <a:t>Kermesse</a:t>
            </a:r>
            <a:endParaRPr lang="fr-FR" sz="1600" dirty="0">
              <a:latin typeface="Abadi" panose="020B0604020104020204" pitchFamily="34" charset="0"/>
            </a:endParaRPr>
          </a:p>
          <a:p>
            <a:endParaRPr lang="fr-FR" sz="1600" dirty="0">
              <a:latin typeface="Abadi" panose="020B0604020104020204" pitchFamily="34" charset="0"/>
            </a:endParaRPr>
          </a:p>
          <a:p>
            <a:r>
              <a:rPr lang="fr-FR" sz="1600" dirty="0">
                <a:solidFill>
                  <a:schemeClr val="tx1"/>
                </a:solidFill>
                <a:latin typeface="Abadi" panose="020B0604020104020204" pitchFamily="34" charset="0"/>
              </a:rPr>
              <a:t>Pour la kermesse de l’école, les élèves organisent une vente de gâteaux. Le matin, 11 parts de gâteaux ont été vendues. C’est 52 de moins que l’après-midi.</a:t>
            </a:r>
          </a:p>
          <a:p>
            <a:endParaRPr lang="fr-FR" sz="1600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endParaRPr lang="fr-FR" sz="1600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r>
              <a:rPr lang="fr-FR" sz="1600" i="1" dirty="0">
                <a:solidFill>
                  <a:schemeClr val="tx1"/>
                </a:solidFill>
                <a:latin typeface="Abadi" panose="020B0604020104020204" pitchFamily="34" charset="0"/>
              </a:rPr>
              <a:t>Combien de parts ont été vendues l’après-midi?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88A13F2-4CD9-483F-B1F6-246655789E62}"/>
              </a:ext>
            </a:extLst>
          </p:cNvPr>
          <p:cNvSpPr txBox="1"/>
          <p:nvPr/>
        </p:nvSpPr>
        <p:spPr>
          <a:xfrm>
            <a:off x="369286" y="1240693"/>
            <a:ext cx="4594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1. Je lis les 3 énoncés ci-dessous. </a:t>
            </a:r>
          </a:p>
          <a:p>
            <a:r>
              <a:rPr lang="fr-FR" dirty="0"/>
              <a:t>2. Je choisis un des 3 problèmes et je le résous.</a:t>
            </a:r>
          </a:p>
          <a:p>
            <a:r>
              <a:rPr lang="fr-FR" dirty="0"/>
              <a:t>3. Je résous les 2 autres.</a:t>
            </a:r>
          </a:p>
        </p:txBody>
      </p:sp>
      <p:pic>
        <p:nvPicPr>
          <p:cNvPr id="6" name="Image 5" descr="Une image contenant décoré, assis, grand, regardant&#10;&#10;Description générée automatiquement">
            <a:extLst>
              <a:ext uri="{FF2B5EF4-FFF2-40B4-BE49-F238E27FC236}">
                <a16:creationId xmlns:a16="http://schemas.microsoft.com/office/drawing/2014/main" id="{E5A2F058-9C6D-41E5-B168-93DC2D5666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4" y="3466264"/>
            <a:ext cx="4973930" cy="303876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05F9B1D-DE8D-40EE-823B-A38CA82EC5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2"/>
          <a:stretch/>
        </p:blipFill>
        <p:spPr>
          <a:xfrm>
            <a:off x="8414201" y="3720071"/>
            <a:ext cx="2453081" cy="2383920"/>
          </a:xfrm>
          <a:prstGeom prst="rect">
            <a:avLst/>
          </a:prstGeom>
        </p:spPr>
      </p:pic>
      <p:pic>
        <p:nvPicPr>
          <p:cNvPr id="17" name="Image 16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7F408951-A322-4953-9B24-FDB2432EAC3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99" y="398454"/>
            <a:ext cx="3926773" cy="27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30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346028" y="1628674"/>
            <a:ext cx="11270785" cy="5011762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600" dirty="0"/>
              <a:t>Les inscriptions pour les activités à Cité </a:t>
            </a:r>
          </a:p>
          <a:p>
            <a:r>
              <a:rPr lang="fr-FR" sz="3600" dirty="0"/>
              <a:t>Sport se sont déroulées sur 2 jours. </a:t>
            </a:r>
          </a:p>
          <a:p>
            <a:r>
              <a:rPr lang="fr-FR" sz="3600" dirty="0"/>
              <a:t>Le 1</a:t>
            </a:r>
            <a:r>
              <a:rPr lang="fr-FR" sz="3600" baseline="30000" dirty="0"/>
              <a:t>er</a:t>
            </a:r>
            <a:r>
              <a:rPr lang="fr-FR" sz="3600" dirty="0"/>
              <a:t> jour, 26 enfants ont été inscrits. Pendant la seconde journée, on a compté 35 nouvelles inscriptions.</a:t>
            </a:r>
          </a:p>
          <a:p>
            <a:r>
              <a:rPr lang="fr-FR" sz="3600" dirty="0"/>
              <a:t>L’année dernière, les activités se sont déroulées avec un total de 73 enfants inscrits.</a:t>
            </a:r>
          </a:p>
          <a:p>
            <a:endParaRPr lang="fr-FR" sz="2000" dirty="0"/>
          </a:p>
          <a:p>
            <a:r>
              <a:rPr lang="fr-FR" sz="3600" i="1" dirty="0"/>
              <a:t>Cette année, le nombre d’inscrits a-t-il augmenté ou diminué? De combien?</a:t>
            </a:r>
            <a:endParaRPr lang="fr-FR" sz="4800" i="1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677333" y="508000"/>
            <a:ext cx="6352641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CITÉ SPORT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Image 3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D78F3FCF-F1B0-4E3E-AD50-15768D148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858">
            <a:off x="8374464" y="407421"/>
            <a:ext cx="3724351" cy="2226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926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5159023" y="139507"/>
            <a:ext cx="6690428" cy="1937649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/>
              <a:t>Paul a vu une tente de camping « Mer et soleil » à 415 €. C’est 53 € </a:t>
            </a:r>
            <a:r>
              <a:rPr lang="fr-FR" sz="2400" dirty="0">
                <a:solidFill>
                  <a:schemeClr val="tx1"/>
                </a:solidFill>
              </a:rPr>
              <a:t>de moins que </a:t>
            </a:r>
            <a:r>
              <a:rPr lang="fr-FR" sz="2400" dirty="0"/>
              <a:t>la tente « Neige et montagne ». </a:t>
            </a:r>
          </a:p>
          <a:p>
            <a:endParaRPr lang="fr-FR" sz="2400" dirty="0"/>
          </a:p>
          <a:p>
            <a:r>
              <a:rPr lang="fr-FR" sz="2400" i="1" dirty="0"/>
              <a:t>Quel est le prix de la tente « neige et montagne » ?</a:t>
            </a:r>
            <a:endParaRPr lang="fr-FR" sz="3600" i="1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232717" y="247942"/>
            <a:ext cx="4790839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CAMPING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60E8F4-11AF-4292-8FDD-041813FA6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2480778"/>
            <a:ext cx="4164894" cy="3533332"/>
          </a:xfrm>
          <a:prstGeom prst="rect">
            <a:avLst/>
          </a:prstGeom>
        </p:spPr>
      </p:pic>
      <p:pic>
        <p:nvPicPr>
          <p:cNvPr id="14" name="Image 13" descr="Une image contenant objet, tente, parapluie, cerf-volant&#10;&#10;Description générée automatiquement">
            <a:extLst>
              <a:ext uri="{FF2B5EF4-FFF2-40B4-BE49-F238E27FC236}">
                <a16:creationId xmlns:a16="http://schemas.microsoft.com/office/drawing/2014/main" id="{F34AA31B-7C74-49FC-804D-229853196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7" y="2742842"/>
            <a:ext cx="5182306" cy="3449472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394BBFF-C30E-4D11-947D-D401432AD056}"/>
              </a:ext>
            </a:extLst>
          </p:cNvPr>
          <p:cNvSpPr/>
          <p:nvPr/>
        </p:nvSpPr>
        <p:spPr>
          <a:xfrm>
            <a:off x="662634" y="2493059"/>
            <a:ext cx="2740144" cy="499566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MER ET SOLEIL</a:t>
            </a:r>
            <a:endParaRPr lang="fr-FR" sz="8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9AEEBF1-3DA8-46F5-BAC0-5814BB7AEF3F}"/>
              </a:ext>
            </a:extLst>
          </p:cNvPr>
          <p:cNvSpPr/>
          <p:nvPr/>
        </p:nvSpPr>
        <p:spPr>
          <a:xfrm>
            <a:off x="8556978" y="2493059"/>
            <a:ext cx="3008373" cy="499566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NEIGE ET MONTAGNE</a:t>
            </a:r>
            <a:endParaRPr lang="fr-FR" sz="8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Étoile : 24 branches 19">
            <a:extLst>
              <a:ext uri="{FF2B5EF4-FFF2-40B4-BE49-F238E27FC236}">
                <a16:creationId xmlns:a16="http://schemas.microsoft.com/office/drawing/2014/main" id="{BE329F64-0CA3-441C-9654-4E816A50EA97}"/>
              </a:ext>
            </a:extLst>
          </p:cNvPr>
          <p:cNvSpPr/>
          <p:nvPr/>
        </p:nvSpPr>
        <p:spPr>
          <a:xfrm>
            <a:off x="1680222" y="4802191"/>
            <a:ext cx="2012245" cy="1148644"/>
          </a:xfrm>
          <a:prstGeom prst="star24">
            <a:avLst/>
          </a:prstGeom>
          <a:solidFill>
            <a:srgbClr val="FF9F9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415€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1" name="Étoile : 24 branches 20">
            <a:extLst>
              <a:ext uri="{FF2B5EF4-FFF2-40B4-BE49-F238E27FC236}">
                <a16:creationId xmlns:a16="http://schemas.microsoft.com/office/drawing/2014/main" id="{253C54EF-C540-44CA-85B6-1B18C69493E9}"/>
              </a:ext>
            </a:extLst>
          </p:cNvPr>
          <p:cNvSpPr/>
          <p:nvPr/>
        </p:nvSpPr>
        <p:spPr>
          <a:xfrm>
            <a:off x="8301155" y="4802191"/>
            <a:ext cx="2012245" cy="1148644"/>
          </a:xfrm>
          <a:prstGeom prst="star24">
            <a:avLst/>
          </a:prstGeom>
          <a:solidFill>
            <a:srgbClr val="FF9F9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FF0000"/>
                </a:solidFill>
              </a:rPr>
              <a:t>?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EF46CBB-5C04-4165-B02B-F1D6F212E5C9}"/>
              </a:ext>
            </a:extLst>
          </p:cNvPr>
          <p:cNvSpPr/>
          <p:nvPr/>
        </p:nvSpPr>
        <p:spPr>
          <a:xfrm>
            <a:off x="7349067" y="504249"/>
            <a:ext cx="1828800" cy="5438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 descr="Une image contenant signe, horloge&#10;&#10;Description générée automatiquement">
            <a:extLst>
              <a:ext uri="{FF2B5EF4-FFF2-40B4-BE49-F238E27FC236}">
                <a16:creationId xmlns:a16="http://schemas.microsoft.com/office/drawing/2014/main" id="{B6A0FB77-85D8-4D19-83DB-9060D0E6EA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46" y="877319"/>
            <a:ext cx="795041" cy="6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3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4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4799CB78-DC06-4A85-9448-6D89F91F09B2}"/>
              </a:ext>
            </a:extLst>
          </p:cNvPr>
          <p:cNvSpPr/>
          <p:nvPr/>
        </p:nvSpPr>
        <p:spPr>
          <a:xfrm>
            <a:off x="6047920" y="2677310"/>
            <a:ext cx="1185683" cy="3826746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D6B3F50-A3BE-4DA4-A67C-15E3D1AD85D0}"/>
              </a:ext>
            </a:extLst>
          </p:cNvPr>
          <p:cNvSpPr txBox="1"/>
          <p:nvPr/>
        </p:nvSpPr>
        <p:spPr>
          <a:xfrm>
            <a:off x="1016069" y="1280136"/>
            <a:ext cx="106478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DE COMPARAISON</a:t>
            </a:r>
          </a:p>
          <a:p>
            <a:pPr algn="ctr"/>
            <a:endParaRPr lang="fr-FR" sz="6600" dirty="0">
              <a:solidFill>
                <a:srgbClr val="FF5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4D33B655-3863-48AF-A05F-2D6BCC47F549}"/>
              </a:ext>
            </a:extLst>
          </p:cNvPr>
          <p:cNvGrpSpPr/>
          <p:nvPr/>
        </p:nvGrpSpPr>
        <p:grpSpPr>
          <a:xfrm>
            <a:off x="7193280" y="3078480"/>
            <a:ext cx="4616267" cy="2123658"/>
            <a:chOff x="7193280" y="3078480"/>
            <a:chExt cx="4616267" cy="2123658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14352570-2BC5-4810-9748-4B04ACF90188}"/>
                </a:ext>
              </a:extLst>
            </p:cNvPr>
            <p:cNvSpPr txBox="1"/>
            <p:nvPr/>
          </p:nvSpPr>
          <p:spPr>
            <a:xfrm>
              <a:off x="8301987" y="3078480"/>
              <a:ext cx="350756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>
                  <a:solidFill>
                    <a:srgbClr val="FF505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NOMBRE D’INSCRITS</a:t>
              </a:r>
            </a:p>
            <a:p>
              <a:pPr algn="ctr"/>
              <a:r>
                <a:rPr lang="fr-FR" sz="4400" dirty="0">
                  <a:solidFill>
                    <a:srgbClr val="FF505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ANNÉE B</a:t>
              </a:r>
              <a:endParaRPr lang="fr-FR" sz="60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70CD7A18-28D3-403E-A63E-B59C8C9A0BF5}"/>
                </a:ext>
              </a:extLst>
            </p:cNvPr>
            <p:cNvCxnSpPr/>
            <p:nvPr/>
          </p:nvCxnSpPr>
          <p:spPr>
            <a:xfrm flipH="1">
              <a:off x="7193280" y="4106867"/>
              <a:ext cx="1506530" cy="267013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9339B4E5-1BDB-4BB8-9D7A-79A4F4116015}"/>
              </a:ext>
            </a:extLst>
          </p:cNvPr>
          <p:cNvSpPr/>
          <p:nvPr/>
        </p:nvSpPr>
        <p:spPr>
          <a:xfrm>
            <a:off x="4882864" y="4203394"/>
            <a:ext cx="1123440" cy="2302936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B29DD0AA-3A6D-49BD-868C-E06AB7D8C93D}"/>
              </a:ext>
            </a:extLst>
          </p:cNvPr>
          <p:cNvSpPr/>
          <p:nvPr/>
        </p:nvSpPr>
        <p:spPr>
          <a:xfrm>
            <a:off x="4881670" y="2702954"/>
            <a:ext cx="1123439" cy="1465677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58469DD-1B59-4607-B896-21AA0A9C7633}"/>
              </a:ext>
            </a:extLst>
          </p:cNvPr>
          <p:cNvGrpSpPr/>
          <p:nvPr/>
        </p:nvGrpSpPr>
        <p:grpSpPr>
          <a:xfrm>
            <a:off x="232717" y="2887683"/>
            <a:ext cx="4671735" cy="830997"/>
            <a:chOff x="232717" y="2887683"/>
            <a:chExt cx="4671735" cy="830997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573C5BD-A626-4F78-8622-1643494149FD}"/>
                </a:ext>
              </a:extLst>
            </p:cNvPr>
            <p:cNvSpPr txBox="1"/>
            <p:nvPr/>
          </p:nvSpPr>
          <p:spPr>
            <a:xfrm>
              <a:off x="232717" y="2887683"/>
              <a:ext cx="4059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>
                  <a:solidFill>
                    <a:srgbClr val="FF505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LA DIFFÉRENCE</a:t>
              </a:r>
              <a:endPara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2C235AE8-A0FB-4DB7-B085-FFFAB7FAFB1A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4291901" y="3303182"/>
              <a:ext cx="61255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7FC9626C-C2D4-48EA-B116-B5988A3069CB}"/>
              </a:ext>
            </a:extLst>
          </p:cNvPr>
          <p:cNvGrpSpPr/>
          <p:nvPr/>
        </p:nvGrpSpPr>
        <p:grpSpPr>
          <a:xfrm>
            <a:off x="699795" y="4711549"/>
            <a:ext cx="4231952" cy="2123658"/>
            <a:chOff x="593115" y="4711549"/>
            <a:chExt cx="4231952" cy="2123658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F1A6568-4DD5-458C-9533-9BC2AF9F0F89}"/>
                </a:ext>
              </a:extLst>
            </p:cNvPr>
            <p:cNvSpPr txBox="1"/>
            <p:nvPr/>
          </p:nvSpPr>
          <p:spPr>
            <a:xfrm>
              <a:off x="593115" y="4711549"/>
              <a:ext cx="350756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>
                  <a:solidFill>
                    <a:srgbClr val="FF505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NOMBRE D’INSCRITS</a:t>
              </a:r>
            </a:p>
            <a:p>
              <a:pPr algn="ctr"/>
              <a:r>
                <a:rPr lang="fr-FR" sz="4400" dirty="0">
                  <a:solidFill>
                    <a:srgbClr val="FF505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ANNÉE  A</a:t>
              </a:r>
              <a:endParaRPr lang="fr-FR" sz="60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64DEF24C-58D9-4DBA-8412-A5B9A0E574FC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 flipV="1">
              <a:off x="4100675" y="5366749"/>
              <a:ext cx="724392" cy="406629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B7426D3-7F5B-4F4F-8836-C2A6A6545DBB}"/>
              </a:ext>
            </a:extLst>
          </p:cNvPr>
          <p:cNvSpPr/>
          <p:nvPr/>
        </p:nvSpPr>
        <p:spPr>
          <a:xfrm>
            <a:off x="346765" y="276414"/>
            <a:ext cx="4702314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CITÉ SPORT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72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D6B3F50-A3BE-4DA4-A67C-15E3D1AD85D0}"/>
              </a:ext>
            </a:extLst>
          </p:cNvPr>
          <p:cNvSpPr txBox="1"/>
          <p:nvPr/>
        </p:nvSpPr>
        <p:spPr>
          <a:xfrm>
            <a:off x="1002817" y="1084622"/>
            <a:ext cx="10647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fr-FR" sz="6600" baseline="300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ère</a:t>
            </a:r>
            <a:r>
              <a: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étape : combien d’inscrits au total cette année?</a:t>
            </a:r>
          </a:p>
          <a:p>
            <a:pPr algn="ctr"/>
            <a:endParaRPr lang="fr-FR" sz="6600" dirty="0">
              <a:solidFill>
                <a:srgbClr val="FF5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9339B4E5-1BDB-4BB8-9D7A-79A4F4116015}"/>
              </a:ext>
            </a:extLst>
          </p:cNvPr>
          <p:cNvSpPr/>
          <p:nvPr/>
        </p:nvSpPr>
        <p:spPr>
          <a:xfrm>
            <a:off x="3167270" y="3244508"/>
            <a:ext cx="2693261" cy="1958867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1</a:t>
            </a:r>
            <a:r>
              <a:rPr lang="fr-FR" sz="3600" baseline="30000" dirty="0">
                <a:solidFill>
                  <a:srgbClr val="C00000"/>
                </a:solidFill>
              </a:rPr>
              <a:t>er</a:t>
            </a:r>
            <a:r>
              <a:rPr lang="fr-FR" sz="3600" dirty="0">
                <a:solidFill>
                  <a:srgbClr val="C00000"/>
                </a:solidFill>
              </a:rPr>
              <a:t> jour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26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B7426D3-7F5B-4F4F-8836-C2A6A6545DBB}"/>
              </a:ext>
            </a:extLst>
          </p:cNvPr>
          <p:cNvSpPr/>
          <p:nvPr/>
        </p:nvSpPr>
        <p:spPr>
          <a:xfrm>
            <a:off x="346765" y="276414"/>
            <a:ext cx="4151674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CITÉ SPORT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D4C1AF7-D5BE-414F-8D48-80CAC672857A}"/>
              </a:ext>
            </a:extLst>
          </p:cNvPr>
          <p:cNvSpPr/>
          <p:nvPr/>
        </p:nvSpPr>
        <p:spPr>
          <a:xfrm>
            <a:off x="6008325" y="3244508"/>
            <a:ext cx="2693261" cy="1958867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2</a:t>
            </a:r>
            <a:r>
              <a:rPr lang="fr-FR" sz="3600" baseline="30000" dirty="0">
                <a:solidFill>
                  <a:srgbClr val="C00000"/>
                </a:solidFill>
              </a:rPr>
              <a:t>ème</a:t>
            </a:r>
            <a:r>
              <a:rPr lang="fr-FR" sz="3600" dirty="0">
                <a:solidFill>
                  <a:srgbClr val="C00000"/>
                </a:solidFill>
              </a:rPr>
              <a:t> jour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35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E5ABC4-6D06-4F92-9DAE-F4CCE3B649E4}"/>
              </a:ext>
            </a:extLst>
          </p:cNvPr>
          <p:cNvSpPr txBox="1"/>
          <p:nvPr/>
        </p:nvSpPr>
        <p:spPr>
          <a:xfrm>
            <a:off x="4196388" y="262261"/>
            <a:ext cx="811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DE PARTIE/TOUT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FF35D7ED-648E-462C-AB69-86BB8E6519FB}"/>
              </a:ext>
            </a:extLst>
          </p:cNvPr>
          <p:cNvSpPr/>
          <p:nvPr/>
        </p:nvSpPr>
        <p:spPr>
          <a:xfrm>
            <a:off x="3167270" y="5359860"/>
            <a:ext cx="5534316" cy="827035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9080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D6B3F50-A3BE-4DA4-A67C-15E3D1AD85D0}"/>
              </a:ext>
            </a:extLst>
          </p:cNvPr>
          <p:cNvSpPr txBox="1"/>
          <p:nvPr/>
        </p:nvSpPr>
        <p:spPr>
          <a:xfrm>
            <a:off x="1002817" y="1084622"/>
            <a:ext cx="10647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fr-FR" sz="6600" baseline="300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ère</a:t>
            </a:r>
            <a:r>
              <a: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étape : combien d’inscrits au total cette année?</a:t>
            </a:r>
          </a:p>
          <a:p>
            <a:pPr algn="ctr"/>
            <a:endParaRPr lang="fr-FR" sz="6600" dirty="0">
              <a:solidFill>
                <a:srgbClr val="FF5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9339B4E5-1BDB-4BB8-9D7A-79A4F4116015}"/>
              </a:ext>
            </a:extLst>
          </p:cNvPr>
          <p:cNvSpPr/>
          <p:nvPr/>
        </p:nvSpPr>
        <p:spPr>
          <a:xfrm>
            <a:off x="3167270" y="3244508"/>
            <a:ext cx="2693261" cy="1566031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1</a:t>
            </a:r>
            <a:r>
              <a:rPr lang="fr-FR" sz="3600" baseline="30000" dirty="0">
                <a:solidFill>
                  <a:srgbClr val="C00000"/>
                </a:solidFill>
              </a:rPr>
              <a:t>er</a:t>
            </a:r>
            <a:r>
              <a:rPr lang="fr-FR" sz="3600" dirty="0">
                <a:solidFill>
                  <a:srgbClr val="C00000"/>
                </a:solidFill>
              </a:rPr>
              <a:t> jour</a:t>
            </a:r>
          </a:p>
          <a:p>
            <a:pPr algn="ctr"/>
            <a:endParaRPr lang="fr-FR" dirty="0">
              <a:solidFill>
                <a:srgbClr val="C00000"/>
              </a:solidFill>
            </a:endParaRP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26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B7426D3-7F5B-4F4F-8836-C2A6A6545DBB}"/>
              </a:ext>
            </a:extLst>
          </p:cNvPr>
          <p:cNvSpPr/>
          <p:nvPr/>
        </p:nvSpPr>
        <p:spPr>
          <a:xfrm>
            <a:off x="346765" y="276414"/>
            <a:ext cx="4151674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CITÉ SPORT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D4C1AF7-D5BE-414F-8D48-80CAC672857A}"/>
              </a:ext>
            </a:extLst>
          </p:cNvPr>
          <p:cNvSpPr/>
          <p:nvPr/>
        </p:nvSpPr>
        <p:spPr>
          <a:xfrm>
            <a:off x="6008325" y="3244508"/>
            <a:ext cx="2693261" cy="1566031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2</a:t>
            </a:r>
            <a:r>
              <a:rPr lang="fr-FR" sz="3600" baseline="30000" dirty="0">
                <a:solidFill>
                  <a:srgbClr val="C00000"/>
                </a:solidFill>
              </a:rPr>
              <a:t>ème</a:t>
            </a:r>
            <a:r>
              <a:rPr lang="fr-FR" sz="3600" dirty="0">
                <a:solidFill>
                  <a:srgbClr val="C00000"/>
                </a:solidFill>
              </a:rPr>
              <a:t> jour</a:t>
            </a:r>
          </a:p>
          <a:p>
            <a:pPr algn="ctr"/>
            <a:endParaRPr lang="fr-FR" dirty="0">
              <a:solidFill>
                <a:srgbClr val="C00000"/>
              </a:solidFill>
            </a:endParaRP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35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E5ABC4-6D06-4F92-9DAE-F4CCE3B649E4}"/>
              </a:ext>
            </a:extLst>
          </p:cNvPr>
          <p:cNvSpPr txBox="1"/>
          <p:nvPr/>
        </p:nvSpPr>
        <p:spPr>
          <a:xfrm>
            <a:off x="4196388" y="262261"/>
            <a:ext cx="811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DE PARTIE/TOUT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FF35D7ED-648E-462C-AB69-86BB8E6519FB}"/>
              </a:ext>
            </a:extLst>
          </p:cNvPr>
          <p:cNvSpPr/>
          <p:nvPr/>
        </p:nvSpPr>
        <p:spPr>
          <a:xfrm>
            <a:off x="3167270" y="4886065"/>
            <a:ext cx="5534316" cy="827035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26 + 35 = 61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19F64C6-864D-45C5-B12B-C089B79A7A03}"/>
              </a:ext>
            </a:extLst>
          </p:cNvPr>
          <p:cNvSpPr/>
          <p:nvPr/>
        </p:nvSpPr>
        <p:spPr>
          <a:xfrm>
            <a:off x="346028" y="5936974"/>
            <a:ext cx="7790807" cy="703461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4000" dirty="0"/>
              <a:t>Il y a eu 61 inscriptions cette année.</a:t>
            </a:r>
          </a:p>
        </p:txBody>
      </p:sp>
    </p:spTree>
    <p:extLst>
      <p:ext uri="{BB962C8B-B14F-4D97-AF65-F5344CB8AC3E}">
        <p14:creationId xmlns:p14="http://schemas.microsoft.com/office/powerpoint/2010/main" val="170338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D6B3F50-A3BE-4DA4-A67C-15E3D1AD85D0}"/>
              </a:ext>
            </a:extLst>
          </p:cNvPr>
          <p:cNvSpPr txBox="1"/>
          <p:nvPr/>
        </p:nvSpPr>
        <p:spPr>
          <a:xfrm>
            <a:off x="172278" y="1084622"/>
            <a:ext cx="11810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fr-FR" sz="6000" baseline="300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ème</a:t>
            </a:r>
            <a:r>
              <a:rPr lang="fr-FR" sz="60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étape : le nombre d’inscrits a-t-il augmenté ou diminué? De combien?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9339B4E5-1BDB-4BB8-9D7A-79A4F4116015}"/>
              </a:ext>
            </a:extLst>
          </p:cNvPr>
          <p:cNvSpPr/>
          <p:nvPr/>
        </p:nvSpPr>
        <p:spPr>
          <a:xfrm>
            <a:off x="3269526" y="3037767"/>
            <a:ext cx="2693261" cy="3557972"/>
          </a:xfrm>
          <a:prstGeom prst="roundRect">
            <a:avLst>
              <a:gd name="adj" fmla="val 4505"/>
            </a:avLst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Année dernière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73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B7426D3-7F5B-4F4F-8836-C2A6A6545DBB}"/>
              </a:ext>
            </a:extLst>
          </p:cNvPr>
          <p:cNvSpPr/>
          <p:nvPr/>
        </p:nvSpPr>
        <p:spPr>
          <a:xfrm>
            <a:off x="346765" y="276414"/>
            <a:ext cx="3542847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CITÉ SPORT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D4C1AF7-D5BE-414F-8D48-80CAC672857A}"/>
              </a:ext>
            </a:extLst>
          </p:cNvPr>
          <p:cNvSpPr/>
          <p:nvPr/>
        </p:nvSpPr>
        <p:spPr>
          <a:xfrm>
            <a:off x="6096000" y="3831822"/>
            <a:ext cx="2693261" cy="2749764"/>
          </a:xfrm>
          <a:prstGeom prst="roundRect">
            <a:avLst>
              <a:gd name="adj" fmla="val 3999"/>
            </a:avLst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Cette année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61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E5ABC4-6D06-4F92-9DAE-F4CCE3B649E4}"/>
              </a:ext>
            </a:extLst>
          </p:cNvPr>
          <p:cNvSpPr txBox="1"/>
          <p:nvPr/>
        </p:nvSpPr>
        <p:spPr>
          <a:xfrm>
            <a:off x="4044681" y="262261"/>
            <a:ext cx="811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DE COMPARAISON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F285293-1DB2-48C8-92FC-05737C564191}"/>
              </a:ext>
            </a:extLst>
          </p:cNvPr>
          <p:cNvSpPr/>
          <p:nvPr/>
        </p:nvSpPr>
        <p:spPr>
          <a:xfrm>
            <a:off x="6077506" y="3037262"/>
            <a:ext cx="2693261" cy="688577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8511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D6B3F50-A3BE-4DA4-A67C-15E3D1AD85D0}"/>
              </a:ext>
            </a:extLst>
          </p:cNvPr>
          <p:cNvSpPr txBox="1"/>
          <p:nvPr/>
        </p:nvSpPr>
        <p:spPr>
          <a:xfrm>
            <a:off x="172278" y="1084622"/>
            <a:ext cx="11810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</a:t>
            </a:r>
            <a:r>
              <a:rPr lang="fr-FR" sz="6000" baseline="300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ème</a:t>
            </a:r>
            <a:r>
              <a:rPr lang="fr-FR" sz="60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étape : le nombre d’inscrits a-t-il augmenté ou diminué? De combien?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9339B4E5-1BDB-4BB8-9D7A-79A4F4116015}"/>
              </a:ext>
            </a:extLst>
          </p:cNvPr>
          <p:cNvSpPr/>
          <p:nvPr/>
        </p:nvSpPr>
        <p:spPr>
          <a:xfrm>
            <a:off x="3269526" y="3037767"/>
            <a:ext cx="2693261" cy="3557972"/>
          </a:xfrm>
          <a:prstGeom prst="roundRect">
            <a:avLst>
              <a:gd name="adj" fmla="val 4505"/>
            </a:avLst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Année dernière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73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B7426D3-7F5B-4F4F-8836-C2A6A6545DBB}"/>
              </a:ext>
            </a:extLst>
          </p:cNvPr>
          <p:cNvSpPr/>
          <p:nvPr/>
        </p:nvSpPr>
        <p:spPr>
          <a:xfrm>
            <a:off x="346765" y="276414"/>
            <a:ext cx="3542847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CITÉ SPORT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D4C1AF7-D5BE-414F-8D48-80CAC672857A}"/>
              </a:ext>
            </a:extLst>
          </p:cNvPr>
          <p:cNvSpPr/>
          <p:nvPr/>
        </p:nvSpPr>
        <p:spPr>
          <a:xfrm>
            <a:off x="6096000" y="3831822"/>
            <a:ext cx="2693261" cy="2749764"/>
          </a:xfrm>
          <a:prstGeom prst="roundRect">
            <a:avLst>
              <a:gd name="adj" fmla="val 3999"/>
            </a:avLst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Cette année</a:t>
            </a:r>
          </a:p>
          <a:p>
            <a:pPr algn="ctr"/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3600" dirty="0">
                <a:solidFill>
                  <a:srgbClr val="C00000"/>
                </a:solidFill>
              </a:rPr>
              <a:t>61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E5ABC4-6D06-4F92-9DAE-F4CCE3B649E4}"/>
              </a:ext>
            </a:extLst>
          </p:cNvPr>
          <p:cNvSpPr txBox="1"/>
          <p:nvPr/>
        </p:nvSpPr>
        <p:spPr>
          <a:xfrm>
            <a:off x="4044681" y="262261"/>
            <a:ext cx="811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DE COMPARAISON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F285293-1DB2-48C8-92FC-05737C564191}"/>
              </a:ext>
            </a:extLst>
          </p:cNvPr>
          <p:cNvSpPr/>
          <p:nvPr/>
        </p:nvSpPr>
        <p:spPr>
          <a:xfrm>
            <a:off x="6077506" y="3037262"/>
            <a:ext cx="2693261" cy="688577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73 – 61 = 12</a:t>
            </a:r>
          </a:p>
        </p:txBody>
      </p:sp>
    </p:spTree>
    <p:extLst>
      <p:ext uri="{BB962C8B-B14F-4D97-AF65-F5344CB8AC3E}">
        <p14:creationId xmlns:p14="http://schemas.microsoft.com/office/powerpoint/2010/main" val="3038448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73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141311" y="1169016"/>
            <a:ext cx="11704661" cy="4385623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dirty="0"/>
              <a:t>Les inscriptions pour les activités à Cité </a:t>
            </a:r>
          </a:p>
          <a:p>
            <a:r>
              <a:rPr lang="fr-FR" sz="3200" dirty="0"/>
              <a:t>Sport se sont déroulées sur 2 jours. </a:t>
            </a:r>
          </a:p>
          <a:p>
            <a:r>
              <a:rPr lang="fr-FR" sz="3200" dirty="0"/>
              <a:t>Le 1</a:t>
            </a:r>
            <a:r>
              <a:rPr lang="fr-FR" sz="3200" baseline="30000" dirty="0"/>
              <a:t>er</a:t>
            </a:r>
            <a:r>
              <a:rPr lang="fr-FR" sz="3200" dirty="0"/>
              <a:t> jour, 26 enfants ont été inscrits. Pendant la seconde journée, on a compté 35 nouvelles inscriptions.</a:t>
            </a:r>
          </a:p>
          <a:p>
            <a:r>
              <a:rPr lang="fr-FR" sz="3200" dirty="0"/>
              <a:t>L’année dernière, les activités se sont déroulées avec un total de 73 enfants inscrits.</a:t>
            </a:r>
          </a:p>
          <a:p>
            <a:endParaRPr lang="fr-FR" dirty="0"/>
          </a:p>
          <a:p>
            <a:r>
              <a:rPr lang="fr-FR" sz="3200" i="1" dirty="0"/>
              <a:t>Cette année, le nombre d’inscrits a-t-il augmenté ou diminué? De combien?</a:t>
            </a:r>
            <a:endParaRPr lang="fr-FR" sz="4400" i="1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346028" y="129516"/>
            <a:ext cx="6352641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CITÉ SPORT</a:t>
            </a:r>
            <a:endParaRPr lang="fr-FR" sz="1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Image 3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D78F3FCF-F1B0-4E3E-AD50-15768D148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858">
            <a:off x="8092915" y="204467"/>
            <a:ext cx="3097157" cy="1851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569C193-94CC-48D7-A977-05ACF5C176D9}"/>
              </a:ext>
            </a:extLst>
          </p:cNvPr>
          <p:cNvSpPr/>
          <p:nvPr/>
        </p:nvSpPr>
        <p:spPr>
          <a:xfrm>
            <a:off x="142847" y="5632367"/>
            <a:ext cx="11703125" cy="1164062"/>
          </a:xfrm>
          <a:prstGeom prst="roundRect">
            <a:avLst>
              <a:gd name="adj" fmla="val 49495"/>
            </a:avLst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4000" dirty="0"/>
              <a:t>Le nombre d’inscrits a diminué de 12 par rapport à l’année dernière.</a:t>
            </a:r>
          </a:p>
        </p:txBody>
      </p:sp>
    </p:spTree>
    <p:extLst>
      <p:ext uri="{BB962C8B-B14F-4D97-AF65-F5344CB8AC3E}">
        <p14:creationId xmlns:p14="http://schemas.microsoft.com/office/powerpoint/2010/main" val="371495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5159023" y="139507"/>
            <a:ext cx="6690428" cy="1937649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/>
              <a:t>Paul a vu une tente de camping « Mer et soleil » à 415 €. C’est 53 € </a:t>
            </a:r>
            <a:r>
              <a:rPr lang="fr-FR" sz="2400" dirty="0">
                <a:solidFill>
                  <a:schemeClr val="tx1"/>
                </a:solidFill>
              </a:rPr>
              <a:t>de moins que </a:t>
            </a:r>
            <a:r>
              <a:rPr lang="fr-FR" sz="2400" dirty="0"/>
              <a:t>la tente « Neige et montagne ». </a:t>
            </a:r>
          </a:p>
          <a:p>
            <a:endParaRPr lang="fr-FR" sz="2400" dirty="0"/>
          </a:p>
          <a:p>
            <a:r>
              <a:rPr lang="fr-FR" sz="2400" i="1" dirty="0"/>
              <a:t>Quel est le prix de la tente « neige et montagne » ?</a:t>
            </a:r>
            <a:endParaRPr lang="fr-FR" sz="3600" i="1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232717" y="247942"/>
            <a:ext cx="4790839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CAMPING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60E8F4-11AF-4292-8FDD-041813FA6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468" y="3117168"/>
            <a:ext cx="2724495" cy="2311354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082403F-89EC-4B47-9A6E-194B791DA6C6}"/>
              </a:ext>
            </a:extLst>
          </p:cNvPr>
          <p:cNvCxnSpPr/>
          <p:nvPr/>
        </p:nvCxnSpPr>
        <p:spPr>
          <a:xfrm>
            <a:off x="3423997" y="4125733"/>
            <a:ext cx="4932141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Une image contenant objet, tente, parapluie, cerf-volant&#10;&#10;Description générée automatiquement">
            <a:extLst>
              <a:ext uri="{FF2B5EF4-FFF2-40B4-BE49-F238E27FC236}">
                <a16:creationId xmlns:a16="http://schemas.microsoft.com/office/drawing/2014/main" id="{F34AA31B-7C74-49FC-804D-229853196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" y="3169177"/>
            <a:ext cx="3316186" cy="2207336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394BBFF-C30E-4D11-947D-D401432AD056}"/>
              </a:ext>
            </a:extLst>
          </p:cNvPr>
          <p:cNvSpPr/>
          <p:nvPr/>
        </p:nvSpPr>
        <p:spPr>
          <a:xfrm>
            <a:off x="662634" y="2493059"/>
            <a:ext cx="2740144" cy="499566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MER ET SOLEIL</a:t>
            </a:r>
            <a:endParaRPr lang="fr-FR" sz="8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9AEEBF1-3DA8-46F5-BAC0-5814BB7AEF3F}"/>
              </a:ext>
            </a:extLst>
          </p:cNvPr>
          <p:cNvSpPr/>
          <p:nvPr/>
        </p:nvSpPr>
        <p:spPr>
          <a:xfrm>
            <a:off x="8556978" y="2493059"/>
            <a:ext cx="3008373" cy="499566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NEIGE ET MONTAGNE</a:t>
            </a:r>
            <a:endParaRPr lang="fr-FR" sz="8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CA7AF35-A28B-4099-A232-80C054D8E25E}"/>
              </a:ext>
            </a:extLst>
          </p:cNvPr>
          <p:cNvCxnSpPr/>
          <p:nvPr/>
        </p:nvCxnSpPr>
        <p:spPr>
          <a:xfrm>
            <a:off x="3489370" y="2810576"/>
            <a:ext cx="4932141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Étoile : 24 branches 19">
            <a:extLst>
              <a:ext uri="{FF2B5EF4-FFF2-40B4-BE49-F238E27FC236}">
                <a16:creationId xmlns:a16="http://schemas.microsoft.com/office/drawing/2014/main" id="{BE329F64-0CA3-441C-9654-4E816A50EA97}"/>
              </a:ext>
            </a:extLst>
          </p:cNvPr>
          <p:cNvSpPr/>
          <p:nvPr/>
        </p:nvSpPr>
        <p:spPr>
          <a:xfrm>
            <a:off x="3877823" y="2250538"/>
            <a:ext cx="2012245" cy="1148644"/>
          </a:xfrm>
          <a:prstGeom prst="star24">
            <a:avLst/>
          </a:prstGeom>
          <a:solidFill>
            <a:srgbClr val="FF9F9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415€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1" name="Étoile : 24 branches 20">
            <a:extLst>
              <a:ext uri="{FF2B5EF4-FFF2-40B4-BE49-F238E27FC236}">
                <a16:creationId xmlns:a16="http://schemas.microsoft.com/office/drawing/2014/main" id="{253C54EF-C540-44CA-85B6-1B18C69493E9}"/>
              </a:ext>
            </a:extLst>
          </p:cNvPr>
          <p:cNvSpPr/>
          <p:nvPr/>
        </p:nvSpPr>
        <p:spPr>
          <a:xfrm>
            <a:off x="6096000" y="2251972"/>
            <a:ext cx="2012245" cy="1148644"/>
          </a:xfrm>
          <a:prstGeom prst="star24">
            <a:avLst/>
          </a:prstGeom>
          <a:solidFill>
            <a:srgbClr val="FF9F9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FF0000"/>
                </a:solidFill>
              </a:rPr>
              <a:t>?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EF46CBB-5C04-4165-B02B-F1D6F212E5C9}"/>
              </a:ext>
            </a:extLst>
          </p:cNvPr>
          <p:cNvSpPr/>
          <p:nvPr/>
        </p:nvSpPr>
        <p:spPr>
          <a:xfrm>
            <a:off x="7349067" y="504249"/>
            <a:ext cx="1828800" cy="5438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 descr="Une image contenant signe, horloge&#10;&#10;Description générée automatiquement">
            <a:extLst>
              <a:ext uri="{FF2B5EF4-FFF2-40B4-BE49-F238E27FC236}">
                <a16:creationId xmlns:a16="http://schemas.microsoft.com/office/drawing/2014/main" id="{B6A0FB77-85D8-4D19-83DB-9060D0E6EA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46" y="877319"/>
            <a:ext cx="795041" cy="696294"/>
          </a:xfrm>
          <a:prstGeom prst="rect">
            <a:avLst/>
          </a:prstGeom>
        </p:spPr>
      </p:pic>
      <p:sp>
        <p:nvSpPr>
          <p:cNvPr id="6" name="Flèche : double flèche verticale 5">
            <a:extLst>
              <a:ext uri="{FF2B5EF4-FFF2-40B4-BE49-F238E27FC236}">
                <a16:creationId xmlns:a16="http://schemas.microsoft.com/office/drawing/2014/main" id="{6134D4C2-F0A9-4108-9FB5-4D4D7AB3232E}"/>
              </a:ext>
            </a:extLst>
          </p:cNvPr>
          <p:cNvSpPr/>
          <p:nvPr/>
        </p:nvSpPr>
        <p:spPr>
          <a:xfrm>
            <a:off x="5516137" y="2800523"/>
            <a:ext cx="953795" cy="1313723"/>
          </a:xfrm>
          <a:prstGeom prst="upDownArrow">
            <a:avLst>
              <a:gd name="adj1" fmla="val 59468"/>
              <a:gd name="adj2" fmla="val 50000"/>
            </a:avLst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53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9197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0013 0.19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5159023" y="139507"/>
            <a:ext cx="6690428" cy="1937649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/>
              <a:t>Paul a vu une tente de camping « Mer et soleil » à 415 €. C’est 53 € </a:t>
            </a:r>
            <a:r>
              <a:rPr lang="fr-FR" sz="2400" dirty="0">
                <a:solidFill>
                  <a:schemeClr val="tx1"/>
                </a:solidFill>
              </a:rPr>
              <a:t>de moins que </a:t>
            </a:r>
            <a:r>
              <a:rPr lang="fr-FR" sz="2400" dirty="0"/>
              <a:t>la tente « Neige et montagne ». </a:t>
            </a:r>
          </a:p>
          <a:p>
            <a:endParaRPr lang="fr-FR" sz="2400" dirty="0"/>
          </a:p>
          <a:p>
            <a:r>
              <a:rPr lang="fr-FR" sz="2400" i="1" dirty="0"/>
              <a:t>Quel est le prix de la tente « neige et montagne » ?</a:t>
            </a:r>
            <a:endParaRPr lang="fr-FR" sz="3600" i="1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232717" y="247942"/>
            <a:ext cx="4790839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CAMPING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60E8F4-11AF-4292-8FDD-041813FA6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468" y="3117168"/>
            <a:ext cx="2724495" cy="2311354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082403F-89EC-4B47-9A6E-194B791DA6C6}"/>
              </a:ext>
            </a:extLst>
          </p:cNvPr>
          <p:cNvCxnSpPr/>
          <p:nvPr/>
        </p:nvCxnSpPr>
        <p:spPr>
          <a:xfrm>
            <a:off x="3423997" y="4125733"/>
            <a:ext cx="4932141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Une image contenant objet, tente, parapluie, cerf-volant&#10;&#10;Description générée automatiquement">
            <a:extLst>
              <a:ext uri="{FF2B5EF4-FFF2-40B4-BE49-F238E27FC236}">
                <a16:creationId xmlns:a16="http://schemas.microsoft.com/office/drawing/2014/main" id="{F34AA31B-7C74-49FC-804D-229853196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" y="3169177"/>
            <a:ext cx="3316186" cy="2207336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394BBFF-C30E-4D11-947D-D401432AD056}"/>
              </a:ext>
            </a:extLst>
          </p:cNvPr>
          <p:cNvSpPr/>
          <p:nvPr/>
        </p:nvSpPr>
        <p:spPr>
          <a:xfrm>
            <a:off x="662634" y="2493059"/>
            <a:ext cx="2740144" cy="499566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MER ET SOLEIL</a:t>
            </a:r>
            <a:endParaRPr lang="fr-FR" sz="8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9AEEBF1-3DA8-46F5-BAC0-5814BB7AEF3F}"/>
              </a:ext>
            </a:extLst>
          </p:cNvPr>
          <p:cNvSpPr/>
          <p:nvPr/>
        </p:nvSpPr>
        <p:spPr>
          <a:xfrm>
            <a:off x="8556978" y="2493059"/>
            <a:ext cx="3008373" cy="499566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NEIGE ET MONTAGNE</a:t>
            </a:r>
            <a:endParaRPr lang="fr-FR" sz="8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CA7AF35-A28B-4099-A232-80C054D8E25E}"/>
              </a:ext>
            </a:extLst>
          </p:cNvPr>
          <p:cNvCxnSpPr/>
          <p:nvPr/>
        </p:nvCxnSpPr>
        <p:spPr>
          <a:xfrm>
            <a:off x="3489370" y="2810576"/>
            <a:ext cx="4932141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0EF46CBB-5C04-4165-B02B-F1D6F212E5C9}"/>
              </a:ext>
            </a:extLst>
          </p:cNvPr>
          <p:cNvSpPr/>
          <p:nvPr/>
        </p:nvSpPr>
        <p:spPr>
          <a:xfrm>
            <a:off x="7349067" y="504249"/>
            <a:ext cx="1828800" cy="5438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 descr="Une image contenant signe, horloge&#10;&#10;Description générée automatiquement">
            <a:extLst>
              <a:ext uri="{FF2B5EF4-FFF2-40B4-BE49-F238E27FC236}">
                <a16:creationId xmlns:a16="http://schemas.microsoft.com/office/drawing/2014/main" id="{B6A0FB77-85D8-4D19-83DB-9060D0E6EA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46" y="877319"/>
            <a:ext cx="795041" cy="69629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0BBE53FD-E0FC-457A-A03B-B1048AE57D9A}"/>
              </a:ext>
            </a:extLst>
          </p:cNvPr>
          <p:cNvGrpSpPr/>
          <p:nvPr/>
        </p:nvGrpSpPr>
        <p:grpSpPr>
          <a:xfrm>
            <a:off x="3877824" y="2251972"/>
            <a:ext cx="4230421" cy="2440669"/>
            <a:chOff x="3877824" y="2251972"/>
            <a:chExt cx="4230421" cy="2440669"/>
          </a:xfrm>
        </p:grpSpPr>
        <p:sp>
          <p:nvSpPr>
            <p:cNvPr id="20" name="Étoile : 24 branches 19">
              <a:extLst>
                <a:ext uri="{FF2B5EF4-FFF2-40B4-BE49-F238E27FC236}">
                  <a16:creationId xmlns:a16="http://schemas.microsoft.com/office/drawing/2014/main" id="{BE329F64-0CA3-441C-9654-4E816A50EA97}"/>
                </a:ext>
              </a:extLst>
            </p:cNvPr>
            <p:cNvSpPr/>
            <p:nvPr/>
          </p:nvSpPr>
          <p:spPr>
            <a:xfrm>
              <a:off x="3877824" y="3543997"/>
              <a:ext cx="2012245" cy="1148644"/>
            </a:xfrm>
            <a:prstGeom prst="star24">
              <a:avLst/>
            </a:prstGeom>
            <a:solidFill>
              <a:srgbClr val="FF9F9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rgbClr val="FF0000"/>
                  </a:solidFill>
                </a:rPr>
                <a:t>415€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Étoile : 24 branches 20">
              <a:extLst>
                <a:ext uri="{FF2B5EF4-FFF2-40B4-BE49-F238E27FC236}">
                  <a16:creationId xmlns:a16="http://schemas.microsoft.com/office/drawing/2014/main" id="{253C54EF-C540-44CA-85B6-1B18C69493E9}"/>
                </a:ext>
              </a:extLst>
            </p:cNvPr>
            <p:cNvSpPr/>
            <p:nvPr/>
          </p:nvSpPr>
          <p:spPr>
            <a:xfrm>
              <a:off x="6096000" y="2251972"/>
              <a:ext cx="2012245" cy="1148644"/>
            </a:xfrm>
            <a:prstGeom prst="star24">
              <a:avLst/>
            </a:prstGeom>
            <a:solidFill>
              <a:srgbClr val="FF9F9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400" b="1" dirty="0">
                  <a:solidFill>
                    <a:srgbClr val="FF0000"/>
                  </a:solidFill>
                </a:rPr>
                <a:t>?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Flèche : double flèche verticale 5">
              <a:extLst>
                <a:ext uri="{FF2B5EF4-FFF2-40B4-BE49-F238E27FC236}">
                  <a16:creationId xmlns:a16="http://schemas.microsoft.com/office/drawing/2014/main" id="{6134D4C2-F0A9-4108-9FB5-4D4D7AB3232E}"/>
                </a:ext>
              </a:extLst>
            </p:cNvPr>
            <p:cNvSpPr/>
            <p:nvPr/>
          </p:nvSpPr>
          <p:spPr>
            <a:xfrm>
              <a:off x="5516137" y="2800523"/>
              <a:ext cx="953795" cy="1313723"/>
            </a:xfrm>
            <a:prstGeom prst="upDownArrow">
              <a:avLst>
                <a:gd name="adj1" fmla="val 59468"/>
                <a:gd name="adj2" fmla="val 50000"/>
              </a:avLst>
            </a:prstGeom>
            <a:solidFill>
              <a:srgbClr val="FF5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/>
                <a:t>53</a:t>
              </a:r>
              <a:endParaRPr lang="fr-FR" b="1" dirty="0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952B41F-0EFA-4AB7-B013-D09E74EB348A}"/>
              </a:ext>
            </a:extLst>
          </p:cNvPr>
          <p:cNvGrpSpPr/>
          <p:nvPr/>
        </p:nvGrpSpPr>
        <p:grpSpPr>
          <a:xfrm>
            <a:off x="4881670" y="2754876"/>
            <a:ext cx="2351933" cy="3751454"/>
            <a:chOff x="4881670" y="2754876"/>
            <a:chExt cx="2351933" cy="3751454"/>
          </a:xfrm>
        </p:grpSpPr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41654BAC-EC6A-4D4F-84C1-AAA05D1CE499}"/>
                </a:ext>
              </a:extLst>
            </p:cNvPr>
            <p:cNvSpPr/>
            <p:nvPr/>
          </p:nvSpPr>
          <p:spPr>
            <a:xfrm>
              <a:off x="6047920" y="2754876"/>
              <a:ext cx="1185683" cy="3749180"/>
            </a:xfrm>
            <a:prstGeom prst="roundRect">
              <a:avLst/>
            </a:prstGeom>
            <a:gradFill flip="none" rotWithShape="1">
              <a:gsLst>
                <a:gs pos="0">
                  <a:srgbClr val="FF5050">
                    <a:tint val="66000"/>
                    <a:satMod val="160000"/>
                  </a:srgbClr>
                </a:gs>
                <a:gs pos="50000">
                  <a:srgbClr val="FF5050">
                    <a:tint val="44500"/>
                    <a:satMod val="160000"/>
                  </a:srgbClr>
                </a:gs>
                <a:gs pos="100000">
                  <a:srgbClr val="FF5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5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400" dirty="0">
                  <a:solidFill>
                    <a:srgbClr val="C00000"/>
                  </a:solidFill>
                </a:rPr>
                <a:t>?</a:t>
              </a:r>
              <a:endParaRPr lang="fr-FR" sz="3600" dirty="0">
                <a:solidFill>
                  <a:srgbClr val="C00000"/>
                </a:solidFill>
              </a:endParaRPr>
            </a:p>
          </p:txBody>
        </p: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D76FB34F-7A0A-4405-B843-6153C7BEE621}"/>
                </a:ext>
              </a:extLst>
            </p:cNvPr>
            <p:cNvSpPr/>
            <p:nvPr/>
          </p:nvSpPr>
          <p:spPr>
            <a:xfrm>
              <a:off x="4882864" y="4124299"/>
              <a:ext cx="1123440" cy="2382031"/>
            </a:xfrm>
            <a:prstGeom prst="roundRect">
              <a:avLst/>
            </a:prstGeom>
            <a:gradFill flip="none" rotWithShape="1">
              <a:gsLst>
                <a:gs pos="0">
                  <a:srgbClr val="FF5050">
                    <a:tint val="66000"/>
                    <a:satMod val="160000"/>
                  </a:srgbClr>
                </a:gs>
                <a:gs pos="50000">
                  <a:srgbClr val="FF5050">
                    <a:tint val="44500"/>
                    <a:satMod val="160000"/>
                  </a:srgbClr>
                </a:gs>
                <a:gs pos="100000">
                  <a:srgbClr val="FF5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5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solidFill>
                    <a:srgbClr val="C00000"/>
                  </a:solidFill>
                </a:rPr>
                <a:t>415</a:t>
              </a:r>
            </a:p>
          </p:txBody>
        </p:sp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4601512D-EB62-4020-B3CF-42F6015079FC}"/>
                </a:ext>
              </a:extLst>
            </p:cNvPr>
            <p:cNvSpPr/>
            <p:nvPr/>
          </p:nvSpPr>
          <p:spPr>
            <a:xfrm>
              <a:off x="4881670" y="2754877"/>
              <a:ext cx="1123439" cy="1359370"/>
            </a:xfrm>
            <a:prstGeom prst="roundRect">
              <a:avLst/>
            </a:prstGeom>
            <a:gradFill flip="none" rotWithShape="1">
              <a:gsLst>
                <a:gs pos="0">
                  <a:srgbClr val="FF5050">
                    <a:tint val="66000"/>
                    <a:satMod val="160000"/>
                  </a:srgbClr>
                </a:gs>
                <a:gs pos="50000">
                  <a:srgbClr val="FF5050">
                    <a:tint val="44500"/>
                    <a:satMod val="160000"/>
                  </a:srgbClr>
                </a:gs>
                <a:gs pos="100000">
                  <a:srgbClr val="FF5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5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>
                  <a:solidFill>
                    <a:srgbClr val="C00000"/>
                  </a:solidFill>
                </a:rPr>
                <a:t>53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45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6096000" y="139507"/>
            <a:ext cx="5753450" cy="1399733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Paul a vu une tente de camping « Mer et soleil » à 415 €. C’est 53 € </a:t>
            </a:r>
            <a:r>
              <a:rPr lang="fr-FR" dirty="0">
                <a:solidFill>
                  <a:schemeClr val="tx1"/>
                </a:solidFill>
              </a:rPr>
              <a:t>de moins que </a:t>
            </a:r>
            <a:r>
              <a:rPr lang="fr-FR" dirty="0"/>
              <a:t>la tente « Neige et montagne ». </a:t>
            </a:r>
          </a:p>
          <a:p>
            <a:endParaRPr lang="fr-FR" dirty="0"/>
          </a:p>
          <a:p>
            <a:r>
              <a:rPr lang="fr-FR" i="1" dirty="0"/>
              <a:t>Quel est le prix de la tente « neige et montagne » ?</a:t>
            </a:r>
            <a:endParaRPr lang="fr-FR" sz="2800" i="1" dirty="0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4799CB78-DC06-4A85-9448-6D89F91F09B2}"/>
              </a:ext>
            </a:extLst>
          </p:cNvPr>
          <p:cNvSpPr/>
          <p:nvPr/>
        </p:nvSpPr>
        <p:spPr>
          <a:xfrm>
            <a:off x="6047920" y="2677310"/>
            <a:ext cx="1185683" cy="3826746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>
                <a:solidFill>
                  <a:srgbClr val="C00000"/>
                </a:solidFill>
              </a:rPr>
              <a:t>?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232717" y="247942"/>
            <a:ext cx="4790839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CAMPING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D6B3F50-A3BE-4DA4-A67C-15E3D1AD85D0}"/>
              </a:ext>
            </a:extLst>
          </p:cNvPr>
          <p:cNvSpPr txBox="1"/>
          <p:nvPr/>
        </p:nvSpPr>
        <p:spPr>
          <a:xfrm>
            <a:off x="1201600" y="1567131"/>
            <a:ext cx="106478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DE COMPARAISON</a:t>
            </a:r>
          </a:p>
          <a:p>
            <a:pPr algn="ctr"/>
            <a:endParaRPr lang="fr-FR" sz="6600" dirty="0">
              <a:solidFill>
                <a:srgbClr val="FF5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4D33B655-3863-48AF-A05F-2D6BCC47F549}"/>
              </a:ext>
            </a:extLst>
          </p:cNvPr>
          <p:cNvGrpSpPr/>
          <p:nvPr/>
        </p:nvGrpSpPr>
        <p:grpSpPr>
          <a:xfrm>
            <a:off x="7193280" y="3078480"/>
            <a:ext cx="4616267" cy="2308324"/>
            <a:chOff x="7193280" y="3078480"/>
            <a:chExt cx="4616267" cy="2308324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14352570-2BC5-4810-9748-4B04ACF90188}"/>
                </a:ext>
              </a:extLst>
            </p:cNvPr>
            <p:cNvSpPr txBox="1"/>
            <p:nvPr/>
          </p:nvSpPr>
          <p:spPr>
            <a:xfrm>
              <a:off x="8301987" y="3078480"/>
              <a:ext cx="350756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>
                  <a:solidFill>
                    <a:srgbClr val="FF505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UNE GRANDE QUANTITÉ</a:t>
              </a:r>
              <a:endPara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70CD7A18-28D3-403E-A63E-B59C8C9A0BF5}"/>
                </a:ext>
              </a:extLst>
            </p:cNvPr>
            <p:cNvCxnSpPr/>
            <p:nvPr/>
          </p:nvCxnSpPr>
          <p:spPr>
            <a:xfrm flipH="1">
              <a:off x="7193280" y="4106867"/>
              <a:ext cx="1506530" cy="267013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9339B4E5-1BDB-4BB8-9D7A-79A4F4116015}"/>
              </a:ext>
            </a:extLst>
          </p:cNvPr>
          <p:cNvSpPr/>
          <p:nvPr/>
        </p:nvSpPr>
        <p:spPr>
          <a:xfrm>
            <a:off x="4882864" y="4203394"/>
            <a:ext cx="1123440" cy="2302936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415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B29DD0AA-3A6D-49BD-868C-E06AB7D8C93D}"/>
              </a:ext>
            </a:extLst>
          </p:cNvPr>
          <p:cNvSpPr/>
          <p:nvPr/>
        </p:nvSpPr>
        <p:spPr>
          <a:xfrm>
            <a:off x="4881670" y="2702954"/>
            <a:ext cx="1123439" cy="1465677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53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58469DD-1B59-4607-B896-21AA0A9C7633}"/>
              </a:ext>
            </a:extLst>
          </p:cNvPr>
          <p:cNvGrpSpPr/>
          <p:nvPr/>
        </p:nvGrpSpPr>
        <p:grpSpPr>
          <a:xfrm>
            <a:off x="232717" y="2887683"/>
            <a:ext cx="4671735" cy="830997"/>
            <a:chOff x="232717" y="2887683"/>
            <a:chExt cx="4671735" cy="830997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573C5BD-A626-4F78-8622-1643494149FD}"/>
                </a:ext>
              </a:extLst>
            </p:cNvPr>
            <p:cNvSpPr txBox="1"/>
            <p:nvPr/>
          </p:nvSpPr>
          <p:spPr>
            <a:xfrm>
              <a:off x="232717" y="2887683"/>
              <a:ext cx="4059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>
                  <a:solidFill>
                    <a:srgbClr val="FF505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LA DIFFÉRENCE</a:t>
              </a:r>
              <a:endPara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2C235AE8-A0FB-4DB7-B085-FFFAB7FAFB1A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4291901" y="3303182"/>
              <a:ext cx="61255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7FC9626C-C2D4-48EA-B116-B5988A3069CB}"/>
              </a:ext>
            </a:extLst>
          </p:cNvPr>
          <p:cNvGrpSpPr/>
          <p:nvPr/>
        </p:nvGrpSpPr>
        <p:grpSpPr>
          <a:xfrm>
            <a:off x="699795" y="4711549"/>
            <a:ext cx="4231952" cy="1569660"/>
            <a:chOff x="593115" y="4711549"/>
            <a:chExt cx="4231952" cy="1569660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F1A6568-4DD5-458C-9533-9BC2AF9F0F89}"/>
                </a:ext>
              </a:extLst>
            </p:cNvPr>
            <p:cNvSpPr txBox="1"/>
            <p:nvPr/>
          </p:nvSpPr>
          <p:spPr>
            <a:xfrm>
              <a:off x="593115" y="4711549"/>
              <a:ext cx="35075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>
                  <a:solidFill>
                    <a:srgbClr val="FF505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UNE PETITE QUANTITÉ</a:t>
              </a:r>
              <a:endPara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64DEF24C-58D9-4DBA-8412-A5B9A0E574FC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 flipV="1">
              <a:off x="4100675" y="5366749"/>
              <a:ext cx="724392" cy="12963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368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6377016" y="95936"/>
            <a:ext cx="5753450" cy="1007998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Paul a vu une tente de camping « Mer et soleil » à 415 €. C’est 53 € </a:t>
            </a:r>
            <a:r>
              <a:rPr lang="fr-FR" dirty="0">
                <a:solidFill>
                  <a:schemeClr val="tx1"/>
                </a:solidFill>
              </a:rPr>
              <a:t>de moins que </a:t>
            </a:r>
            <a:r>
              <a:rPr lang="fr-FR" dirty="0"/>
              <a:t>la tente « Neige et montagne ». </a:t>
            </a:r>
          </a:p>
          <a:p>
            <a:endParaRPr lang="fr-FR" sz="1100" dirty="0"/>
          </a:p>
          <a:p>
            <a:r>
              <a:rPr lang="fr-FR" i="1" dirty="0"/>
              <a:t>Quel est le prix de la tente « neige et montagne » ?</a:t>
            </a:r>
            <a:endParaRPr lang="fr-FR" sz="2800" i="1" dirty="0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4799CB78-DC06-4A85-9448-6D89F91F09B2}"/>
              </a:ext>
            </a:extLst>
          </p:cNvPr>
          <p:cNvSpPr/>
          <p:nvPr/>
        </p:nvSpPr>
        <p:spPr>
          <a:xfrm>
            <a:off x="6047920" y="2677310"/>
            <a:ext cx="1185683" cy="3826746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  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232717" y="126022"/>
            <a:ext cx="4790839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CAMPING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D6B3F50-A3BE-4DA4-A67C-15E3D1AD85D0}"/>
              </a:ext>
            </a:extLst>
          </p:cNvPr>
          <p:cNvSpPr txBox="1"/>
          <p:nvPr/>
        </p:nvSpPr>
        <p:spPr>
          <a:xfrm>
            <a:off x="1053091" y="898587"/>
            <a:ext cx="106478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DE COMPARAISON</a:t>
            </a:r>
          </a:p>
          <a:p>
            <a:pPr algn="ctr"/>
            <a:r>
              <a:rPr lang="fr-FR" sz="48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Recherche de la grande quantité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4D33B655-3863-48AF-A05F-2D6BCC47F549}"/>
              </a:ext>
            </a:extLst>
          </p:cNvPr>
          <p:cNvGrpSpPr/>
          <p:nvPr/>
        </p:nvGrpSpPr>
        <p:grpSpPr>
          <a:xfrm>
            <a:off x="7193280" y="3078480"/>
            <a:ext cx="4616267" cy="2308324"/>
            <a:chOff x="7193280" y="3078480"/>
            <a:chExt cx="4616267" cy="2308324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14352570-2BC5-4810-9748-4B04ACF90188}"/>
                </a:ext>
              </a:extLst>
            </p:cNvPr>
            <p:cNvSpPr txBox="1"/>
            <p:nvPr/>
          </p:nvSpPr>
          <p:spPr>
            <a:xfrm>
              <a:off x="8301987" y="3078480"/>
              <a:ext cx="350756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>
                  <a:solidFill>
                    <a:srgbClr val="FF505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UNE GRANDE QUANTITÉ</a:t>
              </a:r>
              <a:endPara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70CD7A18-28D3-403E-A63E-B59C8C9A0BF5}"/>
                </a:ext>
              </a:extLst>
            </p:cNvPr>
            <p:cNvCxnSpPr/>
            <p:nvPr/>
          </p:nvCxnSpPr>
          <p:spPr>
            <a:xfrm flipH="1">
              <a:off x="7193280" y="4106867"/>
              <a:ext cx="1506530" cy="267013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7FC9626C-C2D4-48EA-B116-B5988A3069CB}"/>
              </a:ext>
            </a:extLst>
          </p:cNvPr>
          <p:cNvGrpSpPr/>
          <p:nvPr/>
        </p:nvGrpSpPr>
        <p:grpSpPr>
          <a:xfrm>
            <a:off x="593115" y="4711549"/>
            <a:ext cx="4231952" cy="1569660"/>
            <a:chOff x="593115" y="4711549"/>
            <a:chExt cx="4231952" cy="1569660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F1A6568-4DD5-458C-9533-9BC2AF9F0F89}"/>
                </a:ext>
              </a:extLst>
            </p:cNvPr>
            <p:cNvSpPr txBox="1"/>
            <p:nvPr/>
          </p:nvSpPr>
          <p:spPr>
            <a:xfrm>
              <a:off x="593115" y="4711549"/>
              <a:ext cx="35075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>
                  <a:solidFill>
                    <a:srgbClr val="FF505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UNE PETITE QUANTITÉ</a:t>
              </a:r>
              <a:endPara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64DEF24C-58D9-4DBA-8412-A5B9A0E574FC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 flipV="1">
              <a:off x="4100675" y="5366749"/>
              <a:ext cx="724392" cy="12963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9339B4E5-1BDB-4BB8-9D7A-79A4F4116015}"/>
              </a:ext>
            </a:extLst>
          </p:cNvPr>
          <p:cNvSpPr/>
          <p:nvPr/>
        </p:nvSpPr>
        <p:spPr>
          <a:xfrm>
            <a:off x="4882864" y="4203394"/>
            <a:ext cx="1123440" cy="2302936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B29DD0AA-3A6D-49BD-868C-E06AB7D8C93D}"/>
              </a:ext>
            </a:extLst>
          </p:cNvPr>
          <p:cNvSpPr/>
          <p:nvPr/>
        </p:nvSpPr>
        <p:spPr>
          <a:xfrm>
            <a:off x="4881670" y="2702954"/>
            <a:ext cx="1123439" cy="1465677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37" name="Nuage 36">
            <a:extLst>
              <a:ext uri="{FF2B5EF4-FFF2-40B4-BE49-F238E27FC236}">
                <a16:creationId xmlns:a16="http://schemas.microsoft.com/office/drawing/2014/main" id="{2783C3CA-7FE7-45AB-A49C-065F49954349}"/>
              </a:ext>
            </a:extLst>
          </p:cNvPr>
          <p:cNvSpPr/>
          <p:nvPr/>
        </p:nvSpPr>
        <p:spPr>
          <a:xfrm>
            <a:off x="5881394" y="3393686"/>
            <a:ext cx="1936152" cy="1135824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?</a:t>
            </a:r>
            <a:endParaRPr lang="fr-FR" dirty="0"/>
          </a:p>
        </p:txBody>
      </p:sp>
      <p:sp>
        <p:nvSpPr>
          <p:cNvPr id="38" name="Nuage 37">
            <a:extLst>
              <a:ext uri="{FF2B5EF4-FFF2-40B4-BE49-F238E27FC236}">
                <a16:creationId xmlns:a16="http://schemas.microsoft.com/office/drawing/2014/main" id="{15B6E0FE-AB35-4A89-AA31-3373F141F4FE}"/>
              </a:ext>
            </a:extLst>
          </p:cNvPr>
          <p:cNvSpPr/>
          <p:nvPr/>
        </p:nvSpPr>
        <p:spPr>
          <a:xfrm>
            <a:off x="4687930" y="2979984"/>
            <a:ext cx="1404940" cy="789014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Nuage 38">
            <a:extLst>
              <a:ext uri="{FF2B5EF4-FFF2-40B4-BE49-F238E27FC236}">
                <a16:creationId xmlns:a16="http://schemas.microsoft.com/office/drawing/2014/main" id="{401BBDE9-8F00-46BC-9902-3F53B6852C18}"/>
              </a:ext>
            </a:extLst>
          </p:cNvPr>
          <p:cNvSpPr/>
          <p:nvPr/>
        </p:nvSpPr>
        <p:spPr>
          <a:xfrm>
            <a:off x="4687930" y="4497957"/>
            <a:ext cx="1404940" cy="789014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58469DD-1B59-4607-B896-21AA0A9C7633}"/>
              </a:ext>
            </a:extLst>
          </p:cNvPr>
          <p:cNvGrpSpPr/>
          <p:nvPr/>
        </p:nvGrpSpPr>
        <p:grpSpPr>
          <a:xfrm>
            <a:off x="232717" y="2887683"/>
            <a:ext cx="4671735" cy="830997"/>
            <a:chOff x="232717" y="2887683"/>
            <a:chExt cx="4671735" cy="830997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573C5BD-A626-4F78-8622-1643494149FD}"/>
                </a:ext>
              </a:extLst>
            </p:cNvPr>
            <p:cNvSpPr txBox="1"/>
            <p:nvPr/>
          </p:nvSpPr>
          <p:spPr>
            <a:xfrm>
              <a:off x="232717" y="2887683"/>
              <a:ext cx="4059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>
                  <a:solidFill>
                    <a:srgbClr val="FF505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LA DIFFÉRENCE</a:t>
              </a:r>
              <a:endPara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2C235AE8-A0FB-4DB7-B085-FFFAB7FAFB1A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4291901" y="3303182"/>
              <a:ext cx="61255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707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6377016" y="95936"/>
            <a:ext cx="5753450" cy="1007998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Paul a vu une tente de camping « Mer et soleil » à 415 €. C’est 53 € </a:t>
            </a:r>
            <a:r>
              <a:rPr lang="fr-FR" dirty="0">
                <a:solidFill>
                  <a:schemeClr val="tx1"/>
                </a:solidFill>
              </a:rPr>
              <a:t>de moins que </a:t>
            </a:r>
            <a:r>
              <a:rPr lang="fr-FR" dirty="0"/>
              <a:t>la tente « Neige et montagne ». </a:t>
            </a:r>
          </a:p>
          <a:p>
            <a:endParaRPr lang="fr-FR" sz="1100" dirty="0"/>
          </a:p>
          <a:p>
            <a:r>
              <a:rPr lang="fr-FR" i="1" dirty="0"/>
              <a:t>Quel est le prix de la tente « neige et montagne » ?</a:t>
            </a:r>
            <a:endParaRPr lang="fr-FR" sz="2800" i="1" dirty="0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4799CB78-DC06-4A85-9448-6D89F91F09B2}"/>
              </a:ext>
            </a:extLst>
          </p:cNvPr>
          <p:cNvSpPr/>
          <p:nvPr/>
        </p:nvSpPr>
        <p:spPr>
          <a:xfrm>
            <a:off x="6047920" y="2677310"/>
            <a:ext cx="1185683" cy="3826746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  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232717" y="126022"/>
            <a:ext cx="4790839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CAMPING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D6B3F50-A3BE-4DA4-A67C-15E3D1AD85D0}"/>
              </a:ext>
            </a:extLst>
          </p:cNvPr>
          <p:cNvSpPr txBox="1"/>
          <p:nvPr/>
        </p:nvSpPr>
        <p:spPr>
          <a:xfrm>
            <a:off x="1053091" y="898587"/>
            <a:ext cx="106478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DE COMPARAISON</a:t>
            </a:r>
          </a:p>
          <a:p>
            <a:pPr algn="ctr"/>
            <a:r>
              <a:rPr lang="fr-FR" sz="48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Recherche de la grande quantité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4D33B655-3863-48AF-A05F-2D6BCC47F549}"/>
              </a:ext>
            </a:extLst>
          </p:cNvPr>
          <p:cNvGrpSpPr/>
          <p:nvPr/>
        </p:nvGrpSpPr>
        <p:grpSpPr>
          <a:xfrm>
            <a:off x="7193280" y="3078480"/>
            <a:ext cx="4616267" cy="2308324"/>
            <a:chOff x="7193280" y="3078480"/>
            <a:chExt cx="4616267" cy="2308324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14352570-2BC5-4810-9748-4B04ACF90188}"/>
                </a:ext>
              </a:extLst>
            </p:cNvPr>
            <p:cNvSpPr txBox="1"/>
            <p:nvPr/>
          </p:nvSpPr>
          <p:spPr>
            <a:xfrm>
              <a:off x="8301987" y="3078480"/>
              <a:ext cx="350756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>
                  <a:solidFill>
                    <a:srgbClr val="FF505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UNE GRANDE QUANTITÉ</a:t>
              </a:r>
              <a:endPara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70CD7A18-28D3-403E-A63E-B59C8C9A0BF5}"/>
                </a:ext>
              </a:extLst>
            </p:cNvPr>
            <p:cNvCxnSpPr/>
            <p:nvPr/>
          </p:nvCxnSpPr>
          <p:spPr>
            <a:xfrm flipH="1">
              <a:off x="7193280" y="4106867"/>
              <a:ext cx="1506530" cy="267013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7FC9626C-C2D4-48EA-B116-B5988A3069CB}"/>
              </a:ext>
            </a:extLst>
          </p:cNvPr>
          <p:cNvGrpSpPr/>
          <p:nvPr/>
        </p:nvGrpSpPr>
        <p:grpSpPr>
          <a:xfrm>
            <a:off x="593115" y="4711549"/>
            <a:ext cx="4231952" cy="1569660"/>
            <a:chOff x="593115" y="4711549"/>
            <a:chExt cx="4231952" cy="1569660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F1A6568-4DD5-458C-9533-9BC2AF9F0F89}"/>
                </a:ext>
              </a:extLst>
            </p:cNvPr>
            <p:cNvSpPr txBox="1"/>
            <p:nvPr/>
          </p:nvSpPr>
          <p:spPr>
            <a:xfrm>
              <a:off x="593115" y="4711549"/>
              <a:ext cx="35075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>
                  <a:solidFill>
                    <a:srgbClr val="FF505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UNE PETITE QUANTITÉ</a:t>
              </a:r>
              <a:endPara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64DEF24C-58D9-4DBA-8412-A5B9A0E574FC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 flipV="1">
              <a:off x="4100675" y="5366749"/>
              <a:ext cx="724392" cy="12963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9339B4E5-1BDB-4BB8-9D7A-79A4F4116015}"/>
              </a:ext>
            </a:extLst>
          </p:cNvPr>
          <p:cNvSpPr/>
          <p:nvPr/>
        </p:nvSpPr>
        <p:spPr>
          <a:xfrm>
            <a:off x="4882864" y="4203394"/>
            <a:ext cx="1123440" cy="2302936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B29DD0AA-3A6D-49BD-868C-E06AB7D8C93D}"/>
              </a:ext>
            </a:extLst>
          </p:cNvPr>
          <p:cNvSpPr/>
          <p:nvPr/>
        </p:nvSpPr>
        <p:spPr>
          <a:xfrm>
            <a:off x="4881670" y="2702954"/>
            <a:ext cx="1123439" cy="1465677"/>
          </a:xfrm>
          <a:prstGeom prst="round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5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37" name="Nuage 36">
            <a:extLst>
              <a:ext uri="{FF2B5EF4-FFF2-40B4-BE49-F238E27FC236}">
                <a16:creationId xmlns:a16="http://schemas.microsoft.com/office/drawing/2014/main" id="{2783C3CA-7FE7-45AB-A49C-065F49954349}"/>
              </a:ext>
            </a:extLst>
          </p:cNvPr>
          <p:cNvSpPr/>
          <p:nvPr/>
        </p:nvSpPr>
        <p:spPr>
          <a:xfrm>
            <a:off x="5881394" y="3393686"/>
            <a:ext cx="1936152" cy="1135824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?</a:t>
            </a:r>
            <a:endParaRPr lang="fr-FR" dirty="0"/>
          </a:p>
        </p:txBody>
      </p:sp>
      <p:sp>
        <p:nvSpPr>
          <p:cNvPr id="38" name="Nuage 37">
            <a:extLst>
              <a:ext uri="{FF2B5EF4-FFF2-40B4-BE49-F238E27FC236}">
                <a16:creationId xmlns:a16="http://schemas.microsoft.com/office/drawing/2014/main" id="{15B6E0FE-AB35-4A89-AA31-3373F141F4FE}"/>
              </a:ext>
            </a:extLst>
          </p:cNvPr>
          <p:cNvSpPr/>
          <p:nvPr/>
        </p:nvSpPr>
        <p:spPr>
          <a:xfrm>
            <a:off x="4687930" y="2979984"/>
            <a:ext cx="1404940" cy="789014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Nuage 38">
            <a:extLst>
              <a:ext uri="{FF2B5EF4-FFF2-40B4-BE49-F238E27FC236}">
                <a16:creationId xmlns:a16="http://schemas.microsoft.com/office/drawing/2014/main" id="{401BBDE9-8F00-46BC-9902-3F53B6852C18}"/>
              </a:ext>
            </a:extLst>
          </p:cNvPr>
          <p:cNvSpPr/>
          <p:nvPr/>
        </p:nvSpPr>
        <p:spPr>
          <a:xfrm>
            <a:off x="4687930" y="4497957"/>
            <a:ext cx="1404940" cy="789014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58469DD-1B59-4607-B896-21AA0A9C7633}"/>
              </a:ext>
            </a:extLst>
          </p:cNvPr>
          <p:cNvGrpSpPr/>
          <p:nvPr/>
        </p:nvGrpSpPr>
        <p:grpSpPr>
          <a:xfrm>
            <a:off x="232717" y="2887683"/>
            <a:ext cx="4671735" cy="830997"/>
            <a:chOff x="232717" y="2887683"/>
            <a:chExt cx="4671735" cy="830997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573C5BD-A626-4F78-8622-1643494149FD}"/>
                </a:ext>
              </a:extLst>
            </p:cNvPr>
            <p:cNvSpPr txBox="1"/>
            <p:nvPr/>
          </p:nvSpPr>
          <p:spPr>
            <a:xfrm>
              <a:off x="232717" y="2887683"/>
              <a:ext cx="4059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>
                  <a:solidFill>
                    <a:srgbClr val="FF5050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LA DIFFÉRENCE</a:t>
              </a:r>
              <a:endPara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2C235AE8-A0FB-4DB7-B085-FFFAB7FAFB1A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4291901" y="3303182"/>
              <a:ext cx="612551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A49E685F-30E5-4409-8B94-F4CCBEE566F3}"/>
              </a:ext>
            </a:extLst>
          </p:cNvPr>
          <p:cNvSpPr txBox="1"/>
          <p:nvPr/>
        </p:nvSpPr>
        <p:spPr>
          <a:xfrm>
            <a:off x="4215549" y="5366749"/>
            <a:ext cx="5955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+              =         </a:t>
            </a:r>
          </a:p>
        </p:txBody>
      </p:sp>
    </p:spTree>
    <p:extLst>
      <p:ext uri="{BB962C8B-B14F-4D97-AF65-F5344CB8AC3E}">
        <p14:creationId xmlns:p14="http://schemas.microsoft.com/office/powerpoint/2010/main" val="88479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16706 0.2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46" y="1456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19961 0.1557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77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05768 0.377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188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6377016" y="95936"/>
            <a:ext cx="5753450" cy="1007998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Paul a vu une tente de camping « Mer et soleil » à 415 €. C’est 53 € </a:t>
            </a:r>
            <a:r>
              <a:rPr lang="fr-FR" dirty="0">
                <a:solidFill>
                  <a:schemeClr val="tx1"/>
                </a:solidFill>
              </a:rPr>
              <a:t>de moins que </a:t>
            </a:r>
            <a:r>
              <a:rPr lang="fr-FR" dirty="0"/>
              <a:t>la tente « Neige et montagne ». </a:t>
            </a:r>
          </a:p>
          <a:p>
            <a:endParaRPr lang="fr-FR" sz="1100" dirty="0"/>
          </a:p>
          <a:p>
            <a:r>
              <a:rPr lang="fr-FR" i="1" dirty="0"/>
              <a:t>Quel est le prix de la tente « neige et montagne » ?</a:t>
            </a:r>
            <a:endParaRPr lang="fr-FR" sz="2800" i="1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49E685F-30E5-4409-8B94-F4CCBEE566F3}"/>
              </a:ext>
            </a:extLst>
          </p:cNvPr>
          <p:cNvSpPr txBox="1"/>
          <p:nvPr/>
        </p:nvSpPr>
        <p:spPr>
          <a:xfrm>
            <a:off x="4291748" y="3789570"/>
            <a:ext cx="5955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+              =        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232717" y="126022"/>
            <a:ext cx="4790839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CAMPING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D6B3F50-A3BE-4DA4-A67C-15E3D1AD85D0}"/>
              </a:ext>
            </a:extLst>
          </p:cNvPr>
          <p:cNvSpPr txBox="1"/>
          <p:nvPr/>
        </p:nvSpPr>
        <p:spPr>
          <a:xfrm>
            <a:off x="1053091" y="898587"/>
            <a:ext cx="106478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PROBLÈME DE COMPARAISON</a:t>
            </a:r>
          </a:p>
          <a:p>
            <a:pPr algn="ctr"/>
            <a:r>
              <a:rPr lang="fr-FR" sz="48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Recherche de la grande quantité</a:t>
            </a:r>
          </a:p>
        </p:txBody>
      </p:sp>
      <p:sp>
        <p:nvSpPr>
          <p:cNvPr id="37" name="Nuage 36">
            <a:extLst>
              <a:ext uri="{FF2B5EF4-FFF2-40B4-BE49-F238E27FC236}">
                <a16:creationId xmlns:a16="http://schemas.microsoft.com/office/drawing/2014/main" id="{2783C3CA-7FE7-45AB-A49C-065F49954349}"/>
              </a:ext>
            </a:extLst>
          </p:cNvPr>
          <p:cNvSpPr/>
          <p:nvPr/>
        </p:nvSpPr>
        <p:spPr>
          <a:xfrm>
            <a:off x="8235305" y="3643833"/>
            <a:ext cx="2831325" cy="1468566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?</a:t>
            </a:r>
            <a:endParaRPr lang="fr-FR" dirty="0"/>
          </a:p>
        </p:txBody>
      </p:sp>
      <p:sp>
        <p:nvSpPr>
          <p:cNvPr id="38" name="Nuage 37">
            <a:extLst>
              <a:ext uri="{FF2B5EF4-FFF2-40B4-BE49-F238E27FC236}">
                <a16:creationId xmlns:a16="http://schemas.microsoft.com/office/drawing/2014/main" id="{15B6E0FE-AB35-4A89-AA31-3373F141F4FE}"/>
              </a:ext>
            </a:extLst>
          </p:cNvPr>
          <p:cNvSpPr/>
          <p:nvPr/>
        </p:nvSpPr>
        <p:spPr>
          <a:xfrm>
            <a:off x="2108156" y="3832534"/>
            <a:ext cx="1936152" cy="1107996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/>
              <a:t>415</a:t>
            </a:r>
            <a:endParaRPr lang="fr-FR" b="1" dirty="0"/>
          </a:p>
        </p:txBody>
      </p:sp>
      <p:sp>
        <p:nvSpPr>
          <p:cNvPr id="24" name="Nuage 23">
            <a:extLst>
              <a:ext uri="{FF2B5EF4-FFF2-40B4-BE49-F238E27FC236}">
                <a16:creationId xmlns:a16="http://schemas.microsoft.com/office/drawing/2014/main" id="{BB09440F-4139-4058-9210-9E1C2865C0AC}"/>
              </a:ext>
            </a:extLst>
          </p:cNvPr>
          <p:cNvSpPr/>
          <p:nvPr/>
        </p:nvSpPr>
        <p:spPr>
          <a:xfrm>
            <a:off x="5184388" y="3789570"/>
            <a:ext cx="1936152" cy="1107996"/>
          </a:xfrm>
          <a:prstGeom prst="cloud">
            <a:avLst/>
          </a:prstGeom>
          <a:solidFill>
            <a:srgbClr val="FF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/>
              <a:t>53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2630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A49E685F-30E5-4409-8B94-F4CCBEE566F3}"/>
              </a:ext>
            </a:extLst>
          </p:cNvPr>
          <p:cNvSpPr txBox="1"/>
          <p:nvPr/>
        </p:nvSpPr>
        <p:spPr>
          <a:xfrm>
            <a:off x="4101755" y="4180615"/>
            <a:ext cx="5955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FF5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+              =         </a:t>
            </a:r>
          </a:p>
        </p:txBody>
      </p:sp>
      <p:pic>
        <p:nvPicPr>
          <p:cNvPr id="5" name="Image 4" descr="Une image contenant tableau noir, extérieur, photo, signe&#10;&#10;Description générée automatiquement">
            <a:extLst>
              <a:ext uri="{FF2B5EF4-FFF2-40B4-BE49-F238E27FC236}">
                <a16:creationId xmlns:a16="http://schemas.microsoft.com/office/drawing/2014/main" id="{90859CEA-95C3-4A4D-A86E-B7039FA9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4409339-E111-46FB-93AE-C1E09BAFE983}"/>
              </a:ext>
            </a:extLst>
          </p:cNvPr>
          <p:cNvSpPr/>
          <p:nvPr/>
        </p:nvSpPr>
        <p:spPr>
          <a:xfrm>
            <a:off x="1145822" y="1229944"/>
            <a:ext cx="10040338" cy="3067736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600" dirty="0"/>
              <a:t>Paul a vu une tente de camping « Mer et soleil » à 415 €. C’est 53 € </a:t>
            </a:r>
            <a:r>
              <a:rPr lang="fr-FR" sz="3600" dirty="0">
                <a:solidFill>
                  <a:schemeClr val="tx1"/>
                </a:solidFill>
              </a:rPr>
              <a:t>de moins que </a:t>
            </a:r>
            <a:r>
              <a:rPr lang="fr-FR" sz="3600" dirty="0"/>
              <a:t>la tente « Neige et montagne ». </a:t>
            </a:r>
          </a:p>
          <a:p>
            <a:endParaRPr lang="fr-FR" sz="2000" dirty="0"/>
          </a:p>
          <a:p>
            <a:r>
              <a:rPr lang="fr-FR" sz="3600" i="1" dirty="0"/>
              <a:t>Quel est le prix de la tente « Neige et montagne » ?</a:t>
            </a:r>
            <a:endParaRPr lang="fr-FR" sz="4800" i="1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2895BE6-FE92-4399-A17B-D658EBDA7C0B}"/>
              </a:ext>
            </a:extLst>
          </p:cNvPr>
          <p:cNvSpPr/>
          <p:nvPr/>
        </p:nvSpPr>
        <p:spPr>
          <a:xfrm>
            <a:off x="232717" y="126022"/>
            <a:ext cx="4790839" cy="903111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CAMPING</a:t>
            </a:r>
            <a:endParaRPr lang="fr-FR" sz="1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BD1D6089-5D8B-4235-982B-47FDA73AC6B6}"/>
              </a:ext>
            </a:extLst>
          </p:cNvPr>
          <p:cNvSpPr/>
          <p:nvPr/>
        </p:nvSpPr>
        <p:spPr>
          <a:xfrm>
            <a:off x="1145822" y="4452883"/>
            <a:ext cx="10040338" cy="1175173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i="1" dirty="0"/>
              <a:t>Phrase réponse : </a:t>
            </a:r>
          </a:p>
          <a:p>
            <a:r>
              <a:rPr lang="fr-FR" sz="3200" dirty="0"/>
              <a:t>Le prix de la tente « neige et montagne » est de 468 €.</a:t>
            </a:r>
          </a:p>
        </p:txBody>
      </p:sp>
    </p:spTree>
    <p:extLst>
      <p:ext uri="{BB962C8B-B14F-4D97-AF65-F5344CB8AC3E}">
        <p14:creationId xmlns:p14="http://schemas.microsoft.com/office/powerpoint/2010/main" val="399539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4278</TotalTime>
  <Words>1245</Words>
  <Application>Microsoft Office PowerPoint</Application>
  <PresentationFormat>Grand écran</PresentationFormat>
  <Paragraphs>246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Abadi</vt:lpstr>
      <vt:lpstr>Arial</vt:lpstr>
      <vt:lpstr>Calibri</vt:lpstr>
      <vt:lpstr>Calibri Light</vt:lpstr>
      <vt:lpstr>Cavolini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 pagniez</dc:creator>
  <cp:lastModifiedBy>sam pagniez</cp:lastModifiedBy>
  <cp:revision>81</cp:revision>
  <dcterms:created xsi:type="dcterms:W3CDTF">2020-02-10T14:16:10Z</dcterms:created>
  <dcterms:modified xsi:type="dcterms:W3CDTF">2020-06-08T13:44:11Z</dcterms:modified>
</cp:coreProperties>
</file>