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60" r:id="rId4"/>
    <p:sldId id="308" r:id="rId5"/>
    <p:sldId id="309" r:id="rId6"/>
    <p:sldId id="310" r:id="rId7"/>
    <p:sldId id="311" r:id="rId8"/>
    <p:sldId id="266" r:id="rId9"/>
    <p:sldId id="267" r:id="rId10"/>
    <p:sldId id="312" r:id="rId11"/>
    <p:sldId id="313" r:id="rId12"/>
    <p:sldId id="314" r:id="rId13"/>
    <p:sldId id="315" r:id="rId14"/>
    <p:sldId id="323" r:id="rId15"/>
    <p:sldId id="271" r:id="rId16"/>
    <p:sldId id="272" r:id="rId17"/>
    <p:sldId id="273" r:id="rId18"/>
    <p:sldId id="274" r:id="rId19"/>
    <p:sldId id="317" r:id="rId20"/>
    <p:sldId id="319" r:id="rId21"/>
    <p:sldId id="320" r:id="rId22"/>
    <p:sldId id="321" r:id="rId23"/>
    <p:sldId id="32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5C5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1A879-0CAB-4886-A1BF-46636CEE4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909DE2-F2DD-461D-91D2-242FE7939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6F49F-8D91-47E3-89B3-AE3D602C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770306-138A-412C-A425-8DC5B27A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2F365-D460-4709-8ACD-A814A16E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47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FBB41-D94A-4011-B6E0-DD8E8E86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2A026D-1963-4D2B-B74E-F499AF611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79426-4860-4C36-B18D-5186BDDA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306C6-7425-489E-AE3E-0E9DFB03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84517-18EA-4E55-A2C5-92FE82B8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8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82E9D0-954E-43D2-A588-7C67FC81D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16FE01-88CA-4FD3-A1A5-0E8714AD9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2CA65-F34F-458E-8DE7-7603F97B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87E02-D090-46EB-B698-8AE42E6B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4EE0C9-44D2-4AA1-A3E8-BCAE06E4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7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B8731-3518-4103-9284-10BAC062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9A1299-B78B-459A-8A54-ED6D5F3D3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00909-4B44-4EE8-9CD8-99B0A454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43B65-F6D4-4A06-A14B-64830472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03FA3-AD9A-4B9A-83D4-38F140DC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5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03FA9-2751-4AF6-9A49-AE8DC043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87A1FE-1828-4BF1-A565-828923DD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EAD34-6330-4B37-99B6-B9022AE9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167EA-6566-4427-B3A1-6211002F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9CA-820C-493F-983A-3EAC789F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82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E4170-1A59-4ACE-9145-77488C4F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42BDD3-4B13-47AC-A940-412A9694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A645BA-112B-4C34-BACA-57B2AF602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6C1658-12A1-493A-A65F-CF740B2F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4677C1-D270-426E-85DA-6570F311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E261F4-C87D-4846-9A9D-B9498BD7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73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EF286-162F-40AE-9884-19571CEB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A74C19-B8E2-4037-AF6C-E3587A2C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E349CE-A05C-4396-8385-D7D697AC8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7E2BE3-3122-4B37-AB60-C1688450E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81433B-9AF5-4821-853D-D782385B1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679F91-5DCF-45D2-8113-33F6C4ED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252B79-A1C4-4E25-BBF3-BF15B6BC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B181CB-6731-4789-B7C7-B4B9D80C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3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E272B-6C3F-44BB-981C-543AA513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B51677-999B-47A2-AF3D-BD9F77DA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035CF0-B306-4285-ACB8-472EE89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F1D6C8-55AC-4E69-9662-17F644E8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0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ECB0AD-ADAA-414D-9D1C-2D0A40B6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F35CF3-C7FC-4EA1-B94F-71727EA9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2CC0A3-0C1D-417C-9BC7-3F390DF3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55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DB859-D24C-4EEF-A58F-F97C1DF4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53AA8-DC79-44B0-B6EF-ED33CAA1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045427-D766-4F6B-8F3B-E7A016470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059463-0566-4C90-A6B1-87476DA7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97B18D-5980-4A69-B7ED-CC2D4090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DCDF4-6344-444C-B390-5578B138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64499-899F-4E39-A3ED-A6C378D3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3D8348-769A-41DC-AEB6-610F7182F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8B93CB-FF47-4CA6-86E1-C8A0257A9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E9927B-6025-4C2F-A9CB-FEBC6DA7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01BE21-FE0E-4609-B61C-CF597370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0C8B7A-EB08-4A93-B842-191DA0BA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80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8A14CA-9D9A-4C1F-A2F0-8A3C9BEC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87DA85-4B98-46BC-8B41-E5442D2C4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F9147-7214-46F6-88BA-0513647E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8267-D402-4681-AF01-0F9507EF7B3F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BDCBE-910E-4D29-9E42-A83886E5D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6843C-DEC5-4798-8F0F-85DED45A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1072444" y="2404533"/>
            <a:ext cx="9900356" cy="310444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M. Durand a 125 euros en poche. Il entre dans un magasin et s'achète une paire de chaussures à 87 euros. </a:t>
            </a:r>
          </a:p>
          <a:p>
            <a:endParaRPr lang="fr-FR" sz="2800" dirty="0"/>
          </a:p>
          <a:p>
            <a:r>
              <a:rPr lang="fr-FR" sz="2800" dirty="0"/>
              <a:t>Avec combien d'argent ressort-il du magasin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3" y="508000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CHAUSSURES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1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1163DA94-E5CF-4786-8F85-BAACE975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BBDBA6-ECBB-47A8-915F-ABBA966DC4B4}"/>
              </a:ext>
            </a:extLst>
          </p:cNvPr>
          <p:cNvSpPr/>
          <p:nvPr/>
        </p:nvSpPr>
        <p:spPr>
          <a:xfrm>
            <a:off x="4349318" y="3485180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ou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9EDEEA-F51C-4F2C-BD1A-8CE2B618B2F2}"/>
              </a:ext>
            </a:extLst>
          </p:cNvPr>
          <p:cNvSpPr/>
          <p:nvPr/>
        </p:nvSpPr>
        <p:spPr>
          <a:xfrm>
            <a:off x="7671773" y="3485179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5CA6E4-5A5A-4D83-AF6C-7C3155353B78}"/>
              </a:ext>
            </a:extLst>
          </p:cNvPr>
          <p:cNvSpPr/>
          <p:nvPr/>
        </p:nvSpPr>
        <p:spPr>
          <a:xfrm>
            <a:off x="1042224" y="3489480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INITIAL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5475069" y="139506"/>
            <a:ext cx="6643138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Un autobus part de </a:t>
            </a:r>
            <a:r>
              <a:rPr lang="fr-FR" sz="2000" dirty="0" err="1"/>
              <a:t>Paron</a:t>
            </a:r>
            <a:r>
              <a:rPr lang="fr-FR" sz="2000" dirty="0"/>
              <a:t> </a:t>
            </a:r>
            <a:r>
              <a:rPr lang="fr-FR" sz="2000" b="1" dirty="0"/>
              <a:t>à destination de </a:t>
            </a:r>
            <a:r>
              <a:rPr lang="fr-FR" sz="2000" dirty="0"/>
              <a:t>Pont-sur-Yonne. </a:t>
            </a:r>
          </a:p>
          <a:p>
            <a:r>
              <a:rPr lang="fr-FR" sz="2000" dirty="0"/>
              <a:t>Il fait un arrêt à Saint-Denis-les-Sens. </a:t>
            </a:r>
          </a:p>
          <a:p>
            <a:r>
              <a:rPr lang="fr-FR" sz="2000" dirty="0"/>
              <a:t>30 passagers montent dans le bus </a:t>
            </a:r>
            <a:r>
              <a:rPr lang="fr-FR" sz="2000" b="1" dirty="0"/>
              <a:t>au départ de </a:t>
            </a:r>
            <a:r>
              <a:rPr lang="fr-FR" sz="2000" dirty="0" err="1"/>
              <a:t>Paron</a:t>
            </a:r>
            <a:r>
              <a:rPr lang="fr-FR" sz="2000" dirty="0"/>
              <a:t>. </a:t>
            </a:r>
          </a:p>
          <a:p>
            <a:r>
              <a:rPr lang="fr-FR" sz="2000" dirty="0"/>
              <a:t>A Saint-Denis-les-Sens, 12 passagers descendent.</a:t>
            </a:r>
          </a:p>
          <a:p>
            <a:endParaRPr lang="fr-FR" sz="2000" dirty="0"/>
          </a:p>
          <a:p>
            <a:r>
              <a:rPr lang="fr-FR" sz="2000" i="1" dirty="0"/>
              <a:t>Combien de passagers arrivent à Pont-sur-Yonne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8" y="247942"/>
            <a:ext cx="5109304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E44410A-403D-46FA-8D42-8779B482D25E}"/>
              </a:ext>
            </a:extLst>
          </p:cNvPr>
          <p:cNvSpPr/>
          <p:nvPr/>
        </p:nvSpPr>
        <p:spPr>
          <a:xfrm>
            <a:off x="2885813" y="6274498"/>
            <a:ext cx="6249798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E838D114-F1ED-4F55-9F0D-50BEC91A866E}"/>
              </a:ext>
            </a:extLst>
          </p:cNvPr>
          <p:cNvSpPr/>
          <p:nvPr/>
        </p:nvSpPr>
        <p:spPr>
          <a:xfrm rot="19071634">
            <a:off x="4891674" y="4636489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07C2BE5-2065-4468-8EA1-00472017A926}"/>
              </a:ext>
            </a:extLst>
          </p:cNvPr>
          <p:cNvSpPr/>
          <p:nvPr/>
        </p:nvSpPr>
        <p:spPr>
          <a:xfrm rot="2528366" flipV="1">
            <a:off x="6201755" y="4649116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786963" y="1951121"/>
            <a:ext cx="106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322F0A-3AB6-4EB6-9191-4720C48D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71" y="6054289"/>
            <a:ext cx="1212638" cy="682109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D0C5997-46C1-471C-8CC4-9D5402E04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224259" y="529361"/>
            <a:ext cx="836650" cy="4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6042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0.0037 L 0.54922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FD232628-977F-40DA-918F-D551FCB3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BBDBA6-ECBB-47A8-915F-ABBA966DC4B4}"/>
              </a:ext>
            </a:extLst>
          </p:cNvPr>
          <p:cNvSpPr/>
          <p:nvPr/>
        </p:nvSpPr>
        <p:spPr>
          <a:xfrm>
            <a:off x="4349318" y="3485180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ou</a:t>
            </a:r>
          </a:p>
          <a:p>
            <a:pPr algn="ctr"/>
            <a:r>
              <a:rPr lang="fr-FR" sz="4400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9EDEEA-F51C-4F2C-BD1A-8CE2B618B2F2}"/>
              </a:ext>
            </a:extLst>
          </p:cNvPr>
          <p:cNvSpPr/>
          <p:nvPr/>
        </p:nvSpPr>
        <p:spPr>
          <a:xfrm>
            <a:off x="7671773" y="3485179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6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5CA6E4-5A5A-4D83-AF6C-7C3155353B78}"/>
              </a:ext>
            </a:extLst>
          </p:cNvPr>
          <p:cNvSpPr/>
          <p:nvPr/>
        </p:nvSpPr>
        <p:spPr>
          <a:xfrm>
            <a:off x="1042224" y="3489480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INITIAL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400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8" y="247942"/>
            <a:ext cx="4926424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E44410A-403D-46FA-8D42-8779B482D25E}"/>
              </a:ext>
            </a:extLst>
          </p:cNvPr>
          <p:cNvSpPr/>
          <p:nvPr/>
        </p:nvSpPr>
        <p:spPr>
          <a:xfrm>
            <a:off x="2885813" y="6274498"/>
            <a:ext cx="6249798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E838D114-F1ED-4F55-9F0D-50BEC91A866E}"/>
              </a:ext>
            </a:extLst>
          </p:cNvPr>
          <p:cNvSpPr/>
          <p:nvPr/>
        </p:nvSpPr>
        <p:spPr>
          <a:xfrm rot="19071634">
            <a:off x="4891674" y="4636489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07C2BE5-2065-4468-8EA1-00472017A926}"/>
              </a:ext>
            </a:extLst>
          </p:cNvPr>
          <p:cNvSpPr/>
          <p:nvPr/>
        </p:nvSpPr>
        <p:spPr>
          <a:xfrm rot="2528366" flipV="1">
            <a:off x="6201755" y="4649116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786963" y="1951121"/>
            <a:ext cx="106478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recherche de l’état final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322F0A-3AB6-4EB6-9191-4720C48D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145836" y="464188"/>
            <a:ext cx="836650" cy="47061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BB99834-6ACE-4E66-9A97-7B7202728AE4}"/>
              </a:ext>
            </a:extLst>
          </p:cNvPr>
          <p:cNvSpPr/>
          <p:nvPr/>
        </p:nvSpPr>
        <p:spPr>
          <a:xfrm>
            <a:off x="6134500" y="4376686"/>
            <a:ext cx="741653" cy="688207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B07ABA8-58D0-4B17-ABDE-A691501E74BF}"/>
              </a:ext>
            </a:extLst>
          </p:cNvPr>
          <p:cNvSpPr/>
          <p:nvPr/>
        </p:nvSpPr>
        <p:spPr>
          <a:xfrm>
            <a:off x="5475069" y="139506"/>
            <a:ext cx="6643138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Un autobus part de </a:t>
            </a:r>
            <a:r>
              <a:rPr lang="fr-FR" sz="2000" dirty="0" err="1"/>
              <a:t>Paron</a:t>
            </a:r>
            <a:r>
              <a:rPr lang="fr-FR" sz="2000" dirty="0"/>
              <a:t> </a:t>
            </a:r>
            <a:r>
              <a:rPr lang="fr-FR" sz="2000" b="1" dirty="0"/>
              <a:t>à destination de </a:t>
            </a:r>
            <a:r>
              <a:rPr lang="fr-FR" sz="2000" dirty="0"/>
              <a:t>Pont-sur-Yonne. </a:t>
            </a:r>
          </a:p>
          <a:p>
            <a:r>
              <a:rPr lang="fr-FR" sz="2000" dirty="0"/>
              <a:t>Il fait un arrêt à Saint-Denis-les-Sens. </a:t>
            </a:r>
          </a:p>
          <a:p>
            <a:r>
              <a:rPr lang="fr-FR" sz="2000" dirty="0"/>
              <a:t>30 passagers montent dans le bus </a:t>
            </a:r>
            <a:r>
              <a:rPr lang="fr-FR" sz="2000" b="1" dirty="0"/>
              <a:t>au départ de </a:t>
            </a:r>
            <a:r>
              <a:rPr lang="fr-FR" sz="2000" dirty="0" err="1"/>
              <a:t>Paron</a:t>
            </a:r>
            <a:r>
              <a:rPr lang="fr-FR" sz="2000" dirty="0"/>
              <a:t>. </a:t>
            </a:r>
          </a:p>
          <a:p>
            <a:r>
              <a:rPr lang="fr-FR" sz="2000" dirty="0"/>
              <a:t>A Saint-Denis-les-Sens, 12 passagers descendent.</a:t>
            </a:r>
          </a:p>
          <a:p>
            <a:endParaRPr lang="fr-FR" sz="2000" dirty="0"/>
          </a:p>
          <a:p>
            <a:r>
              <a:rPr lang="fr-FR" sz="2000" i="1" dirty="0"/>
              <a:t>Combien de passagers arrivent à Pont-sur-Yonne ?</a:t>
            </a:r>
          </a:p>
        </p:txBody>
      </p:sp>
    </p:spTree>
    <p:extLst>
      <p:ext uri="{BB962C8B-B14F-4D97-AF65-F5344CB8AC3E}">
        <p14:creationId xmlns:p14="http://schemas.microsoft.com/office/powerpoint/2010/main" val="14611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EC5E5F80-2754-4AA3-90FA-AC7A0639A6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8" y="247942"/>
            <a:ext cx="5090054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322F0A-3AB6-4EB6-9191-4720C48D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233391" y="529362"/>
            <a:ext cx="836650" cy="470616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99E4C89-13B6-4EF7-80A1-D7A63554F09E}"/>
              </a:ext>
            </a:extLst>
          </p:cNvPr>
          <p:cNvSpPr/>
          <p:nvPr/>
        </p:nvSpPr>
        <p:spPr>
          <a:xfrm>
            <a:off x="4503323" y="2068600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BD0A950-3453-4F36-BF55-6E144D504F6E}"/>
              </a:ext>
            </a:extLst>
          </p:cNvPr>
          <p:cNvSpPr/>
          <p:nvPr/>
        </p:nvSpPr>
        <p:spPr>
          <a:xfrm>
            <a:off x="7825778" y="2068599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7DA9781-3901-44AC-9353-FEDDBF918E4E}"/>
              </a:ext>
            </a:extLst>
          </p:cNvPr>
          <p:cNvSpPr/>
          <p:nvPr/>
        </p:nvSpPr>
        <p:spPr>
          <a:xfrm>
            <a:off x="1196229" y="2072900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INITIAL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125 €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179F949B-A9CC-4660-9AE0-0FA6DF7E6C2E}"/>
              </a:ext>
            </a:extLst>
          </p:cNvPr>
          <p:cNvSpPr/>
          <p:nvPr/>
        </p:nvSpPr>
        <p:spPr>
          <a:xfrm rot="2528366" flipV="1">
            <a:off x="5586241" y="3107329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FC17BC-4D9E-4E18-9B8A-FFD9E5158712}"/>
              </a:ext>
            </a:extLst>
          </p:cNvPr>
          <p:cNvSpPr txBox="1"/>
          <p:nvPr/>
        </p:nvSpPr>
        <p:spPr>
          <a:xfrm>
            <a:off x="845711" y="4749531"/>
            <a:ext cx="10647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32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recherche de </a:t>
            </a:r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l’état final</a:t>
            </a:r>
          </a:p>
          <a:p>
            <a:pPr algn="ctr"/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                  =</a:t>
            </a:r>
          </a:p>
        </p:txBody>
      </p:sp>
      <p:sp>
        <p:nvSpPr>
          <p:cNvPr id="25" name="Nuage 24">
            <a:extLst>
              <a:ext uri="{FF2B5EF4-FFF2-40B4-BE49-F238E27FC236}">
                <a16:creationId xmlns:a16="http://schemas.microsoft.com/office/drawing/2014/main" id="{6C12AF8D-6130-4EAA-8274-384FA36675EA}"/>
              </a:ext>
            </a:extLst>
          </p:cNvPr>
          <p:cNvSpPr/>
          <p:nvPr/>
        </p:nvSpPr>
        <p:spPr>
          <a:xfrm>
            <a:off x="1994110" y="3314983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30</a:t>
            </a:r>
            <a:endParaRPr lang="fr-FR" dirty="0"/>
          </a:p>
        </p:txBody>
      </p:sp>
      <p:sp>
        <p:nvSpPr>
          <p:cNvPr id="26" name="Nuage 25">
            <a:extLst>
              <a:ext uri="{FF2B5EF4-FFF2-40B4-BE49-F238E27FC236}">
                <a16:creationId xmlns:a16="http://schemas.microsoft.com/office/drawing/2014/main" id="{8A527675-9888-4FCD-A079-5F7FA48668C1}"/>
              </a:ext>
            </a:extLst>
          </p:cNvPr>
          <p:cNvSpPr/>
          <p:nvPr/>
        </p:nvSpPr>
        <p:spPr>
          <a:xfrm>
            <a:off x="5244784" y="3395252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12</a:t>
            </a:r>
            <a:endParaRPr lang="fr-FR" dirty="0"/>
          </a:p>
        </p:txBody>
      </p:sp>
      <p:sp>
        <p:nvSpPr>
          <p:cNvPr id="27" name="Nuage 26">
            <a:extLst>
              <a:ext uri="{FF2B5EF4-FFF2-40B4-BE49-F238E27FC236}">
                <a16:creationId xmlns:a16="http://schemas.microsoft.com/office/drawing/2014/main" id="{9732289B-1D3D-455A-8DF9-27232C0BC13B}"/>
              </a:ext>
            </a:extLst>
          </p:cNvPr>
          <p:cNvSpPr/>
          <p:nvPr/>
        </p:nvSpPr>
        <p:spPr>
          <a:xfrm>
            <a:off x="8551878" y="3376874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?</a:t>
            </a:r>
            <a:endParaRPr lang="fr-FR" dirty="0"/>
          </a:p>
        </p:txBody>
      </p:sp>
      <p:sp>
        <p:nvSpPr>
          <p:cNvPr id="29" name="Nuage 28">
            <a:extLst>
              <a:ext uri="{FF2B5EF4-FFF2-40B4-BE49-F238E27FC236}">
                <a16:creationId xmlns:a16="http://schemas.microsoft.com/office/drawing/2014/main" id="{F24F5373-CA2F-402C-A822-68DA94A3E9E9}"/>
              </a:ext>
            </a:extLst>
          </p:cNvPr>
          <p:cNvSpPr/>
          <p:nvPr/>
        </p:nvSpPr>
        <p:spPr>
          <a:xfrm>
            <a:off x="2788906" y="5802127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30</a:t>
            </a:r>
            <a:endParaRPr lang="fr-FR" dirty="0"/>
          </a:p>
        </p:txBody>
      </p:sp>
      <p:sp>
        <p:nvSpPr>
          <p:cNvPr id="30" name="Nuage 29">
            <a:extLst>
              <a:ext uri="{FF2B5EF4-FFF2-40B4-BE49-F238E27FC236}">
                <a16:creationId xmlns:a16="http://schemas.microsoft.com/office/drawing/2014/main" id="{C251B310-ACC5-4942-8303-801F300A7314}"/>
              </a:ext>
            </a:extLst>
          </p:cNvPr>
          <p:cNvSpPr/>
          <p:nvPr/>
        </p:nvSpPr>
        <p:spPr>
          <a:xfrm>
            <a:off x="5393530" y="5806703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12</a:t>
            </a:r>
            <a:endParaRPr lang="fr-FR" dirty="0"/>
          </a:p>
        </p:txBody>
      </p:sp>
      <p:sp>
        <p:nvSpPr>
          <p:cNvPr id="31" name="Nuage 30">
            <a:extLst>
              <a:ext uri="{FF2B5EF4-FFF2-40B4-BE49-F238E27FC236}">
                <a16:creationId xmlns:a16="http://schemas.microsoft.com/office/drawing/2014/main" id="{2CF6D5DB-040C-4315-9D3C-2852CD0D9700}"/>
              </a:ext>
            </a:extLst>
          </p:cNvPr>
          <p:cNvSpPr/>
          <p:nvPr/>
        </p:nvSpPr>
        <p:spPr>
          <a:xfrm>
            <a:off x="8443545" y="5843111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?</a:t>
            </a:r>
            <a:endParaRPr lang="fr-FR" dirty="0"/>
          </a:p>
        </p:txBody>
      </p:sp>
      <p:sp>
        <p:nvSpPr>
          <p:cNvPr id="32" name="Nuage 31">
            <a:extLst>
              <a:ext uri="{FF2B5EF4-FFF2-40B4-BE49-F238E27FC236}">
                <a16:creationId xmlns:a16="http://schemas.microsoft.com/office/drawing/2014/main" id="{C8DCE612-AC81-4BB5-8528-677C8D8E41D0}"/>
              </a:ext>
            </a:extLst>
          </p:cNvPr>
          <p:cNvSpPr/>
          <p:nvPr/>
        </p:nvSpPr>
        <p:spPr>
          <a:xfrm>
            <a:off x="8443545" y="5829712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18</a:t>
            </a:r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9E51BB39-1C7C-4094-B831-2AB1981E8CDC}"/>
              </a:ext>
            </a:extLst>
          </p:cNvPr>
          <p:cNvSpPr/>
          <p:nvPr/>
        </p:nvSpPr>
        <p:spPr>
          <a:xfrm>
            <a:off x="5475069" y="139506"/>
            <a:ext cx="6643138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Un autobus part de </a:t>
            </a:r>
            <a:r>
              <a:rPr lang="fr-FR" sz="2000" dirty="0" err="1"/>
              <a:t>Paron</a:t>
            </a:r>
            <a:r>
              <a:rPr lang="fr-FR" sz="2000" dirty="0"/>
              <a:t> </a:t>
            </a:r>
            <a:r>
              <a:rPr lang="fr-FR" sz="2000" b="1" dirty="0"/>
              <a:t>à destination de </a:t>
            </a:r>
            <a:r>
              <a:rPr lang="fr-FR" sz="2000" dirty="0"/>
              <a:t>Pont-sur-Yonne. </a:t>
            </a:r>
          </a:p>
          <a:p>
            <a:r>
              <a:rPr lang="fr-FR" sz="2000" dirty="0"/>
              <a:t>Il fait un arrêt à Saint-Denis-les-Sens. </a:t>
            </a:r>
          </a:p>
          <a:p>
            <a:r>
              <a:rPr lang="fr-FR" sz="2000" dirty="0"/>
              <a:t>30 passagers montent dans le bus </a:t>
            </a:r>
            <a:r>
              <a:rPr lang="fr-FR" sz="2000" b="1" dirty="0"/>
              <a:t>au départ de </a:t>
            </a:r>
            <a:r>
              <a:rPr lang="fr-FR" sz="2000" dirty="0" err="1"/>
              <a:t>Paron</a:t>
            </a:r>
            <a:r>
              <a:rPr lang="fr-FR" sz="2000" dirty="0"/>
              <a:t>. </a:t>
            </a:r>
          </a:p>
          <a:p>
            <a:r>
              <a:rPr lang="fr-FR" sz="2000" dirty="0"/>
              <a:t>A Saint-Denis-les-Sens, 12 passagers descendent.</a:t>
            </a:r>
          </a:p>
          <a:p>
            <a:endParaRPr lang="fr-FR" sz="2000" dirty="0"/>
          </a:p>
          <a:p>
            <a:r>
              <a:rPr lang="fr-FR" sz="2000" i="1" dirty="0"/>
              <a:t>Combien de passagers arrivent à Pont-sur-Yonne ?</a:t>
            </a:r>
          </a:p>
        </p:txBody>
      </p:sp>
    </p:spTree>
    <p:extLst>
      <p:ext uri="{BB962C8B-B14F-4D97-AF65-F5344CB8AC3E}">
        <p14:creationId xmlns:p14="http://schemas.microsoft.com/office/powerpoint/2010/main" val="24114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5723467" cy="152400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7374E6A-4963-41E8-9D01-6F86F501E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695898" y="627989"/>
            <a:ext cx="836650" cy="470616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E53DF5A-F36D-4E7D-8B33-032C24BD6887}"/>
              </a:ext>
            </a:extLst>
          </p:cNvPr>
          <p:cNvSpPr/>
          <p:nvPr/>
        </p:nvSpPr>
        <p:spPr>
          <a:xfrm>
            <a:off x="1145822" y="5245947"/>
            <a:ext cx="9900356" cy="117517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i="1" dirty="0"/>
              <a:t>Phrase réponse : </a:t>
            </a:r>
          </a:p>
          <a:p>
            <a:r>
              <a:rPr lang="fr-FR" sz="2800" dirty="0">
                <a:solidFill>
                  <a:srgbClr val="FF5050"/>
                </a:solidFill>
              </a:rPr>
              <a:t>18 passagers </a:t>
            </a:r>
            <a:r>
              <a:rPr lang="fr-FR" sz="2800" dirty="0">
                <a:solidFill>
                  <a:schemeClr val="tx1"/>
                </a:solidFill>
              </a:rPr>
              <a:t>arrivent à Pont-sur-Yonne.</a:t>
            </a:r>
            <a:r>
              <a:rPr lang="fr-FR" sz="2800" dirty="0"/>
              <a:t> 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E3E04B-5358-4FCE-93D0-54DD2E60BF8B}"/>
              </a:ext>
            </a:extLst>
          </p:cNvPr>
          <p:cNvSpPr/>
          <p:nvPr/>
        </p:nvSpPr>
        <p:spPr>
          <a:xfrm>
            <a:off x="1145822" y="2120596"/>
            <a:ext cx="9796498" cy="2930921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Un autobus part de </a:t>
            </a:r>
            <a:r>
              <a:rPr lang="fr-FR" sz="2800" dirty="0" err="1"/>
              <a:t>Paron</a:t>
            </a:r>
            <a:r>
              <a:rPr lang="fr-FR" sz="2800" dirty="0"/>
              <a:t> à destination de Pont-sur-Yonne. </a:t>
            </a:r>
          </a:p>
          <a:p>
            <a:r>
              <a:rPr lang="fr-FR" sz="2800" dirty="0"/>
              <a:t>Il fait un arrêt à Saint-Denis-les-Sens. </a:t>
            </a:r>
          </a:p>
          <a:p>
            <a:r>
              <a:rPr lang="fr-FR" sz="2800" dirty="0"/>
              <a:t>30 passagers montent dans le bus au départ de </a:t>
            </a:r>
            <a:r>
              <a:rPr lang="fr-FR" sz="2800" dirty="0" err="1"/>
              <a:t>Paron</a:t>
            </a:r>
            <a:r>
              <a:rPr lang="fr-FR" sz="2800" dirty="0"/>
              <a:t>. </a:t>
            </a:r>
          </a:p>
          <a:p>
            <a:r>
              <a:rPr lang="fr-FR" sz="2800" dirty="0"/>
              <a:t>A Saint-Denis-les-Sens, 12 passagers descendent.</a:t>
            </a:r>
          </a:p>
          <a:p>
            <a:endParaRPr lang="fr-FR" sz="2800" dirty="0"/>
          </a:p>
          <a:p>
            <a:r>
              <a:rPr lang="fr-FR" sz="2800" i="1" dirty="0"/>
              <a:t>Combien de passagers arrivent à Pont-sur-Yonne ?</a:t>
            </a:r>
          </a:p>
        </p:txBody>
      </p:sp>
    </p:spTree>
    <p:extLst>
      <p:ext uri="{BB962C8B-B14F-4D97-AF65-F5344CB8AC3E}">
        <p14:creationId xmlns:p14="http://schemas.microsoft.com/office/powerpoint/2010/main" val="115474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4B0B123D-CEF6-47DA-A819-AA441375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BBDBA6-ECBB-47A8-915F-ABBA966DC4B4}"/>
              </a:ext>
            </a:extLst>
          </p:cNvPr>
          <p:cNvSpPr/>
          <p:nvPr/>
        </p:nvSpPr>
        <p:spPr>
          <a:xfrm>
            <a:off x="4445571" y="2079892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ou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9EDEEA-F51C-4F2C-BD1A-8CE2B618B2F2}"/>
              </a:ext>
            </a:extLst>
          </p:cNvPr>
          <p:cNvSpPr/>
          <p:nvPr/>
        </p:nvSpPr>
        <p:spPr>
          <a:xfrm>
            <a:off x="7768026" y="2079891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5CA6E4-5A5A-4D83-AF6C-7C3155353B78}"/>
              </a:ext>
            </a:extLst>
          </p:cNvPr>
          <p:cNvSpPr/>
          <p:nvPr/>
        </p:nvSpPr>
        <p:spPr>
          <a:xfrm>
            <a:off x="1138477" y="2084192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INITIAL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E44410A-403D-46FA-8D42-8779B482D25E}"/>
              </a:ext>
            </a:extLst>
          </p:cNvPr>
          <p:cNvSpPr/>
          <p:nvPr/>
        </p:nvSpPr>
        <p:spPr>
          <a:xfrm>
            <a:off x="2971101" y="4855733"/>
            <a:ext cx="6249798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E838D114-F1ED-4F55-9F0D-50BEC91A866E}"/>
              </a:ext>
            </a:extLst>
          </p:cNvPr>
          <p:cNvSpPr/>
          <p:nvPr/>
        </p:nvSpPr>
        <p:spPr>
          <a:xfrm rot="19071634">
            <a:off x="4987927" y="3231201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07C2BE5-2065-4468-8EA1-00472017A926}"/>
              </a:ext>
            </a:extLst>
          </p:cNvPr>
          <p:cNvSpPr/>
          <p:nvPr/>
        </p:nvSpPr>
        <p:spPr>
          <a:xfrm rot="2528366" flipV="1">
            <a:off x="6298008" y="3243828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274616" y="247941"/>
            <a:ext cx="1064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454D2-CED3-4655-8848-293CABF84C03}"/>
              </a:ext>
            </a:extLst>
          </p:cNvPr>
          <p:cNvSpPr/>
          <p:nvPr/>
        </p:nvSpPr>
        <p:spPr>
          <a:xfrm>
            <a:off x="1516098" y="5527597"/>
            <a:ext cx="8787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QUESTIONS A SE POSER?</a:t>
            </a:r>
          </a:p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Y a-t-il une transformation ?       Y a-t-il un état final ou initial ?  </a:t>
            </a:r>
          </a:p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 Y a-t-il une diminution/augmentation?          Qu’est-ce que je cherche ?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3ABFDBC-6907-433D-9782-CD2B3CD134CA}"/>
              </a:ext>
            </a:extLst>
          </p:cNvPr>
          <p:cNvGrpSpPr/>
          <p:nvPr/>
        </p:nvGrpSpPr>
        <p:grpSpPr>
          <a:xfrm>
            <a:off x="10871647" y="290963"/>
            <a:ext cx="957313" cy="822121"/>
            <a:chOff x="10871647" y="290963"/>
            <a:chExt cx="957313" cy="82212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29E6D7E-BEA2-4E2F-98DC-2245216A40CD}"/>
                </a:ext>
              </a:extLst>
            </p:cNvPr>
            <p:cNvSpPr/>
            <p:nvPr/>
          </p:nvSpPr>
          <p:spPr>
            <a:xfrm>
              <a:off x="10922466" y="290963"/>
              <a:ext cx="855677" cy="822121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597AA28-91A3-4B34-B182-9C41B1848917}"/>
                </a:ext>
              </a:extLst>
            </p:cNvPr>
            <p:cNvSpPr txBox="1"/>
            <p:nvPr/>
          </p:nvSpPr>
          <p:spPr>
            <a:xfrm>
              <a:off x="10871647" y="472999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BILAN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4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1197751" y="2328333"/>
            <a:ext cx="9796498" cy="2603501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Un avion décolle de l’aéroport de Paris Orly avec 225 passagers à destination de l’île Maurice. Il fait une escale à Djibouti pour débarquer des passagers.</a:t>
            </a:r>
          </a:p>
          <a:p>
            <a:r>
              <a:rPr lang="fr-FR" sz="2800" dirty="0"/>
              <a:t>Arrivés à l’île Maurice, 169 passagers descendent de l’appareil.</a:t>
            </a:r>
          </a:p>
          <a:p>
            <a:endParaRPr lang="fr-FR" sz="2800" dirty="0"/>
          </a:p>
          <a:p>
            <a:r>
              <a:rPr lang="fr-FR" sz="2800" i="1" dirty="0"/>
              <a:t>Combien de passagers sont descendus à Djibouti?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5723467" cy="152400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L’AVION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14F4F02-8383-4F41-84AC-B63504EE0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844" y="107482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859780" y="189679"/>
            <a:ext cx="6133819" cy="333447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La bibliothèque</a:t>
            </a:r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La bibliothèque municipale a </a:t>
            </a:r>
          </a:p>
          <a:p>
            <a:r>
              <a:rPr lang="fr-FR" dirty="0">
                <a:latin typeface="Abadi" panose="020B0604020104020204" pitchFamily="34" charset="0"/>
              </a:rPr>
              <a:t>investi dans de nouveaux livres.</a:t>
            </a:r>
          </a:p>
          <a:p>
            <a:r>
              <a:rPr lang="fr-FR" dirty="0">
                <a:latin typeface="Abadi" panose="020B0604020104020204" pitchFamily="34" charset="0"/>
              </a:rPr>
              <a:t>150 ouvrages ont été achetés. </a:t>
            </a:r>
          </a:p>
          <a:p>
            <a:r>
              <a:rPr lang="fr-FR" dirty="0">
                <a:latin typeface="Abadi" panose="020B0604020104020204" pitchFamily="34" charset="0"/>
              </a:rPr>
              <a:t>Les visiteurs peuvent désormais</a:t>
            </a:r>
          </a:p>
          <a:p>
            <a:r>
              <a:rPr lang="fr-FR" dirty="0">
                <a:latin typeface="Abadi" panose="020B0604020104020204" pitchFamily="34" charset="0"/>
              </a:rPr>
              <a:t>emprunter parmi une collection de 1 100 exemplaires.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Combien y avait-il de livres avant cet achat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4885267" cy="75607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Variations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7877166-5F88-42C7-BDC6-C78145A7620C}"/>
              </a:ext>
            </a:extLst>
          </p:cNvPr>
          <p:cNvSpPr/>
          <p:nvPr/>
        </p:nvSpPr>
        <p:spPr>
          <a:xfrm>
            <a:off x="5859780" y="3859731"/>
            <a:ext cx="6133819" cy="2808588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Jeux Vidéos</a:t>
            </a:r>
          </a:p>
          <a:p>
            <a:r>
              <a:rPr lang="fr-FR" dirty="0">
                <a:latin typeface="Abadi" panose="020B0604020104020204" pitchFamily="34" charset="0"/>
              </a:rPr>
              <a:t>A la fin de la semaine, Issa a atteint 1 100 points. Au cours de ses différentes parties, il a accumulé 150 points.</a:t>
            </a:r>
          </a:p>
          <a:p>
            <a:endParaRPr lang="fr-FR" sz="900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Combien de points avait-il au début de la semaine?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AA151E3-D84E-4202-B334-A62D54CBD225}"/>
              </a:ext>
            </a:extLst>
          </p:cNvPr>
          <p:cNvSpPr/>
          <p:nvPr/>
        </p:nvSpPr>
        <p:spPr>
          <a:xfrm>
            <a:off x="198401" y="3284039"/>
            <a:ext cx="5568809" cy="333447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La marée :</a:t>
            </a:r>
          </a:p>
          <a:p>
            <a:endParaRPr lang="fr-FR" i="1" dirty="0">
              <a:latin typeface="Abadi" panose="020B0604020104020204" pitchFamily="34" charset="0"/>
            </a:endParaRPr>
          </a:p>
          <a:p>
            <a:endParaRPr lang="fr-FR" i="1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Une navigatrice a consulté</a:t>
            </a:r>
          </a:p>
          <a:p>
            <a:r>
              <a:rPr lang="fr-FR" dirty="0">
                <a:latin typeface="Abadi" panose="020B0604020104020204" pitchFamily="34" charset="0"/>
              </a:rPr>
              <a:t>les hauteurs d’eau dans </a:t>
            </a:r>
          </a:p>
          <a:p>
            <a:r>
              <a:rPr lang="fr-FR" dirty="0">
                <a:latin typeface="Abadi" panose="020B0604020104020204" pitchFamily="34" charset="0"/>
              </a:rPr>
              <a:t>un port de Bretagne.</a:t>
            </a:r>
          </a:p>
          <a:p>
            <a:r>
              <a:rPr lang="fr-FR" dirty="0">
                <a:latin typeface="Abadi" panose="020B0604020104020204" pitchFamily="34" charset="0"/>
              </a:rPr>
              <a:t>L’eau est montée de 150 cm entre 8h et 14h. </a:t>
            </a:r>
          </a:p>
          <a:p>
            <a:r>
              <a:rPr lang="fr-FR" dirty="0">
                <a:latin typeface="Abadi" panose="020B0604020104020204" pitchFamily="34" charset="0"/>
              </a:rPr>
              <a:t>A 14h, la hauteur de l’eau atteint 1 100 cm.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Quelle était la hauteur de l’eau à 8h ?</a:t>
            </a:r>
          </a:p>
          <a:p>
            <a:endParaRPr lang="fr-FR" i="1" dirty="0">
              <a:latin typeface="Abadi" panose="020B06040201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6A55D9-506B-44D5-A266-396D13F78D70}"/>
              </a:ext>
            </a:extLst>
          </p:cNvPr>
          <p:cNvSpPr txBox="1"/>
          <p:nvPr/>
        </p:nvSpPr>
        <p:spPr>
          <a:xfrm>
            <a:off x="382960" y="1759474"/>
            <a:ext cx="459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Je lis les 3 énoncés ci-dessous. </a:t>
            </a:r>
          </a:p>
          <a:p>
            <a:r>
              <a:rPr lang="fr-FR" dirty="0"/>
              <a:t>2. Je choisis un des 3 problèmes et je le résous.</a:t>
            </a:r>
          </a:p>
          <a:p>
            <a:r>
              <a:rPr lang="fr-FR" dirty="0"/>
              <a:t>3. Je résous les 2 autres.</a:t>
            </a:r>
          </a:p>
        </p:txBody>
      </p:sp>
      <p:pic>
        <p:nvPicPr>
          <p:cNvPr id="4" name="Image 3" descr="Une image contenant bateau, eau, extérieur, petit&#10;&#10;Description générée automatiquement">
            <a:extLst>
              <a:ext uri="{FF2B5EF4-FFF2-40B4-BE49-F238E27FC236}">
                <a16:creationId xmlns:a16="http://schemas.microsoft.com/office/drawing/2014/main" id="{E9B50D56-0E5B-4B50-B113-31D0781A4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93" y="3429000"/>
            <a:ext cx="2460857" cy="163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 27" descr="Une image contenant personne, debout, skiant, photo&#10;&#10;Description générée automatiquement">
            <a:extLst>
              <a:ext uri="{FF2B5EF4-FFF2-40B4-BE49-F238E27FC236}">
                <a16:creationId xmlns:a16="http://schemas.microsoft.com/office/drawing/2014/main" id="{FF66F05C-33A4-4749-BD96-5BB2FC6A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06" y="5033871"/>
            <a:ext cx="2133469" cy="1736777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C5FF828E-02CB-413D-BAC2-9D6F4D866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26895">
            <a:off x="6921738" y="5428572"/>
            <a:ext cx="1656658" cy="931688"/>
          </a:xfrm>
          <a:prstGeom prst="rect">
            <a:avLst/>
          </a:prstGeom>
        </p:spPr>
      </p:pic>
      <p:pic>
        <p:nvPicPr>
          <p:cNvPr id="32" name="Image 31" descr="Une image contenant rayon, livre, bibliothèque, pièce&#10;&#10;Description générée automatiquement">
            <a:extLst>
              <a:ext uri="{FF2B5EF4-FFF2-40B4-BE49-F238E27FC236}">
                <a16:creationId xmlns:a16="http://schemas.microsoft.com/office/drawing/2014/main" id="{DE5CBFC7-D6AA-45FD-B736-373F804D4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02" y="228525"/>
            <a:ext cx="2516338" cy="185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36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307383" y="287789"/>
            <a:ext cx="5568809" cy="2996250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u="sng" dirty="0">
                <a:latin typeface="Abadi" panose="020B0604020104020204" pitchFamily="34" charset="0"/>
              </a:rPr>
              <a:t>SPORT : </a:t>
            </a:r>
            <a:r>
              <a:rPr lang="fr-FR" dirty="0"/>
              <a:t>Léo a fait une séance de sport. Il s’est pesé avant et après sa séance.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b="1" u="sng" dirty="0"/>
              <a:t>AVANT</a:t>
            </a:r>
            <a:r>
              <a:rPr lang="fr-FR" dirty="0"/>
              <a:t>		          </a:t>
            </a:r>
            <a:r>
              <a:rPr lang="fr-FR" b="1" u="sng" dirty="0"/>
              <a:t>APRÈS</a:t>
            </a:r>
          </a:p>
          <a:p>
            <a:r>
              <a:rPr lang="fr-FR" i="1" dirty="0"/>
              <a:t>Combien de poids Léo a-t-il perdu pendant sa séance de sport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4885267" cy="75607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Variations 2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AA151E3-D84E-4202-B334-A62D54CBD225}"/>
              </a:ext>
            </a:extLst>
          </p:cNvPr>
          <p:cNvSpPr/>
          <p:nvPr/>
        </p:nvSpPr>
        <p:spPr>
          <a:xfrm>
            <a:off x="369286" y="3259887"/>
            <a:ext cx="5673236" cy="333447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La poche trouée :</a:t>
            </a:r>
          </a:p>
          <a:p>
            <a:r>
              <a:rPr lang="fr-FR" dirty="0" err="1">
                <a:latin typeface="Abadi" panose="020B0604020104020204" pitchFamily="34" charset="0"/>
              </a:rPr>
              <a:t>Noâm</a:t>
            </a:r>
            <a:r>
              <a:rPr lang="fr-FR" dirty="0">
                <a:latin typeface="Abadi" panose="020B0604020104020204" pitchFamily="34" charset="0"/>
              </a:rPr>
              <a:t> se rend au magasin pour faire des courses. En arrivant sur place, il s’aperçoit que sa poche est trouée et qu’il ne lui reste plus que 50€ et 75 centimes. </a:t>
            </a:r>
          </a:p>
          <a:p>
            <a:r>
              <a:rPr lang="fr-FR" dirty="0">
                <a:latin typeface="Abadi" panose="020B0604020104020204" pitchFamily="34" charset="0"/>
              </a:rPr>
              <a:t>En partant de chez lui, sa mère lui avait donné 52€.</a:t>
            </a:r>
          </a:p>
          <a:p>
            <a:endParaRPr lang="fr-FR" i="1" dirty="0">
              <a:latin typeface="Abadi" panose="020B0604020104020204" pitchFamily="34" charset="0"/>
            </a:endParaRPr>
          </a:p>
          <a:p>
            <a:endParaRPr lang="fr-FR" i="1" dirty="0">
              <a:latin typeface="Abadi" panose="020B0604020104020204" pitchFamily="34" charset="0"/>
            </a:endParaRPr>
          </a:p>
          <a:p>
            <a:endParaRPr lang="fr-FR" i="1" dirty="0">
              <a:latin typeface="Abadi" panose="020B0604020104020204" pitchFamily="34" charset="0"/>
            </a:endParaRPr>
          </a:p>
          <a:p>
            <a:endParaRPr lang="fr-FR" i="1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Quelle somme a-t-il perdu sur le chemin?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10A55AA-B1C5-4679-B8ED-5A943B66BB5E}"/>
              </a:ext>
            </a:extLst>
          </p:cNvPr>
          <p:cNvSpPr/>
          <p:nvPr/>
        </p:nvSpPr>
        <p:spPr>
          <a:xfrm>
            <a:off x="6307382" y="3429000"/>
            <a:ext cx="5568809" cy="2996250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u="sng" dirty="0">
                <a:latin typeface="Abadi" panose="020B0604020104020204" pitchFamily="34" charset="0"/>
              </a:rPr>
              <a:t>Athlétisme</a:t>
            </a:r>
            <a:endParaRPr lang="fr-FR" sz="1600" dirty="0">
              <a:latin typeface="Abadi" panose="020B0604020104020204" pitchFamily="34" charset="0"/>
            </a:endParaRPr>
          </a:p>
          <a:p>
            <a:r>
              <a:rPr lang="fr-FR" sz="1600" dirty="0">
                <a:latin typeface="Abadi" panose="020B0604020104020204" pitchFamily="34" charset="0"/>
              </a:rPr>
              <a:t>Hier soir, Théo a réalisé une séance d’entraînement sur la piste du stade.</a:t>
            </a:r>
          </a:p>
          <a:p>
            <a:r>
              <a:rPr lang="fr-FR" sz="1600" dirty="0">
                <a:latin typeface="Abadi" panose="020B0604020104020204" pitchFamily="34" charset="0"/>
              </a:rPr>
              <a:t>Il a réalisé 2 tours. Voici les temps indiqués par son chronomètre.</a:t>
            </a:r>
          </a:p>
          <a:p>
            <a:endParaRPr lang="fr-FR" sz="1600" dirty="0">
              <a:latin typeface="Abadi" panose="020B0604020104020204" pitchFamily="34" charset="0"/>
            </a:endParaRPr>
          </a:p>
          <a:p>
            <a:endParaRPr lang="fr-FR" sz="1600" dirty="0">
              <a:latin typeface="Abadi" panose="020B0604020104020204" pitchFamily="34" charset="0"/>
            </a:endParaRPr>
          </a:p>
          <a:p>
            <a:r>
              <a:rPr lang="fr-FR" sz="1600" dirty="0">
                <a:latin typeface="Abadi" panose="020B0604020104020204" pitchFamily="34" charset="0"/>
              </a:rPr>
              <a:t>1</a:t>
            </a:r>
            <a:r>
              <a:rPr lang="fr-FR" sz="1600" baseline="30000" dirty="0">
                <a:latin typeface="Abadi" panose="020B0604020104020204" pitchFamily="34" charset="0"/>
              </a:rPr>
              <a:t>er</a:t>
            </a:r>
            <a:r>
              <a:rPr lang="fr-FR" sz="1600" dirty="0">
                <a:latin typeface="Abadi" panose="020B0604020104020204" pitchFamily="34" charset="0"/>
              </a:rPr>
              <a:t> tour		            2</a:t>
            </a:r>
            <a:r>
              <a:rPr lang="fr-FR" sz="1600" baseline="30000" dirty="0">
                <a:latin typeface="Abadi" panose="020B0604020104020204" pitchFamily="34" charset="0"/>
              </a:rPr>
              <a:t>ème</a:t>
            </a:r>
            <a:r>
              <a:rPr lang="fr-FR" sz="1600" dirty="0">
                <a:latin typeface="Abadi" panose="020B0604020104020204" pitchFamily="34" charset="0"/>
              </a:rPr>
              <a:t> tour</a:t>
            </a:r>
          </a:p>
          <a:p>
            <a:endParaRPr lang="fr-FR" sz="1600" dirty="0">
              <a:latin typeface="Abadi" panose="020B0604020104020204" pitchFamily="34" charset="0"/>
            </a:endParaRPr>
          </a:p>
          <a:p>
            <a:endParaRPr lang="fr-FR" sz="1600" dirty="0">
              <a:latin typeface="Abadi" panose="020B0604020104020204" pitchFamily="34" charset="0"/>
            </a:endParaRPr>
          </a:p>
          <a:p>
            <a:r>
              <a:rPr lang="fr-FR" sz="1600" i="1" dirty="0">
                <a:latin typeface="Abadi" panose="020B0604020104020204" pitchFamily="34" charset="0"/>
              </a:rPr>
              <a:t>De combien de seconde s’est-il amélioré?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8A13F2-4CD9-483F-B1F6-246655789E62}"/>
              </a:ext>
            </a:extLst>
          </p:cNvPr>
          <p:cNvSpPr txBox="1"/>
          <p:nvPr/>
        </p:nvSpPr>
        <p:spPr>
          <a:xfrm>
            <a:off x="369286" y="1240693"/>
            <a:ext cx="459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Je lis les 3 énoncés ci-dessous. </a:t>
            </a:r>
          </a:p>
          <a:p>
            <a:r>
              <a:rPr lang="fr-FR" dirty="0"/>
              <a:t>2. Je choisis un des 3 problèmes et je le résous.</a:t>
            </a:r>
          </a:p>
          <a:p>
            <a:r>
              <a:rPr lang="fr-FR" dirty="0"/>
              <a:t>3. Je résous les 2 autres.</a:t>
            </a:r>
          </a:p>
        </p:txBody>
      </p:sp>
      <p:pic>
        <p:nvPicPr>
          <p:cNvPr id="3" name="Image 2" descr="Une image contenant horloge, mètre&#10;&#10;Description générée automatiquement">
            <a:extLst>
              <a:ext uri="{FF2B5EF4-FFF2-40B4-BE49-F238E27FC236}">
                <a16:creationId xmlns:a16="http://schemas.microsoft.com/office/drawing/2014/main" id="{28E823E1-A35B-4EB9-AE2B-868D512C9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1"/>
          <a:stretch/>
        </p:blipFill>
        <p:spPr>
          <a:xfrm>
            <a:off x="6880540" y="866822"/>
            <a:ext cx="1556805" cy="1423989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D908E6A-1CF6-4012-ACB4-A10EEF7BAD26}"/>
              </a:ext>
            </a:extLst>
          </p:cNvPr>
          <p:cNvSpPr/>
          <p:nvPr/>
        </p:nvSpPr>
        <p:spPr>
          <a:xfrm>
            <a:off x="7276700" y="1097278"/>
            <a:ext cx="828722" cy="3176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DS-Digital" pitchFamily="2" charset="0"/>
              </a:rPr>
              <a:t>52.00</a:t>
            </a:r>
          </a:p>
        </p:txBody>
      </p:sp>
      <p:pic>
        <p:nvPicPr>
          <p:cNvPr id="15" name="Image 14" descr="Une image contenant horloge, mètre&#10;&#10;Description générée automatiquement">
            <a:extLst>
              <a:ext uri="{FF2B5EF4-FFF2-40B4-BE49-F238E27FC236}">
                <a16:creationId xmlns:a16="http://schemas.microsoft.com/office/drawing/2014/main" id="{1BDB0510-2B51-4D0B-817F-139AF634E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1"/>
          <a:stretch/>
        </p:blipFill>
        <p:spPr>
          <a:xfrm>
            <a:off x="9310477" y="859856"/>
            <a:ext cx="1556805" cy="1423990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4F1445F-2057-446C-8FDA-C0565D6DAAB6}"/>
              </a:ext>
            </a:extLst>
          </p:cNvPr>
          <p:cNvSpPr/>
          <p:nvPr/>
        </p:nvSpPr>
        <p:spPr>
          <a:xfrm>
            <a:off x="9706637" y="1090311"/>
            <a:ext cx="871052" cy="3176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DS-Digital" pitchFamily="2" charset="0"/>
              </a:rPr>
              <a:t>50.75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C213A4-42B8-41EF-B80B-D4E7276B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4" y="5093971"/>
            <a:ext cx="2093341" cy="10466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691E73A-5D5B-4AA2-9787-F8B52B13AC1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00" y="3284039"/>
            <a:ext cx="4944439" cy="33325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CB164B4-D81A-4756-A530-040AC9D1E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56" y="4842860"/>
            <a:ext cx="1017489" cy="1135395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3D903EB-9C25-402A-8206-37DD3DCECF98}"/>
              </a:ext>
            </a:extLst>
          </p:cNvPr>
          <p:cNvSpPr/>
          <p:nvPr/>
        </p:nvSpPr>
        <p:spPr>
          <a:xfrm>
            <a:off x="7605494" y="5184472"/>
            <a:ext cx="641350" cy="325369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bg1"/>
              </a:solidFill>
              <a:latin typeface="DS-Digital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CB21691-33BB-4D42-9C8B-A2FE541EC310}"/>
              </a:ext>
            </a:extLst>
          </p:cNvPr>
          <p:cNvSpPr txBox="1"/>
          <p:nvPr/>
        </p:nvSpPr>
        <p:spPr>
          <a:xfrm>
            <a:off x="7505774" y="5100266"/>
            <a:ext cx="8130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>
                <a:solidFill>
                  <a:schemeClr val="bg1"/>
                </a:solidFill>
                <a:latin typeface="DS-Digital" pitchFamily="2" charset="0"/>
              </a:rPr>
              <a:t>52.00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21BB78C-44DA-44EC-A00C-95CBC138E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9" y="4842860"/>
            <a:ext cx="1017489" cy="1135395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6DDBB814-650D-4197-81B1-15BBD3980296}"/>
              </a:ext>
            </a:extLst>
          </p:cNvPr>
          <p:cNvSpPr/>
          <p:nvPr/>
        </p:nvSpPr>
        <p:spPr>
          <a:xfrm>
            <a:off x="10186697" y="5184472"/>
            <a:ext cx="641350" cy="325369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bg1"/>
              </a:solidFill>
              <a:latin typeface="DS-Digital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69E2F8F-990A-416D-ABA1-D35C495F767B}"/>
              </a:ext>
            </a:extLst>
          </p:cNvPr>
          <p:cNvSpPr txBox="1"/>
          <p:nvPr/>
        </p:nvSpPr>
        <p:spPr>
          <a:xfrm>
            <a:off x="10075688" y="5100266"/>
            <a:ext cx="8130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>
                <a:solidFill>
                  <a:schemeClr val="bg1"/>
                </a:solidFill>
                <a:latin typeface="DS-Digital" pitchFamily="2" charset="0"/>
              </a:rPr>
              <a:t>50.75</a:t>
            </a:r>
          </a:p>
        </p:txBody>
      </p:sp>
    </p:spTree>
    <p:extLst>
      <p:ext uri="{BB962C8B-B14F-4D97-AF65-F5344CB8AC3E}">
        <p14:creationId xmlns:p14="http://schemas.microsoft.com/office/powerpoint/2010/main" val="298563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40174" y="1770077"/>
            <a:ext cx="11154079" cy="454683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Un autobus part de Sens à destination d’Auxerre. </a:t>
            </a:r>
          </a:p>
          <a:p>
            <a:r>
              <a:rPr lang="fr-FR" sz="2800" dirty="0"/>
              <a:t>Il fait un arrêt à Joigny et un arrêt à Migennes. </a:t>
            </a:r>
          </a:p>
          <a:p>
            <a:r>
              <a:rPr lang="fr-FR" sz="2800" dirty="0"/>
              <a:t>52 passagers montent dans le bus à Sens. </a:t>
            </a:r>
          </a:p>
          <a:p>
            <a:r>
              <a:rPr lang="fr-FR" sz="2800" dirty="0"/>
              <a:t>A Joigny, 16 passagers descendent et 8 passagers montent. </a:t>
            </a:r>
          </a:p>
          <a:p>
            <a:r>
              <a:rPr lang="fr-FR" sz="2800" dirty="0"/>
              <a:t>A Migennes, 3 passagers descendent et 8 passagers montent.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i="1" dirty="0"/>
              <a:t>Combien de passagers arrivent à Auxerre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4" y="402167"/>
            <a:ext cx="4736502" cy="1158185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5F82DE4-9E26-4FAD-9FD0-89BE15E50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8" y="1115736"/>
            <a:ext cx="1163272" cy="6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D7D42A3C-8EBB-4EF6-9869-1A4AD2E7A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Un autobus part de Sens à destination d’Auxerre. </a:t>
            </a:r>
          </a:p>
          <a:p>
            <a:r>
              <a:rPr lang="fr-FR" sz="1600" dirty="0"/>
              <a:t>Il fait un arrêt à Joigny et un arrêt à Migennes. </a:t>
            </a:r>
          </a:p>
          <a:p>
            <a:r>
              <a:rPr lang="fr-FR" sz="1600" dirty="0"/>
              <a:t>52 passagers montent dans le bus à Sens. </a:t>
            </a:r>
          </a:p>
          <a:p>
            <a:r>
              <a:rPr lang="fr-FR" sz="1600" dirty="0"/>
              <a:t>A Joigny, 16 passagers descendent et 8 passagers montent. </a:t>
            </a:r>
          </a:p>
          <a:p>
            <a:r>
              <a:rPr lang="fr-FR" sz="1600" dirty="0"/>
              <a:t>A Migennes, 3 passagers descendent et 8 passagers montent.</a:t>
            </a:r>
          </a:p>
          <a:p>
            <a:endParaRPr lang="fr-FR" sz="1600" dirty="0"/>
          </a:p>
          <a:p>
            <a:r>
              <a:rPr lang="fr-FR" sz="1600" i="1" dirty="0"/>
              <a:t>Combien de passagers arrivent à Auxerre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322F0A-3AB6-4EB6-9191-4720C48D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368638" y="488522"/>
            <a:ext cx="836650" cy="470616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99E4C89-13B6-4EF7-80A1-D7A63554F09E}"/>
              </a:ext>
            </a:extLst>
          </p:cNvPr>
          <p:cNvSpPr/>
          <p:nvPr/>
        </p:nvSpPr>
        <p:spPr>
          <a:xfrm>
            <a:off x="2040637" y="2274839"/>
            <a:ext cx="2866923" cy="2429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 1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BD0A950-3453-4F36-BF55-6E144D504F6E}"/>
              </a:ext>
            </a:extLst>
          </p:cNvPr>
          <p:cNvSpPr/>
          <p:nvPr/>
        </p:nvSpPr>
        <p:spPr>
          <a:xfrm>
            <a:off x="10112316" y="2238566"/>
            <a:ext cx="1888039" cy="246596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sz="2400" dirty="0">
                <a:solidFill>
                  <a:srgbClr val="C00000"/>
                </a:solidFill>
              </a:rPr>
              <a:t>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4800" dirty="0">
              <a:solidFill>
                <a:srgbClr val="C0000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7DA9781-3901-44AC-9353-FEDDBF918E4E}"/>
              </a:ext>
            </a:extLst>
          </p:cNvPr>
          <p:cNvSpPr/>
          <p:nvPr/>
        </p:nvSpPr>
        <p:spPr>
          <a:xfrm>
            <a:off x="50584" y="2244667"/>
            <a:ext cx="1888038" cy="24296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sz="2400" dirty="0">
                <a:solidFill>
                  <a:srgbClr val="C00000"/>
                </a:solidFill>
              </a:rPr>
              <a:t>INITIAL</a:t>
            </a: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FC17BC-4D9E-4E18-9B8A-FFD9E5158712}"/>
              </a:ext>
            </a:extLst>
          </p:cNvPr>
          <p:cNvSpPr txBox="1"/>
          <p:nvPr/>
        </p:nvSpPr>
        <p:spPr>
          <a:xfrm>
            <a:off x="837627" y="5320225"/>
            <a:ext cx="1064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36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TRANSFORMATION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A0D5C81-456D-4A79-9EF5-637D5C331534}"/>
              </a:ext>
            </a:extLst>
          </p:cNvPr>
          <p:cNvSpPr/>
          <p:nvPr/>
        </p:nvSpPr>
        <p:spPr>
          <a:xfrm>
            <a:off x="339003" y="4007638"/>
            <a:ext cx="1325460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SENS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FCFCD1-4FA6-4835-8B2D-21780B66DEDC}"/>
              </a:ext>
            </a:extLst>
          </p:cNvPr>
          <p:cNvSpPr/>
          <p:nvPr/>
        </p:nvSpPr>
        <p:spPr>
          <a:xfrm>
            <a:off x="10221807" y="4027622"/>
            <a:ext cx="1669056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AUXERRE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23FE8A0-4695-49A6-A51D-924C2FF11453}"/>
              </a:ext>
            </a:extLst>
          </p:cNvPr>
          <p:cNvSpPr/>
          <p:nvPr/>
        </p:nvSpPr>
        <p:spPr>
          <a:xfrm>
            <a:off x="7143378" y="2274839"/>
            <a:ext cx="2859446" cy="2429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 2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BF2BE84-BCF8-44F2-A949-C953AECDE455}"/>
              </a:ext>
            </a:extLst>
          </p:cNvPr>
          <p:cNvSpPr/>
          <p:nvPr/>
        </p:nvSpPr>
        <p:spPr>
          <a:xfrm>
            <a:off x="1221744" y="4924736"/>
            <a:ext cx="9549719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52C42FB-280C-4BE5-B7B6-9CA23B0D1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" y="4704527"/>
            <a:ext cx="1212638" cy="682109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D8A7E2F-3916-4C46-8EC5-6D70D7D5C39E}"/>
              </a:ext>
            </a:extLst>
          </p:cNvPr>
          <p:cNvSpPr/>
          <p:nvPr/>
        </p:nvSpPr>
        <p:spPr>
          <a:xfrm>
            <a:off x="2752286" y="3399357"/>
            <a:ext cx="1348358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JOIGNY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1B67BAE-A488-44AC-A2AD-44BBE3DA3358}"/>
              </a:ext>
            </a:extLst>
          </p:cNvPr>
          <p:cNvSpPr/>
          <p:nvPr/>
        </p:nvSpPr>
        <p:spPr>
          <a:xfrm>
            <a:off x="7634006" y="3399356"/>
            <a:ext cx="1860512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MIGENNES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0032ABBB-8741-467D-A946-C4C5BC6339C8}"/>
              </a:ext>
            </a:extLst>
          </p:cNvPr>
          <p:cNvSpPr/>
          <p:nvPr/>
        </p:nvSpPr>
        <p:spPr>
          <a:xfrm rot="19071634">
            <a:off x="2498891" y="4229680"/>
            <a:ext cx="582887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225AFDC7-E0C0-4612-8FB7-0E17B12F550B}"/>
              </a:ext>
            </a:extLst>
          </p:cNvPr>
          <p:cNvSpPr/>
          <p:nvPr/>
        </p:nvSpPr>
        <p:spPr>
          <a:xfrm rot="2528366" flipV="1">
            <a:off x="3808972" y="4226162"/>
            <a:ext cx="582887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4903D396-13BF-4409-A15F-C09C7C74D525}"/>
              </a:ext>
            </a:extLst>
          </p:cNvPr>
          <p:cNvSpPr/>
          <p:nvPr/>
        </p:nvSpPr>
        <p:spPr>
          <a:xfrm rot="19071634">
            <a:off x="7512099" y="4197766"/>
            <a:ext cx="595896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0F68DED1-D9AB-4A8E-A4F4-FF55ABC76778}"/>
              </a:ext>
            </a:extLst>
          </p:cNvPr>
          <p:cNvSpPr/>
          <p:nvPr/>
        </p:nvSpPr>
        <p:spPr>
          <a:xfrm rot="2528366" flipV="1">
            <a:off x="8822180" y="4217808"/>
            <a:ext cx="595896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2AD0FE6-687F-4939-B322-B91986D8171A}"/>
              </a:ext>
            </a:extLst>
          </p:cNvPr>
          <p:cNvSpPr/>
          <p:nvPr/>
        </p:nvSpPr>
        <p:spPr>
          <a:xfrm>
            <a:off x="5039313" y="2244667"/>
            <a:ext cx="1888038" cy="2429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dirty="0">
                <a:solidFill>
                  <a:srgbClr val="C00000"/>
                </a:solidFill>
              </a:rPr>
              <a:t>INTERMÉDIAIRE</a:t>
            </a:r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21862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62 0.00903 L 0.60625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625 -0.00556 L 0.83594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002323" y="139506"/>
            <a:ext cx="5847127" cy="2880531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M. Durand a 125 euros en poche. Il entre dans un magasin et s'achète une paire de chaussures à 87 euros. </a:t>
            </a:r>
          </a:p>
          <a:p>
            <a:endParaRPr lang="fr-FR" sz="2800" dirty="0"/>
          </a:p>
          <a:p>
            <a:r>
              <a:rPr lang="fr-FR" sz="2800" i="1" dirty="0"/>
              <a:t>Avec combien d'argent ressort-il du magasin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CHAUSSURES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Image 2" descr="Une image contenant intérieur, rouge, assis, petit&#10;&#10;Description générée automatiquement">
            <a:extLst>
              <a:ext uri="{FF2B5EF4-FFF2-40B4-BE49-F238E27FC236}">
                <a16:creationId xmlns:a16="http://schemas.microsoft.com/office/drawing/2014/main" id="{9181253A-A4BF-412D-B295-7D39B9399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9924" r="7157" b="4362"/>
          <a:stretch/>
        </p:blipFill>
        <p:spPr>
          <a:xfrm>
            <a:off x="6096000" y="3159543"/>
            <a:ext cx="3842157" cy="32692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966FAB-AAF0-4372-90E3-37C0DF582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07" y="1342712"/>
            <a:ext cx="4762500" cy="4762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BDC944-AE9B-4513-AC0E-EF74DE63D64B}"/>
              </a:ext>
            </a:extLst>
          </p:cNvPr>
          <p:cNvSpPr txBox="1"/>
          <p:nvPr/>
        </p:nvSpPr>
        <p:spPr>
          <a:xfrm>
            <a:off x="1166070" y="3429000"/>
            <a:ext cx="157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125 €</a:t>
            </a:r>
          </a:p>
        </p:txBody>
      </p:sp>
      <p:sp>
        <p:nvSpPr>
          <p:cNvPr id="8" name="Organigramme : Procédé 7">
            <a:extLst>
              <a:ext uri="{FF2B5EF4-FFF2-40B4-BE49-F238E27FC236}">
                <a16:creationId xmlns:a16="http://schemas.microsoft.com/office/drawing/2014/main" id="{E092B586-75FE-4350-AD00-E9D8BC23BC8B}"/>
              </a:ext>
            </a:extLst>
          </p:cNvPr>
          <p:cNvSpPr/>
          <p:nvPr/>
        </p:nvSpPr>
        <p:spPr>
          <a:xfrm>
            <a:off x="6828639" y="5838738"/>
            <a:ext cx="1115735" cy="385893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87 €</a:t>
            </a:r>
          </a:p>
        </p:txBody>
      </p:sp>
    </p:spTree>
    <p:extLst>
      <p:ext uri="{BB962C8B-B14F-4D97-AF65-F5344CB8AC3E}">
        <p14:creationId xmlns:p14="http://schemas.microsoft.com/office/powerpoint/2010/main" val="262983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31A6F779-29C3-4EF9-9453-50C2FAD1FC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Un autobus part de Sens à destination d’Auxerre. </a:t>
            </a:r>
          </a:p>
          <a:p>
            <a:r>
              <a:rPr lang="fr-FR" sz="1600" dirty="0"/>
              <a:t>Il fait un arrêt à Joigny et un arrêt à Migennes. </a:t>
            </a:r>
          </a:p>
          <a:p>
            <a:r>
              <a:rPr lang="fr-FR" sz="1600" dirty="0"/>
              <a:t>52 passagers montent dans le bus à Sens. </a:t>
            </a:r>
          </a:p>
          <a:p>
            <a:r>
              <a:rPr lang="fr-FR" sz="1600" dirty="0"/>
              <a:t>A Joigny, 16 passagers descendent et 8 passagers montent. </a:t>
            </a:r>
          </a:p>
          <a:p>
            <a:r>
              <a:rPr lang="fr-FR" sz="1600" dirty="0"/>
              <a:t>A Migennes, 3 passagers descendent et 5 passagers montent.</a:t>
            </a:r>
          </a:p>
          <a:p>
            <a:endParaRPr lang="fr-FR" sz="1600" dirty="0"/>
          </a:p>
          <a:p>
            <a:r>
              <a:rPr lang="fr-FR" sz="1600" i="1" dirty="0"/>
              <a:t>Combien de passagers arrivent à Auxerre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322F0A-3AB6-4EB6-9191-4720C48D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368638" y="488522"/>
            <a:ext cx="836650" cy="470616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99E4C89-13B6-4EF7-80A1-D7A63554F09E}"/>
              </a:ext>
            </a:extLst>
          </p:cNvPr>
          <p:cNvSpPr/>
          <p:nvPr/>
        </p:nvSpPr>
        <p:spPr>
          <a:xfrm>
            <a:off x="2040637" y="2274839"/>
            <a:ext cx="2866923" cy="2429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 1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BD0A950-3453-4F36-BF55-6E144D504F6E}"/>
              </a:ext>
            </a:extLst>
          </p:cNvPr>
          <p:cNvSpPr/>
          <p:nvPr/>
        </p:nvSpPr>
        <p:spPr>
          <a:xfrm>
            <a:off x="10112316" y="2238566"/>
            <a:ext cx="1888039" cy="246596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sz="2400" dirty="0">
                <a:solidFill>
                  <a:srgbClr val="C00000"/>
                </a:solidFill>
              </a:rPr>
              <a:t>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4800" dirty="0">
              <a:solidFill>
                <a:srgbClr val="C0000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7DA9781-3901-44AC-9353-FEDDBF918E4E}"/>
              </a:ext>
            </a:extLst>
          </p:cNvPr>
          <p:cNvSpPr/>
          <p:nvPr/>
        </p:nvSpPr>
        <p:spPr>
          <a:xfrm>
            <a:off x="50584" y="2244667"/>
            <a:ext cx="1888038" cy="24296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sz="2400" dirty="0">
                <a:solidFill>
                  <a:srgbClr val="C00000"/>
                </a:solidFill>
              </a:rPr>
              <a:t>INITIAL</a:t>
            </a: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FC17BC-4D9E-4E18-9B8A-FFD9E5158712}"/>
              </a:ext>
            </a:extLst>
          </p:cNvPr>
          <p:cNvSpPr txBox="1"/>
          <p:nvPr/>
        </p:nvSpPr>
        <p:spPr>
          <a:xfrm>
            <a:off x="-375139" y="1140386"/>
            <a:ext cx="6527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TRANSFORMATION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A0D5C81-456D-4A79-9EF5-637D5C331534}"/>
              </a:ext>
            </a:extLst>
          </p:cNvPr>
          <p:cNvSpPr/>
          <p:nvPr/>
        </p:nvSpPr>
        <p:spPr>
          <a:xfrm>
            <a:off x="339003" y="4007638"/>
            <a:ext cx="1325460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SENS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FCFCD1-4FA6-4835-8B2D-21780B66DEDC}"/>
              </a:ext>
            </a:extLst>
          </p:cNvPr>
          <p:cNvSpPr/>
          <p:nvPr/>
        </p:nvSpPr>
        <p:spPr>
          <a:xfrm>
            <a:off x="10221807" y="4027622"/>
            <a:ext cx="1669056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AUXERRE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23FE8A0-4695-49A6-A51D-924C2FF11453}"/>
              </a:ext>
            </a:extLst>
          </p:cNvPr>
          <p:cNvSpPr/>
          <p:nvPr/>
        </p:nvSpPr>
        <p:spPr>
          <a:xfrm>
            <a:off x="7143378" y="2274839"/>
            <a:ext cx="2859446" cy="2429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 2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BF2BE84-BCF8-44F2-A949-C953AECDE455}"/>
              </a:ext>
            </a:extLst>
          </p:cNvPr>
          <p:cNvSpPr/>
          <p:nvPr/>
        </p:nvSpPr>
        <p:spPr>
          <a:xfrm>
            <a:off x="1221744" y="4924736"/>
            <a:ext cx="9549719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52C42FB-280C-4BE5-B7B6-9CA23B0D1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" y="4704527"/>
            <a:ext cx="1212638" cy="682109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D8A7E2F-3916-4C46-8EC5-6D70D7D5C39E}"/>
              </a:ext>
            </a:extLst>
          </p:cNvPr>
          <p:cNvSpPr/>
          <p:nvPr/>
        </p:nvSpPr>
        <p:spPr>
          <a:xfrm>
            <a:off x="2752286" y="3399357"/>
            <a:ext cx="1348358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JOIGNY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1B67BAE-A488-44AC-A2AD-44BBE3DA3358}"/>
              </a:ext>
            </a:extLst>
          </p:cNvPr>
          <p:cNvSpPr/>
          <p:nvPr/>
        </p:nvSpPr>
        <p:spPr>
          <a:xfrm>
            <a:off x="7634006" y="3399356"/>
            <a:ext cx="1860512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MIGENNES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0032ABBB-8741-467D-A946-C4C5BC6339C8}"/>
              </a:ext>
            </a:extLst>
          </p:cNvPr>
          <p:cNvSpPr/>
          <p:nvPr/>
        </p:nvSpPr>
        <p:spPr>
          <a:xfrm rot="19071634">
            <a:off x="2730831" y="4230611"/>
            <a:ext cx="582887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225AFDC7-E0C0-4612-8FB7-0E17B12F550B}"/>
              </a:ext>
            </a:extLst>
          </p:cNvPr>
          <p:cNvSpPr/>
          <p:nvPr/>
        </p:nvSpPr>
        <p:spPr>
          <a:xfrm rot="2528366" flipV="1">
            <a:off x="4119737" y="4229020"/>
            <a:ext cx="582887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4903D396-13BF-4409-A15F-C09C7C74D525}"/>
              </a:ext>
            </a:extLst>
          </p:cNvPr>
          <p:cNvSpPr/>
          <p:nvPr/>
        </p:nvSpPr>
        <p:spPr>
          <a:xfrm rot="19071634">
            <a:off x="7886705" y="4187644"/>
            <a:ext cx="595896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0F68DED1-D9AB-4A8E-A4F4-FF55ABC76778}"/>
              </a:ext>
            </a:extLst>
          </p:cNvPr>
          <p:cNvSpPr/>
          <p:nvPr/>
        </p:nvSpPr>
        <p:spPr>
          <a:xfrm rot="2528366" flipV="1">
            <a:off x="9196570" y="4233384"/>
            <a:ext cx="595896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2AD0FE6-687F-4939-B322-B91986D8171A}"/>
              </a:ext>
            </a:extLst>
          </p:cNvPr>
          <p:cNvSpPr/>
          <p:nvPr/>
        </p:nvSpPr>
        <p:spPr>
          <a:xfrm>
            <a:off x="5039313" y="2244667"/>
            <a:ext cx="1888038" cy="2429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dirty="0">
                <a:solidFill>
                  <a:srgbClr val="C00000"/>
                </a:solidFill>
              </a:rPr>
              <a:t>INTERMÉDIAIRE</a:t>
            </a:r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5" name="Nuage 24">
            <a:extLst>
              <a:ext uri="{FF2B5EF4-FFF2-40B4-BE49-F238E27FC236}">
                <a16:creationId xmlns:a16="http://schemas.microsoft.com/office/drawing/2014/main" id="{61FB0A36-DC85-49E1-B21E-F895019AEB41}"/>
              </a:ext>
            </a:extLst>
          </p:cNvPr>
          <p:cNvSpPr/>
          <p:nvPr/>
        </p:nvSpPr>
        <p:spPr>
          <a:xfrm>
            <a:off x="425478" y="3342344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52</a:t>
            </a:r>
            <a:endParaRPr lang="fr-FR" dirty="0"/>
          </a:p>
        </p:txBody>
      </p:sp>
      <p:sp>
        <p:nvSpPr>
          <p:cNvPr id="26" name="Nuage 25">
            <a:extLst>
              <a:ext uri="{FF2B5EF4-FFF2-40B4-BE49-F238E27FC236}">
                <a16:creationId xmlns:a16="http://schemas.microsoft.com/office/drawing/2014/main" id="{43496F81-EB81-4148-AA84-5A31823605CC}"/>
              </a:ext>
            </a:extLst>
          </p:cNvPr>
          <p:cNvSpPr/>
          <p:nvPr/>
        </p:nvSpPr>
        <p:spPr>
          <a:xfrm>
            <a:off x="5427478" y="3399356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?</a:t>
            </a:r>
            <a:endParaRPr lang="fr-FR" dirty="0"/>
          </a:p>
        </p:txBody>
      </p:sp>
      <p:sp>
        <p:nvSpPr>
          <p:cNvPr id="27" name="Nuage 26">
            <a:extLst>
              <a:ext uri="{FF2B5EF4-FFF2-40B4-BE49-F238E27FC236}">
                <a16:creationId xmlns:a16="http://schemas.microsoft.com/office/drawing/2014/main" id="{49FF8A9A-2864-4BFB-A321-DC0FB7BA7606}"/>
              </a:ext>
            </a:extLst>
          </p:cNvPr>
          <p:cNvSpPr/>
          <p:nvPr/>
        </p:nvSpPr>
        <p:spPr>
          <a:xfrm>
            <a:off x="10487210" y="3342343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?</a:t>
            </a:r>
            <a:endParaRPr lang="fr-FR" dirty="0"/>
          </a:p>
        </p:txBody>
      </p:sp>
      <p:sp>
        <p:nvSpPr>
          <p:cNvPr id="29" name="Nuage 28">
            <a:extLst>
              <a:ext uri="{FF2B5EF4-FFF2-40B4-BE49-F238E27FC236}">
                <a16:creationId xmlns:a16="http://schemas.microsoft.com/office/drawing/2014/main" id="{EB5FA576-9E93-45CC-AE63-2F758B2F8A3D}"/>
              </a:ext>
            </a:extLst>
          </p:cNvPr>
          <p:cNvSpPr/>
          <p:nvPr/>
        </p:nvSpPr>
        <p:spPr>
          <a:xfrm>
            <a:off x="2009418" y="4045150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8</a:t>
            </a:r>
            <a:endParaRPr lang="fr-FR" sz="1600" dirty="0"/>
          </a:p>
        </p:txBody>
      </p:sp>
      <p:sp>
        <p:nvSpPr>
          <p:cNvPr id="30" name="Nuage 29">
            <a:extLst>
              <a:ext uri="{FF2B5EF4-FFF2-40B4-BE49-F238E27FC236}">
                <a16:creationId xmlns:a16="http://schemas.microsoft.com/office/drawing/2014/main" id="{58E8F489-CF0A-42EF-81A3-1AF18FA2A1DD}"/>
              </a:ext>
            </a:extLst>
          </p:cNvPr>
          <p:cNvSpPr/>
          <p:nvPr/>
        </p:nvSpPr>
        <p:spPr>
          <a:xfrm>
            <a:off x="3276828" y="4037847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16</a:t>
            </a:r>
            <a:endParaRPr lang="fr-FR" sz="1600" dirty="0"/>
          </a:p>
        </p:txBody>
      </p:sp>
      <p:sp>
        <p:nvSpPr>
          <p:cNvPr id="31" name="Nuage 30">
            <a:extLst>
              <a:ext uri="{FF2B5EF4-FFF2-40B4-BE49-F238E27FC236}">
                <a16:creationId xmlns:a16="http://schemas.microsoft.com/office/drawing/2014/main" id="{28702BD6-DB82-4654-998C-C51BE202126A}"/>
              </a:ext>
            </a:extLst>
          </p:cNvPr>
          <p:cNvSpPr/>
          <p:nvPr/>
        </p:nvSpPr>
        <p:spPr>
          <a:xfrm>
            <a:off x="7148915" y="4013589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5</a:t>
            </a:r>
            <a:endParaRPr lang="fr-FR" sz="1600" dirty="0"/>
          </a:p>
        </p:txBody>
      </p:sp>
      <p:sp>
        <p:nvSpPr>
          <p:cNvPr id="32" name="Nuage 31">
            <a:extLst>
              <a:ext uri="{FF2B5EF4-FFF2-40B4-BE49-F238E27FC236}">
                <a16:creationId xmlns:a16="http://schemas.microsoft.com/office/drawing/2014/main" id="{0E77361E-D04A-4DBE-AEEE-833B2C6EF985}"/>
              </a:ext>
            </a:extLst>
          </p:cNvPr>
          <p:cNvSpPr/>
          <p:nvPr/>
        </p:nvSpPr>
        <p:spPr>
          <a:xfrm>
            <a:off x="8416325" y="3997897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3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1203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27160DDB-8378-4E24-99C3-FC4039D798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Un autobus part de Sens à destination d’Auxerre. </a:t>
            </a:r>
          </a:p>
          <a:p>
            <a:r>
              <a:rPr lang="fr-FR" sz="1600" dirty="0"/>
              <a:t>Il fait un arrêt à Joigny et un arrêt à Migennes. </a:t>
            </a:r>
          </a:p>
          <a:p>
            <a:r>
              <a:rPr lang="fr-FR" sz="1600" dirty="0"/>
              <a:t>52 passagers montent dans le bus à Sens. </a:t>
            </a:r>
          </a:p>
          <a:p>
            <a:r>
              <a:rPr lang="fr-FR" sz="1600" dirty="0"/>
              <a:t>A Joigny, 16 passagers descendent et 8 passagers montent. </a:t>
            </a:r>
          </a:p>
          <a:p>
            <a:r>
              <a:rPr lang="fr-FR" sz="1600" dirty="0"/>
              <a:t>A Migennes, 3 passagers descendent et 5 passagers montent.</a:t>
            </a:r>
          </a:p>
          <a:p>
            <a:endParaRPr lang="fr-FR" sz="1600" dirty="0"/>
          </a:p>
          <a:p>
            <a:r>
              <a:rPr lang="fr-FR" sz="1600" i="1" dirty="0"/>
              <a:t>Combien de passagers arrivent à Auxerre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322F0A-3AB6-4EB6-9191-4720C48D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368638" y="488522"/>
            <a:ext cx="836650" cy="470616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99E4C89-13B6-4EF7-80A1-D7A63554F09E}"/>
              </a:ext>
            </a:extLst>
          </p:cNvPr>
          <p:cNvSpPr/>
          <p:nvPr/>
        </p:nvSpPr>
        <p:spPr>
          <a:xfrm>
            <a:off x="2040637" y="2274839"/>
            <a:ext cx="2866923" cy="2429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 1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BD0A950-3453-4F36-BF55-6E144D504F6E}"/>
              </a:ext>
            </a:extLst>
          </p:cNvPr>
          <p:cNvSpPr/>
          <p:nvPr/>
        </p:nvSpPr>
        <p:spPr>
          <a:xfrm>
            <a:off x="10112316" y="2238566"/>
            <a:ext cx="1888039" cy="246596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sz="2400" dirty="0">
                <a:solidFill>
                  <a:srgbClr val="C00000"/>
                </a:solidFill>
              </a:rPr>
              <a:t>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4800" dirty="0">
              <a:solidFill>
                <a:srgbClr val="C0000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7DA9781-3901-44AC-9353-FEDDBF918E4E}"/>
              </a:ext>
            </a:extLst>
          </p:cNvPr>
          <p:cNvSpPr/>
          <p:nvPr/>
        </p:nvSpPr>
        <p:spPr>
          <a:xfrm>
            <a:off x="50584" y="2244667"/>
            <a:ext cx="1888038" cy="24296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sz="2400" dirty="0">
                <a:solidFill>
                  <a:srgbClr val="C00000"/>
                </a:solidFill>
              </a:rPr>
              <a:t>INITIAL</a:t>
            </a: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FC17BC-4D9E-4E18-9B8A-FFD9E5158712}"/>
              </a:ext>
            </a:extLst>
          </p:cNvPr>
          <p:cNvSpPr txBox="1"/>
          <p:nvPr/>
        </p:nvSpPr>
        <p:spPr>
          <a:xfrm>
            <a:off x="-375139" y="1140386"/>
            <a:ext cx="6527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TRANSFORMATION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A0D5C81-456D-4A79-9EF5-637D5C331534}"/>
              </a:ext>
            </a:extLst>
          </p:cNvPr>
          <p:cNvSpPr/>
          <p:nvPr/>
        </p:nvSpPr>
        <p:spPr>
          <a:xfrm>
            <a:off x="339003" y="4007638"/>
            <a:ext cx="1325460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SENS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FCFCD1-4FA6-4835-8B2D-21780B66DEDC}"/>
              </a:ext>
            </a:extLst>
          </p:cNvPr>
          <p:cNvSpPr/>
          <p:nvPr/>
        </p:nvSpPr>
        <p:spPr>
          <a:xfrm>
            <a:off x="10221807" y="4027622"/>
            <a:ext cx="1669056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AUXERRE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23FE8A0-4695-49A6-A51D-924C2FF11453}"/>
              </a:ext>
            </a:extLst>
          </p:cNvPr>
          <p:cNvSpPr/>
          <p:nvPr/>
        </p:nvSpPr>
        <p:spPr>
          <a:xfrm>
            <a:off x="7143378" y="2274839"/>
            <a:ext cx="2859446" cy="2429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 2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BF2BE84-BCF8-44F2-A949-C953AECDE455}"/>
              </a:ext>
            </a:extLst>
          </p:cNvPr>
          <p:cNvSpPr/>
          <p:nvPr/>
        </p:nvSpPr>
        <p:spPr>
          <a:xfrm>
            <a:off x="1221744" y="4924736"/>
            <a:ext cx="9549719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52C42FB-280C-4BE5-B7B6-9CA23B0D1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" y="4704527"/>
            <a:ext cx="1212638" cy="682109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D8A7E2F-3916-4C46-8EC5-6D70D7D5C39E}"/>
              </a:ext>
            </a:extLst>
          </p:cNvPr>
          <p:cNvSpPr/>
          <p:nvPr/>
        </p:nvSpPr>
        <p:spPr>
          <a:xfrm>
            <a:off x="2752286" y="3399357"/>
            <a:ext cx="1348358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JOIGNY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1B67BAE-A488-44AC-A2AD-44BBE3DA3358}"/>
              </a:ext>
            </a:extLst>
          </p:cNvPr>
          <p:cNvSpPr/>
          <p:nvPr/>
        </p:nvSpPr>
        <p:spPr>
          <a:xfrm>
            <a:off x="7634006" y="3399356"/>
            <a:ext cx="1860512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MIGENNES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0032ABBB-8741-467D-A946-C4C5BC6339C8}"/>
              </a:ext>
            </a:extLst>
          </p:cNvPr>
          <p:cNvSpPr/>
          <p:nvPr/>
        </p:nvSpPr>
        <p:spPr>
          <a:xfrm rot="19071634">
            <a:off x="2730831" y="4230611"/>
            <a:ext cx="582887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225AFDC7-E0C0-4612-8FB7-0E17B12F550B}"/>
              </a:ext>
            </a:extLst>
          </p:cNvPr>
          <p:cNvSpPr/>
          <p:nvPr/>
        </p:nvSpPr>
        <p:spPr>
          <a:xfrm rot="2528366" flipV="1">
            <a:off x="4119737" y="4229020"/>
            <a:ext cx="582887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4903D396-13BF-4409-A15F-C09C7C74D525}"/>
              </a:ext>
            </a:extLst>
          </p:cNvPr>
          <p:cNvSpPr/>
          <p:nvPr/>
        </p:nvSpPr>
        <p:spPr>
          <a:xfrm rot="19071634">
            <a:off x="7886705" y="4187644"/>
            <a:ext cx="595896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0F68DED1-D9AB-4A8E-A4F4-FF55ABC76778}"/>
              </a:ext>
            </a:extLst>
          </p:cNvPr>
          <p:cNvSpPr/>
          <p:nvPr/>
        </p:nvSpPr>
        <p:spPr>
          <a:xfrm rot="2528366" flipV="1">
            <a:off x="9196570" y="4233384"/>
            <a:ext cx="595896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2AD0FE6-687F-4939-B322-B91986D8171A}"/>
              </a:ext>
            </a:extLst>
          </p:cNvPr>
          <p:cNvSpPr/>
          <p:nvPr/>
        </p:nvSpPr>
        <p:spPr>
          <a:xfrm>
            <a:off x="5039313" y="2244667"/>
            <a:ext cx="1888038" cy="2429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dirty="0">
                <a:solidFill>
                  <a:srgbClr val="C00000"/>
                </a:solidFill>
              </a:rPr>
              <a:t>INTERMÉDIAIRE</a:t>
            </a:r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5" name="Nuage 24">
            <a:extLst>
              <a:ext uri="{FF2B5EF4-FFF2-40B4-BE49-F238E27FC236}">
                <a16:creationId xmlns:a16="http://schemas.microsoft.com/office/drawing/2014/main" id="{61FB0A36-DC85-49E1-B21E-F895019AEB41}"/>
              </a:ext>
            </a:extLst>
          </p:cNvPr>
          <p:cNvSpPr/>
          <p:nvPr/>
        </p:nvSpPr>
        <p:spPr>
          <a:xfrm>
            <a:off x="425478" y="3342344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52</a:t>
            </a:r>
            <a:endParaRPr lang="fr-FR" dirty="0"/>
          </a:p>
        </p:txBody>
      </p:sp>
      <p:sp>
        <p:nvSpPr>
          <p:cNvPr id="26" name="Nuage 25">
            <a:extLst>
              <a:ext uri="{FF2B5EF4-FFF2-40B4-BE49-F238E27FC236}">
                <a16:creationId xmlns:a16="http://schemas.microsoft.com/office/drawing/2014/main" id="{43496F81-EB81-4148-AA84-5A31823605CC}"/>
              </a:ext>
            </a:extLst>
          </p:cNvPr>
          <p:cNvSpPr/>
          <p:nvPr/>
        </p:nvSpPr>
        <p:spPr>
          <a:xfrm>
            <a:off x="5427478" y="3399356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?</a:t>
            </a:r>
            <a:endParaRPr lang="fr-FR" dirty="0"/>
          </a:p>
        </p:txBody>
      </p:sp>
      <p:sp>
        <p:nvSpPr>
          <p:cNvPr id="27" name="Nuage 26">
            <a:extLst>
              <a:ext uri="{FF2B5EF4-FFF2-40B4-BE49-F238E27FC236}">
                <a16:creationId xmlns:a16="http://schemas.microsoft.com/office/drawing/2014/main" id="{49FF8A9A-2864-4BFB-A321-DC0FB7BA7606}"/>
              </a:ext>
            </a:extLst>
          </p:cNvPr>
          <p:cNvSpPr/>
          <p:nvPr/>
        </p:nvSpPr>
        <p:spPr>
          <a:xfrm>
            <a:off x="10487210" y="3342343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?</a:t>
            </a:r>
            <a:endParaRPr lang="fr-FR" dirty="0"/>
          </a:p>
        </p:txBody>
      </p:sp>
      <p:sp>
        <p:nvSpPr>
          <p:cNvPr id="29" name="Nuage 28">
            <a:extLst>
              <a:ext uri="{FF2B5EF4-FFF2-40B4-BE49-F238E27FC236}">
                <a16:creationId xmlns:a16="http://schemas.microsoft.com/office/drawing/2014/main" id="{EB5FA576-9E93-45CC-AE63-2F758B2F8A3D}"/>
              </a:ext>
            </a:extLst>
          </p:cNvPr>
          <p:cNvSpPr/>
          <p:nvPr/>
        </p:nvSpPr>
        <p:spPr>
          <a:xfrm>
            <a:off x="2009418" y="4045150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8</a:t>
            </a:r>
            <a:endParaRPr lang="fr-FR" sz="1600" dirty="0"/>
          </a:p>
        </p:txBody>
      </p:sp>
      <p:sp>
        <p:nvSpPr>
          <p:cNvPr id="30" name="Nuage 29">
            <a:extLst>
              <a:ext uri="{FF2B5EF4-FFF2-40B4-BE49-F238E27FC236}">
                <a16:creationId xmlns:a16="http://schemas.microsoft.com/office/drawing/2014/main" id="{58E8F489-CF0A-42EF-81A3-1AF18FA2A1DD}"/>
              </a:ext>
            </a:extLst>
          </p:cNvPr>
          <p:cNvSpPr/>
          <p:nvPr/>
        </p:nvSpPr>
        <p:spPr>
          <a:xfrm>
            <a:off x="3276828" y="4037847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16</a:t>
            </a:r>
            <a:endParaRPr lang="fr-FR" sz="1600" dirty="0"/>
          </a:p>
        </p:txBody>
      </p:sp>
      <p:sp>
        <p:nvSpPr>
          <p:cNvPr id="31" name="Nuage 30">
            <a:extLst>
              <a:ext uri="{FF2B5EF4-FFF2-40B4-BE49-F238E27FC236}">
                <a16:creationId xmlns:a16="http://schemas.microsoft.com/office/drawing/2014/main" id="{28702BD6-DB82-4654-998C-C51BE202126A}"/>
              </a:ext>
            </a:extLst>
          </p:cNvPr>
          <p:cNvSpPr/>
          <p:nvPr/>
        </p:nvSpPr>
        <p:spPr>
          <a:xfrm>
            <a:off x="7148915" y="4013589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5</a:t>
            </a:r>
            <a:endParaRPr lang="fr-FR" sz="1600" dirty="0"/>
          </a:p>
        </p:txBody>
      </p:sp>
      <p:sp>
        <p:nvSpPr>
          <p:cNvPr id="32" name="Nuage 31">
            <a:extLst>
              <a:ext uri="{FF2B5EF4-FFF2-40B4-BE49-F238E27FC236}">
                <a16:creationId xmlns:a16="http://schemas.microsoft.com/office/drawing/2014/main" id="{0E77361E-D04A-4DBE-AEEE-833B2C6EF985}"/>
              </a:ext>
            </a:extLst>
          </p:cNvPr>
          <p:cNvSpPr/>
          <p:nvPr/>
        </p:nvSpPr>
        <p:spPr>
          <a:xfrm>
            <a:off x="8416325" y="3997897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3</a:t>
            </a:r>
            <a:endParaRPr lang="fr-FR" sz="16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2C07A3-2D49-456A-B7A5-4187C88D704B}"/>
              </a:ext>
            </a:extLst>
          </p:cNvPr>
          <p:cNvSpPr txBox="1"/>
          <p:nvPr/>
        </p:nvSpPr>
        <p:spPr>
          <a:xfrm>
            <a:off x="355781" y="5541198"/>
            <a:ext cx="574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       -       =</a:t>
            </a:r>
          </a:p>
        </p:txBody>
      </p:sp>
      <p:sp>
        <p:nvSpPr>
          <p:cNvPr id="41" name="Nuage 40">
            <a:extLst>
              <a:ext uri="{FF2B5EF4-FFF2-40B4-BE49-F238E27FC236}">
                <a16:creationId xmlns:a16="http://schemas.microsoft.com/office/drawing/2014/main" id="{77FC269E-A0B2-4EBB-A7F0-8792C9095A7D}"/>
              </a:ext>
            </a:extLst>
          </p:cNvPr>
          <p:cNvSpPr/>
          <p:nvPr/>
        </p:nvSpPr>
        <p:spPr>
          <a:xfrm>
            <a:off x="487644" y="5582358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52</a:t>
            </a:r>
            <a:endParaRPr lang="fr-FR" dirty="0"/>
          </a:p>
        </p:txBody>
      </p:sp>
      <p:sp>
        <p:nvSpPr>
          <p:cNvPr id="42" name="Nuage 41">
            <a:extLst>
              <a:ext uri="{FF2B5EF4-FFF2-40B4-BE49-F238E27FC236}">
                <a16:creationId xmlns:a16="http://schemas.microsoft.com/office/drawing/2014/main" id="{F659A2C7-C3D9-463B-A8E0-406C0152B81B}"/>
              </a:ext>
            </a:extLst>
          </p:cNvPr>
          <p:cNvSpPr/>
          <p:nvPr/>
        </p:nvSpPr>
        <p:spPr>
          <a:xfrm>
            <a:off x="2234833" y="5546705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8</a:t>
            </a:r>
            <a:endParaRPr lang="fr-FR" sz="1600" dirty="0"/>
          </a:p>
        </p:txBody>
      </p:sp>
      <p:sp>
        <p:nvSpPr>
          <p:cNvPr id="43" name="Nuage 42">
            <a:extLst>
              <a:ext uri="{FF2B5EF4-FFF2-40B4-BE49-F238E27FC236}">
                <a16:creationId xmlns:a16="http://schemas.microsoft.com/office/drawing/2014/main" id="{C2100585-2601-43EF-871B-68DD8E433FF1}"/>
              </a:ext>
            </a:extLst>
          </p:cNvPr>
          <p:cNvSpPr/>
          <p:nvPr/>
        </p:nvSpPr>
        <p:spPr>
          <a:xfrm>
            <a:off x="3426465" y="5541198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16</a:t>
            </a:r>
            <a:endParaRPr lang="fr-FR" sz="1600" dirty="0"/>
          </a:p>
        </p:txBody>
      </p:sp>
      <p:sp>
        <p:nvSpPr>
          <p:cNvPr id="44" name="Nuage 43">
            <a:extLst>
              <a:ext uri="{FF2B5EF4-FFF2-40B4-BE49-F238E27FC236}">
                <a16:creationId xmlns:a16="http://schemas.microsoft.com/office/drawing/2014/main" id="{8CADB1ED-4231-4DD1-893F-D3D6E8E84739}"/>
              </a:ext>
            </a:extLst>
          </p:cNvPr>
          <p:cNvSpPr/>
          <p:nvPr/>
        </p:nvSpPr>
        <p:spPr>
          <a:xfrm>
            <a:off x="4762808" y="5584108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?</a:t>
            </a:r>
            <a:endParaRPr lang="fr-FR" dirty="0"/>
          </a:p>
        </p:txBody>
      </p:sp>
      <p:sp>
        <p:nvSpPr>
          <p:cNvPr id="45" name="Nuage 44">
            <a:extLst>
              <a:ext uri="{FF2B5EF4-FFF2-40B4-BE49-F238E27FC236}">
                <a16:creationId xmlns:a16="http://schemas.microsoft.com/office/drawing/2014/main" id="{8CF32970-45F4-417C-A5BD-381699B41FF3}"/>
              </a:ext>
            </a:extLst>
          </p:cNvPr>
          <p:cNvSpPr/>
          <p:nvPr/>
        </p:nvSpPr>
        <p:spPr>
          <a:xfrm>
            <a:off x="4762808" y="5582358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44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8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BBEAA88E-0168-4084-A5B1-A9E9204E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Un autobus part de Sens à destination d’Auxerre. </a:t>
            </a:r>
          </a:p>
          <a:p>
            <a:r>
              <a:rPr lang="fr-FR" sz="1600" dirty="0"/>
              <a:t>Il fait un arrêt à Joigny et un arrêt à Migennes. </a:t>
            </a:r>
          </a:p>
          <a:p>
            <a:r>
              <a:rPr lang="fr-FR" sz="1600" dirty="0"/>
              <a:t>52 passagers montent dans le bus à Sens. </a:t>
            </a:r>
          </a:p>
          <a:p>
            <a:r>
              <a:rPr lang="fr-FR" sz="1600" dirty="0"/>
              <a:t>A Joigny, 16 passagers descendent et 8 passagers montent. </a:t>
            </a:r>
          </a:p>
          <a:p>
            <a:r>
              <a:rPr lang="fr-FR" sz="1600" dirty="0"/>
              <a:t>A Migennes, 3 passagers descendent et 5 passagers montent.</a:t>
            </a:r>
          </a:p>
          <a:p>
            <a:endParaRPr lang="fr-FR" sz="1600" dirty="0"/>
          </a:p>
          <a:p>
            <a:r>
              <a:rPr lang="fr-FR" sz="1600" i="1" dirty="0"/>
              <a:t>Combien de passagers arrivent à Auxerre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2322F0A-3AB6-4EB6-9191-4720C48D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368638" y="488522"/>
            <a:ext cx="836650" cy="470616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99E4C89-13B6-4EF7-80A1-D7A63554F09E}"/>
              </a:ext>
            </a:extLst>
          </p:cNvPr>
          <p:cNvSpPr/>
          <p:nvPr/>
        </p:nvSpPr>
        <p:spPr>
          <a:xfrm>
            <a:off x="2040637" y="2274839"/>
            <a:ext cx="2866923" cy="2429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 1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BD0A950-3453-4F36-BF55-6E144D504F6E}"/>
              </a:ext>
            </a:extLst>
          </p:cNvPr>
          <p:cNvSpPr/>
          <p:nvPr/>
        </p:nvSpPr>
        <p:spPr>
          <a:xfrm>
            <a:off x="10112316" y="2238566"/>
            <a:ext cx="1888039" cy="246596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sz="2400" dirty="0">
                <a:solidFill>
                  <a:srgbClr val="C00000"/>
                </a:solidFill>
              </a:rPr>
              <a:t>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4800" dirty="0">
              <a:solidFill>
                <a:srgbClr val="C0000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7DA9781-3901-44AC-9353-FEDDBF918E4E}"/>
              </a:ext>
            </a:extLst>
          </p:cNvPr>
          <p:cNvSpPr/>
          <p:nvPr/>
        </p:nvSpPr>
        <p:spPr>
          <a:xfrm>
            <a:off x="50584" y="2244667"/>
            <a:ext cx="1888038" cy="24296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sz="2400" dirty="0">
                <a:solidFill>
                  <a:srgbClr val="C00000"/>
                </a:solidFill>
              </a:rPr>
              <a:t>INITIAL</a:t>
            </a: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FC17BC-4D9E-4E18-9B8A-FFD9E5158712}"/>
              </a:ext>
            </a:extLst>
          </p:cNvPr>
          <p:cNvSpPr txBox="1"/>
          <p:nvPr/>
        </p:nvSpPr>
        <p:spPr>
          <a:xfrm>
            <a:off x="-375139" y="1140386"/>
            <a:ext cx="6527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TRANSFORMATION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A0D5C81-456D-4A79-9EF5-637D5C331534}"/>
              </a:ext>
            </a:extLst>
          </p:cNvPr>
          <p:cNvSpPr/>
          <p:nvPr/>
        </p:nvSpPr>
        <p:spPr>
          <a:xfrm>
            <a:off x="339003" y="4007638"/>
            <a:ext cx="1325460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SENS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FCFCD1-4FA6-4835-8B2D-21780B66DEDC}"/>
              </a:ext>
            </a:extLst>
          </p:cNvPr>
          <p:cNvSpPr/>
          <p:nvPr/>
        </p:nvSpPr>
        <p:spPr>
          <a:xfrm>
            <a:off x="10221807" y="4027622"/>
            <a:ext cx="1669056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AUXERRE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23FE8A0-4695-49A6-A51D-924C2FF11453}"/>
              </a:ext>
            </a:extLst>
          </p:cNvPr>
          <p:cNvSpPr/>
          <p:nvPr/>
        </p:nvSpPr>
        <p:spPr>
          <a:xfrm>
            <a:off x="7143378" y="2274839"/>
            <a:ext cx="2859446" cy="2429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 2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BF2BE84-BCF8-44F2-A949-C953AECDE455}"/>
              </a:ext>
            </a:extLst>
          </p:cNvPr>
          <p:cNvSpPr/>
          <p:nvPr/>
        </p:nvSpPr>
        <p:spPr>
          <a:xfrm>
            <a:off x="1221744" y="4924736"/>
            <a:ext cx="9549719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52C42FB-280C-4BE5-B7B6-9CA23B0D1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" y="4704527"/>
            <a:ext cx="1212638" cy="682109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D8A7E2F-3916-4C46-8EC5-6D70D7D5C39E}"/>
              </a:ext>
            </a:extLst>
          </p:cNvPr>
          <p:cNvSpPr/>
          <p:nvPr/>
        </p:nvSpPr>
        <p:spPr>
          <a:xfrm>
            <a:off x="2752286" y="3399357"/>
            <a:ext cx="1348358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JOIGNY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1B67BAE-A488-44AC-A2AD-44BBE3DA3358}"/>
              </a:ext>
            </a:extLst>
          </p:cNvPr>
          <p:cNvSpPr/>
          <p:nvPr/>
        </p:nvSpPr>
        <p:spPr>
          <a:xfrm>
            <a:off x="7634006" y="3399356"/>
            <a:ext cx="1860512" cy="4836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MIGENNES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0032ABBB-8741-467D-A946-C4C5BC6339C8}"/>
              </a:ext>
            </a:extLst>
          </p:cNvPr>
          <p:cNvSpPr/>
          <p:nvPr/>
        </p:nvSpPr>
        <p:spPr>
          <a:xfrm rot="19071634">
            <a:off x="2730831" y="4230611"/>
            <a:ext cx="582887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225AFDC7-E0C0-4612-8FB7-0E17B12F550B}"/>
              </a:ext>
            </a:extLst>
          </p:cNvPr>
          <p:cNvSpPr/>
          <p:nvPr/>
        </p:nvSpPr>
        <p:spPr>
          <a:xfrm rot="2528366" flipV="1">
            <a:off x="4119737" y="4229020"/>
            <a:ext cx="582887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4903D396-13BF-4409-A15F-C09C7C74D525}"/>
              </a:ext>
            </a:extLst>
          </p:cNvPr>
          <p:cNvSpPr/>
          <p:nvPr/>
        </p:nvSpPr>
        <p:spPr>
          <a:xfrm rot="19071634">
            <a:off x="7886705" y="4187644"/>
            <a:ext cx="595896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0F68DED1-D9AB-4A8E-A4F4-FF55ABC76778}"/>
              </a:ext>
            </a:extLst>
          </p:cNvPr>
          <p:cNvSpPr/>
          <p:nvPr/>
        </p:nvSpPr>
        <p:spPr>
          <a:xfrm rot="2528366" flipV="1">
            <a:off x="9196570" y="4233384"/>
            <a:ext cx="595896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2AD0FE6-687F-4939-B322-B91986D8171A}"/>
              </a:ext>
            </a:extLst>
          </p:cNvPr>
          <p:cNvSpPr/>
          <p:nvPr/>
        </p:nvSpPr>
        <p:spPr>
          <a:xfrm>
            <a:off x="5039313" y="2244667"/>
            <a:ext cx="1888038" cy="2429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</a:t>
            </a:r>
            <a:r>
              <a:rPr lang="fr-FR" dirty="0">
                <a:solidFill>
                  <a:srgbClr val="C00000"/>
                </a:solidFill>
              </a:rPr>
              <a:t>INTERMÉDIAIRE</a:t>
            </a:r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5" name="Nuage 24">
            <a:extLst>
              <a:ext uri="{FF2B5EF4-FFF2-40B4-BE49-F238E27FC236}">
                <a16:creationId xmlns:a16="http://schemas.microsoft.com/office/drawing/2014/main" id="{61FB0A36-DC85-49E1-B21E-F895019AEB41}"/>
              </a:ext>
            </a:extLst>
          </p:cNvPr>
          <p:cNvSpPr/>
          <p:nvPr/>
        </p:nvSpPr>
        <p:spPr>
          <a:xfrm>
            <a:off x="425478" y="3342344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52</a:t>
            </a:r>
            <a:endParaRPr lang="fr-FR" dirty="0"/>
          </a:p>
        </p:txBody>
      </p:sp>
      <p:sp>
        <p:nvSpPr>
          <p:cNvPr id="26" name="Nuage 25">
            <a:extLst>
              <a:ext uri="{FF2B5EF4-FFF2-40B4-BE49-F238E27FC236}">
                <a16:creationId xmlns:a16="http://schemas.microsoft.com/office/drawing/2014/main" id="{43496F81-EB81-4148-AA84-5A31823605CC}"/>
              </a:ext>
            </a:extLst>
          </p:cNvPr>
          <p:cNvSpPr/>
          <p:nvPr/>
        </p:nvSpPr>
        <p:spPr>
          <a:xfrm>
            <a:off x="5427478" y="3399356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?</a:t>
            </a:r>
            <a:endParaRPr lang="fr-FR" dirty="0"/>
          </a:p>
        </p:txBody>
      </p:sp>
      <p:sp>
        <p:nvSpPr>
          <p:cNvPr id="27" name="Nuage 26">
            <a:extLst>
              <a:ext uri="{FF2B5EF4-FFF2-40B4-BE49-F238E27FC236}">
                <a16:creationId xmlns:a16="http://schemas.microsoft.com/office/drawing/2014/main" id="{49FF8A9A-2864-4BFB-A321-DC0FB7BA7606}"/>
              </a:ext>
            </a:extLst>
          </p:cNvPr>
          <p:cNvSpPr/>
          <p:nvPr/>
        </p:nvSpPr>
        <p:spPr>
          <a:xfrm>
            <a:off x="10487210" y="3342343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?</a:t>
            </a:r>
            <a:endParaRPr lang="fr-FR" dirty="0"/>
          </a:p>
        </p:txBody>
      </p:sp>
      <p:sp>
        <p:nvSpPr>
          <p:cNvPr id="29" name="Nuage 28">
            <a:extLst>
              <a:ext uri="{FF2B5EF4-FFF2-40B4-BE49-F238E27FC236}">
                <a16:creationId xmlns:a16="http://schemas.microsoft.com/office/drawing/2014/main" id="{EB5FA576-9E93-45CC-AE63-2F758B2F8A3D}"/>
              </a:ext>
            </a:extLst>
          </p:cNvPr>
          <p:cNvSpPr/>
          <p:nvPr/>
        </p:nvSpPr>
        <p:spPr>
          <a:xfrm>
            <a:off x="2009418" y="4045150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8</a:t>
            </a:r>
            <a:endParaRPr lang="fr-FR" sz="1600" dirty="0"/>
          </a:p>
        </p:txBody>
      </p:sp>
      <p:sp>
        <p:nvSpPr>
          <p:cNvPr id="30" name="Nuage 29">
            <a:extLst>
              <a:ext uri="{FF2B5EF4-FFF2-40B4-BE49-F238E27FC236}">
                <a16:creationId xmlns:a16="http://schemas.microsoft.com/office/drawing/2014/main" id="{58E8F489-CF0A-42EF-81A3-1AF18FA2A1DD}"/>
              </a:ext>
            </a:extLst>
          </p:cNvPr>
          <p:cNvSpPr/>
          <p:nvPr/>
        </p:nvSpPr>
        <p:spPr>
          <a:xfrm>
            <a:off x="3276828" y="4037847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16</a:t>
            </a:r>
            <a:endParaRPr lang="fr-FR" sz="1600" dirty="0"/>
          </a:p>
        </p:txBody>
      </p:sp>
      <p:sp>
        <p:nvSpPr>
          <p:cNvPr id="31" name="Nuage 30">
            <a:extLst>
              <a:ext uri="{FF2B5EF4-FFF2-40B4-BE49-F238E27FC236}">
                <a16:creationId xmlns:a16="http://schemas.microsoft.com/office/drawing/2014/main" id="{28702BD6-DB82-4654-998C-C51BE202126A}"/>
              </a:ext>
            </a:extLst>
          </p:cNvPr>
          <p:cNvSpPr/>
          <p:nvPr/>
        </p:nvSpPr>
        <p:spPr>
          <a:xfrm>
            <a:off x="7148915" y="4013589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5</a:t>
            </a:r>
            <a:endParaRPr lang="fr-FR" sz="1600" dirty="0"/>
          </a:p>
        </p:txBody>
      </p:sp>
      <p:sp>
        <p:nvSpPr>
          <p:cNvPr id="32" name="Nuage 31">
            <a:extLst>
              <a:ext uri="{FF2B5EF4-FFF2-40B4-BE49-F238E27FC236}">
                <a16:creationId xmlns:a16="http://schemas.microsoft.com/office/drawing/2014/main" id="{0E77361E-D04A-4DBE-AEEE-833B2C6EF985}"/>
              </a:ext>
            </a:extLst>
          </p:cNvPr>
          <p:cNvSpPr/>
          <p:nvPr/>
        </p:nvSpPr>
        <p:spPr>
          <a:xfrm>
            <a:off x="8416325" y="3997897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3</a:t>
            </a:r>
            <a:endParaRPr lang="fr-FR" sz="16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2C07A3-2D49-456A-B7A5-4187C88D704B}"/>
              </a:ext>
            </a:extLst>
          </p:cNvPr>
          <p:cNvSpPr txBox="1"/>
          <p:nvPr/>
        </p:nvSpPr>
        <p:spPr>
          <a:xfrm>
            <a:off x="5590364" y="5550797"/>
            <a:ext cx="574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       -       =</a:t>
            </a:r>
          </a:p>
        </p:txBody>
      </p:sp>
      <p:sp>
        <p:nvSpPr>
          <p:cNvPr id="41" name="Nuage 40">
            <a:extLst>
              <a:ext uri="{FF2B5EF4-FFF2-40B4-BE49-F238E27FC236}">
                <a16:creationId xmlns:a16="http://schemas.microsoft.com/office/drawing/2014/main" id="{77FC269E-A0B2-4EBB-A7F0-8792C9095A7D}"/>
              </a:ext>
            </a:extLst>
          </p:cNvPr>
          <p:cNvSpPr/>
          <p:nvPr/>
        </p:nvSpPr>
        <p:spPr>
          <a:xfrm>
            <a:off x="5722227" y="5591957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44</a:t>
            </a:r>
            <a:endParaRPr lang="fr-FR" dirty="0"/>
          </a:p>
        </p:txBody>
      </p:sp>
      <p:sp>
        <p:nvSpPr>
          <p:cNvPr id="42" name="Nuage 41">
            <a:extLst>
              <a:ext uri="{FF2B5EF4-FFF2-40B4-BE49-F238E27FC236}">
                <a16:creationId xmlns:a16="http://schemas.microsoft.com/office/drawing/2014/main" id="{F659A2C7-C3D9-463B-A8E0-406C0152B81B}"/>
              </a:ext>
            </a:extLst>
          </p:cNvPr>
          <p:cNvSpPr/>
          <p:nvPr/>
        </p:nvSpPr>
        <p:spPr>
          <a:xfrm>
            <a:off x="7469416" y="5556304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5</a:t>
            </a:r>
            <a:endParaRPr lang="fr-FR" sz="1600" dirty="0"/>
          </a:p>
        </p:txBody>
      </p:sp>
      <p:sp>
        <p:nvSpPr>
          <p:cNvPr id="43" name="Nuage 42">
            <a:extLst>
              <a:ext uri="{FF2B5EF4-FFF2-40B4-BE49-F238E27FC236}">
                <a16:creationId xmlns:a16="http://schemas.microsoft.com/office/drawing/2014/main" id="{C2100585-2601-43EF-871B-68DD8E433FF1}"/>
              </a:ext>
            </a:extLst>
          </p:cNvPr>
          <p:cNvSpPr/>
          <p:nvPr/>
        </p:nvSpPr>
        <p:spPr>
          <a:xfrm>
            <a:off x="8661048" y="5550797"/>
            <a:ext cx="840998" cy="589085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3</a:t>
            </a:r>
            <a:endParaRPr lang="fr-FR" sz="1600" dirty="0"/>
          </a:p>
        </p:txBody>
      </p:sp>
      <p:sp>
        <p:nvSpPr>
          <p:cNvPr id="44" name="Nuage 43">
            <a:extLst>
              <a:ext uri="{FF2B5EF4-FFF2-40B4-BE49-F238E27FC236}">
                <a16:creationId xmlns:a16="http://schemas.microsoft.com/office/drawing/2014/main" id="{8CADB1ED-4231-4DD1-893F-D3D6E8E84739}"/>
              </a:ext>
            </a:extLst>
          </p:cNvPr>
          <p:cNvSpPr/>
          <p:nvPr/>
        </p:nvSpPr>
        <p:spPr>
          <a:xfrm>
            <a:off x="9997391" y="5593707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?</a:t>
            </a:r>
            <a:endParaRPr lang="fr-FR" dirty="0"/>
          </a:p>
        </p:txBody>
      </p:sp>
      <p:sp>
        <p:nvSpPr>
          <p:cNvPr id="45" name="Nuage 44">
            <a:extLst>
              <a:ext uri="{FF2B5EF4-FFF2-40B4-BE49-F238E27FC236}">
                <a16:creationId xmlns:a16="http://schemas.microsoft.com/office/drawing/2014/main" id="{7453CC5A-E3F8-4F53-93C1-90981AAF5305}"/>
              </a:ext>
            </a:extLst>
          </p:cNvPr>
          <p:cNvSpPr/>
          <p:nvPr/>
        </p:nvSpPr>
        <p:spPr>
          <a:xfrm>
            <a:off x="10050773" y="5582358"/>
            <a:ext cx="1138250" cy="597683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46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8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40174" y="1770077"/>
            <a:ext cx="11154079" cy="3317847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Un autobus part de Sens à destination d’Auxerre. </a:t>
            </a:r>
          </a:p>
          <a:p>
            <a:r>
              <a:rPr lang="fr-FR" sz="2800" dirty="0"/>
              <a:t>Il fait un arrêt à Joigny et un arrêt à Migennes. </a:t>
            </a:r>
          </a:p>
          <a:p>
            <a:r>
              <a:rPr lang="fr-FR" sz="2800" dirty="0"/>
              <a:t>52 passagers montent dans le bus à Sens. </a:t>
            </a:r>
          </a:p>
          <a:p>
            <a:r>
              <a:rPr lang="fr-FR" sz="2800" dirty="0"/>
              <a:t>A Joigny, 16 passagers descendent et 8 passagers montent. </a:t>
            </a:r>
          </a:p>
          <a:p>
            <a:r>
              <a:rPr lang="fr-FR" sz="2800" dirty="0"/>
              <a:t>A Migennes, 3 passagers descendent et 8 passagers montent.</a:t>
            </a:r>
          </a:p>
          <a:p>
            <a:endParaRPr lang="fr-FR" sz="2800" dirty="0"/>
          </a:p>
          <a:p>
            <a:r>
              <a:rPr lang="fr-FR" sz="2800" i="1" dirty="0"/>
              <a:t>Combien de passagers arrivent à Auxerre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4" y="402167"/>
            <a:ext cx="4736502" cy="1158185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5F82DE4-9E26-4FAD-9FD0-89BE15E50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8" y="1115736"/>
            <a:ext cx="1163272" cy="65434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12ED580-052B-43B5-ADAE-319763EFABAF}"/>
              </a:ext>
            </a:extLst>
          </p:cNvPr>
          <p:cNvSpPr/>
          <p:nvPr/>
        </p:nvSpPr>
        <p:spPr>
          <a:xfrm>
            <a:off x="540173" y="5235885"/>
            <a:ext cx="11154079" cy="117517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i="1" dirty="0"/>
              <a:t>Phrase réponse : </a:t>
            </a:r>
          </a:p>
          <a:p>
            <a:r>
              <a:rPr lang="fr-FR" sz="2800" dirty="0">
                <a:solidFill>
                  <a:srgbClr val="FF5050"/>
                </a:solidFill>
              </a:rPr>
              <a:t>46 passagers </a:t>
            </a:r>
            <a:r>
              <a:rPr lang="fr-FR" sz="2800" dirty="0">
                <a:solidFill>
                  <a:schemeClr val="tx1"/>
                </a:solidFill>
              </a:rPr>
              <a:t>arrivent à Auxerre.</a:t>
            </a:r>
            <a:r>
              <a:rPr lang="fr-FR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503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F00E2592-57F3-4FAE-8249-E1FF21A199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BBDBA6-ECBB-47A8-915F-ABBA966DC4B4}"/>
              </a:ext>
            </a:extLst>
          </p:cNvPr>
          <p:cNvSpPr/>
          <p:nvPr/>
        </p:nvSpPr>
        <p:spPr>
          <a:xfrm>
            <a:off x="4349318" y="3317867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PENDANT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87 €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9EDEEA-F51C-4F2C-BD1A-8CE2B618B2F2}"/>
              </a:ext>
            </a:extLst>
          </p:cNvPr>
          <p:cNvSpPr/>
          <p:nvPr/>
        </p:nvSpPr>
        <p:spPr>
          <a:xfrm>
            <a:off x="7671773" y="3317866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APRÈS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5CA6E4-5A5A-4D83-AF6C-7C3155353B78}"/>
              </a:ext>
            </a:extLst>
          </p:cNvPr>
          <p:cNvSpPr/>
          <p:nvPr/>
        </p:nvSpPr>
        <p:spPr>
          <a:xfrm>
            <a:off x="1042224" y="3322167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AVANT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125 €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2880531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M. Durand a 125 euros en poche. Il entre dans un magasin et s'achète une paire de chaussures à 87 euros. </a:t>
            </a:r>
          </a:p>
          <a:p>
            <a:endParaRPr lang="fr-FR" sz="2800" dirty="0"/>
          </a:p>
          <a:p>
            <a:r>
              <a:rPr lang="fr-FR" sz="2800" i="1" dirty="0"/>
              <a:t>Avec combien d'argent ressort-il du magasin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CHAUSSURES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E032CB65-0DD6-468C-88FC-D58533D8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BBDBA6-ECBB-47A8-915F-ABBA966DC4B4}"/>
              </a:ext>
            </a:extLst>
          </p:cNvPr>
          <p:cNvSpPr/>
          <p:nvPr/>
        </p:nvSpPr>
        <p:spPr>
          <a:xfrm>
            <a:off x="4349318" y="3485180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PENDANT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ou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87 €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9EDEEA-F51C-4F2C-BD1A-8CE2B618B2F2}"/>
              </a:ext>
            </a:extLst>
          </p:cNvPr>
          <p:cNvSpPr/>
          <p:nvPr/>
        </p:nvSpPr>
        <p:spPr>
          <a:xfrm>
            <a:off x="7671773" y="3485179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APRÈS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5CA6E4-5A5A-4D83-AF6C-7C3155353B78}"/>
              </a:ext>
            </a:extLst>
          </p:cNvPr>
          <p:cNvSpPr/>
          <p:nvPr/>
        </p:nvSpPr>
        <p:spPr>
          <a:xfrm>
            <a:off x="1042224" y="3489480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AVANT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125 €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M. Durand a 125 euros en poche. Il entre dans un magasin et s'achète une paire de chaussures à 87 euros. </a:t>
            </a:r>
          </a:p>
          <a:p>
            <a:endParaRPr lang="fr-FR" sz="2000" dirty="0"/>
          </a:p>
          <a:p>
            <a:r>
              <a:rPr lang="fr-FR" sz="2000" i="1" dirty="0"/>
              <a:t>Avec combien d'argent ressort-il du magasin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CHAUSSURES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E44410A-403D-46FA-8D42-8779B482D25E}"/>
              </a:ext>
            </a:extLst>
          </p:cNvPr>
          <p:cNvSpPr/>
          <p:nvPr/>
        </p:nvSpPr>
        <p:spPr>
          <a:xfrm>
            <a:off x="2885813" y="6274498"/>
            <a:ext cx="6249798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E838D114-F1ED-4F55-9F0D-50BEC91A866E}"/>
              </a:ext>
            </a:extLst>
          </p:cNvPr>
          <p:cNvSpPr/>
          <p:nvPr/>
        </p:nvSpPr>
        <p:spPr>
          <a:xfrm rot="19071634">
            <a:off x="4891674" y="4636489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07C2BE5-2065-4468-8EA1-00472017A926}"/>
              </a:ext>
            </a:extLst>
          </p:cNvPr>
          <p:cNvSpPr/>
          <p:nvPr/>
        </p:nvSpPr>
        <p:spPr>
          <a:xfrm rot="2528366" flipV="1">
            <a:off x="6201755" y="4649116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786963" y="1951121"/>
            <a:ext cx="106478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 transformation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9A70A4-96AA-45F9-95C0-214E721B7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2" y="5578842"/>
            <a:ext cx="1490294" cy="7451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9E4408-7604-4C40-A6BE-45DCC8083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42" y="5578842"/>
            <a:ext cx="1490294" cy="745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01619F-8729-4C3F-840E-2D5D400DC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64" y="5697131"/>
            <a:ext cx="1490294" cy="7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E1644C3F-DCAF-489B-A38F-4CF5F8D3A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BBDBA6-ECBB-47A8-915F-ABBA966DC4B4}"/>
              </a:ext>
            </a:extLst>
          </p:cNvPr>
          <p:cNvSpPr/>
          <p:nvPr/>
        </p:nvSpPr>
        <p:spPr>
          <a:xfrm>
            <a:off x="4349318" y="3485180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ou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87 €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9EDEEA-F51C-4F2C-BD1A-8CE2B618B2F2}"/>
              </a:ext>
            </a:extLst>
          </p:cNvPr>
          <p:cNvSpPr/>
          <p:nvPr/>
        </p:nvSpPr>
        <p:spPr>
          <a:xfrm>
            <a:off x="7671773" y="3485179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5CA6E4-5A5A-4D83-AF6C-7C3155353B78}"/>
              </a:ext>
            </a:extLst>
          </p:cNvPr>
          <p:cNvSpPr/>
          <p:nvPr/>
        </p:nvSpPr>
        <p:spPr>
          <a:xfrm>
            <a:off x="1042224" y="3489480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INITIAL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125 €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M. Durand a 125 euros en poche. Il entre dans un magasin et s'achète une paire de chaussures à 87 euros. </a:t>
            </a:r>
          </a:p>
          <a:p>
            <a:endParaRPr lang="fr-FR" sz="2000" dirty="0"/>
          </a:p>
          <a:p>
            <a:r>
              <a:rPr lang="fr-FR" sz="2000" i="1" dirty="0"/>
              <a:t>Avec combien d'argent ressort-il du magasin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CHAUSSURES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E44410A-403D-46FA-8D42-8779B482D25E}"/>
              </a:ext>
            </a:extLst>
          </p:cNvPr>
          <p:cNvSpPr/>
          <p:nvPr/>
        </p:nvSpPr>
        <p:spPr>
          <a:xfrm>
            <a:off x="2885813" y="6274498"/>
            <a:ext cx="6249798" cy="335560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E838D114-F1ED-4F55-9F0D-50BEC91A866E}"/>
              </a:ext>
            </a:extLst>
          </p:cNvPr>
          <p:cNvSpPr/>
          <p:nvPr/>
        </p:nvSpPr>
        <p:spPr>
          <a:xfrm rot="19071634">
            <a:off x="4891674" y="4636489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07C2BE5-2065-4468-8EA1-00472017A926}"/>
              </a:ext>
            </a:extLst>
          </p:cNvPr>
          <p:cNvSpPr/>
          <p:nvPr/>
        </p:nvSpPr>
        <p:spPr>
          <a:xfrm rot="2528366" flipV="1">
            <a:off x="6201755" y="4649116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786963" y="1951121"/>
            <a:ext cx="106478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 transformation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80B11E-E34A-46A9-93EA-6A4A3579C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46" y="5514268"/>
            <a:ext cx="1748589" cy="8742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038681-EDBD-4164-A7C1-78E64C078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22" y="5442227"/>
            <a:ext cx="1748589" cy="8742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B94CF9F-1B4F-4440-9F7E-A904CE7D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16" y="5567983"/>
            <a:ext cx="1748589" cy="8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A3F0C9AB-BF4D-4A28-BE89-82BA275146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BBDBA6-ECBB-47A8-915F-ABBA966DC4B4}"/>
              </a:ext>
            </a:extLst>
          </p:cNvPr>
          <p:cNvSpPr/>
          <p:nvPr/>
        </p:nvSpPr>
        <p:spPr>
          <a:xfrm>
            <a:off x="4349318" y="3485180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9EDEEA-F51C-4F2C-BD1A-8CE2B618B2F2}"/>
              </a:ext>
            </a:extLst>
          </p:cNvPr>
          <p:cNvSpPr/>
          <p:nvPr/>
        </p:nvSpPr>
        <p:spPr>
          <a:xfrm>
            <a:off x="7671773" y="3485179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5CA6E4-5A5A-4D83-AF6C-7C3155353B78}"/>
              </a:ext>
            </a:extLst>
          </p:cNvPr>
          <p:cNvSpPr/>
          <p:nvPr/>
        </p:nvSpPr>
        <p:spPr>
          <a:xfrm>
            <a:off x="1042224" y="3489480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INITIAL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125 €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M. Durand a 125 euros en poche. Il entre dans un magasin et s'achète une paire de chaussures à 87 euros. </a:t>
            </a:r>
          </a:p>
          <a:p>
            <a:endParaRPr lang="fr-FR" sz="2000" dirty="0"/>
          </a:p>
          <a:p>
            <a:r>
              <a:rPr lang="fr-FR" sz="2000" i="1" dirty="0"/>
              <a:t>Avec combien d'argent ressort-il du magasin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CHAUSSURES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07C2BE5-2065-4468-8EA1-00472017A926}"/>
              </a:ext>
            </a:extLst>
          </p:cNvPr>
          <p:cNvSpPr/>
          <p:nvPr/>
        </p:nvSpPr>
        <p:spPr>
          <a:xfrm rot="2528366" flipV="1">
            <a:off x="5432236" y="4523909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786963" y="1951121"/>
            <a:ext cx="106478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 transformation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80B11E-E34A-46A9-93EA-6A4A3579C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34" y="5738954"/>
            <a:ext cx="1206567" cy="6032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038681-EDBD-4164-A7C1-78E64C078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10" y="5666913"/>
            <a:ext cx="1206567" cy="603284"/>
          </a:xfrm>
          <a:prstGeom prst="rect">
            <a:avLst/>
          </a:prstGeom>
        </p:spPr>
      </p:pic>
      <p:sp>
        <p:nvSpPr>
          <p:cNvPr id="17" name="Nuage 16">
            <a:extLst>
              <a:ext uri="{FF2B5EF4-FFF2-40B4-BE49-F238E27FC236}">
                <a16:creationId xmlns:a16="http://schemas.microsoft.com/office/drawing/2014/main" id="{7F4DF0EB-EDEF-4D49-85A7-27CBBEA58F71}"/>
              </a:ext>
            </a:extLst>
          </p:cNvPr>
          <p:cNvSpPr/>
          <p:nvPr/>
        </p:nvSpPr>
        <p:spPr>
          <a:xfrm>
            <a:off x="1819963" y="4781490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125</a:t>
            </a:r>
            <a:endParaRPr lang="fr-FR" dirty="0"/>
          </a:p>
        </p:txBody>
      </p:sp>
      <p:sp>
        <p:nvSpPr>
          <p:cNvPr id="19" name="Nuage 18">
            <a:extLst>
              <a:ext uri="{FF2B5EF4-FFF2-40B4-BE49-F238E27FC236}">
                <a16:creationId xmlns:a16="http://schemas.microsoft.com/office/drawing/2014/main" id="{BA5E3A2E-4DA0-4B6B-8D15-74203C5D236A}"/>
              </a:ext>
            </a:extLst>
          </p:cNvPr>
          <p:cNvSpPr/>
          <p:nvPr/>
        </p:nvSpPr>
        <p:spPr>
          <a:xfrm>
            <a:off x="5070637" y="4861759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87</a:t>
            </a:r>
            <a:endParaRPr lang="fr-FR" dirty="0"/>
          </a:p>
        </p:txBody>
      </p:sp>
      <p:sp>
        <p:nvSpPr>
          <p:cNvPr id="22" name="Nuage 21">
            <a:extLst>
              <a:ext uri="{FF2B5EF4-FFF2-40B4-BE49-F238E27FC236}">
                <a16:creationId xmlns:a16="http://schemas.microsoft.com/office/drawing/2014/main" id="{E87F53F2-11B0-49F3-8199-3EFC744FA214}"/>
              </a:ext>
            </a:extLst>
          </p:cNvPr>
          <p:cNvSpPr/>
          <p:nvPr/>
        </p:nvSpPr>
        <p:spPr>
          <a:xfrm>
            <a:off x="8377731" y="4843381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?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B94CF9F-1B4F-4440-9F7E-A904CE7D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04" y="5792669"/>
            <a:ext cx="1206567" cy="6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040F3592-615B-461D-86D3-0BFC1EAA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BBDBA6-ECBB-47A8-915F-ABBA966DC4B4}"/>
              </a:ext>
            </a:extLst>
          </p:cNvPr>
          <p:cNvSpPr/>
          <p:nvPr/>
        </p:nvSpPr>
        <p:spPr>
          <a:xfrm>
            <a:off x="4503323" y="2068600"/>
            <a:ext cx="2928920" cy="2466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TRANSFORMATION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9EDEEA-F51C-4F2C-BD1A-8CE2B618B2F2}"/>
              </a:ext>
            </a:extLst>
          </p:cNvPr>
          <p:cNvSpPr/>
          <p:nvPr/>
        </p:nvSpPr>
        <p:spPr>
          <a:xfrm>
            <a:off x="7825778" y="2068599"/>
            <a:ext cx="2928920" cy="246623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FINAL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5CA6E4-5A5A-4D83-AF6C-7C3155353B78}"/>
              </a:ext>
            </a:extLst>
          </p:cNvPr>
          <p:cNvSpPr/>
          <p:nvPr/>
        </p:nvSpPr>
        <p:spPr>
          <a:xfrm>
            <a:off x="1196229" y="2072900"/>
            <a:ext cx="2928920" cy="2466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ÉTAT INITIAL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125 €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66D8AC-99FF-4C6D-A3CC-2C4E194CB753}"/>
              </a:ext>
            </a:extLst>
          </p:cNvPr>
          <p:cNvSpPr/>
          <p:nvPr/>
        </p:nvSpPr>
        <p:spPr>
          <a:xfrm>
            <a:off x="6002323" y="139506"/>
            <a:ext cx="5847127" cy="181161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M. Durand a 125 euros en poche. Il entre dans un magasin et s'achète une paire de chaussures à 87 euros. </a:t>
            </a:r>
          </a:p>
          <a:p>
            <a:endParaRPr lang="fr-FR" sz="2000" dirty="0"/>
          </a:p>
          <a:p>
            <a:r>
              <a:rPr lang="fr-FR" sz="2000" i="1" dirty="0"/>
              <a:t>Avec combien d'argent ressort-il du magasin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9C8AFF-462D-408E-A129-03E9D318688B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CHAUSSURES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07C2BE5-2065-4468-8EA1-00472017A926}"/>
              </a:ext>
            </a:extLst>
          </p:cNvPr>
          <p:cNvSpPr/>
          <p:nvPr/>
        </p:nvSpPr>
        <p:spPr>
          <a:xfrm rot="2528366" flipV="1">
            <a:off x="5586241" y="3107329"/>
            <a:ext cx="606951" cy="163615"/>
          </a:xfrm>
          <a:prstGeom prst="rightArrow">
            <a:avLst>
              <a:gd name="adj1" fmla="val 30000"/>
              <a:gd name="adj2" fmla="val 177500"/>
            </a:avLst>
          </a:prstGeom>
          <a:solidFill>
            <a:srgbClr val="FFC5C5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845711" y="4749531"/>
            <a:ext cx="10647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AVANT/APRÈS</a:t>
            </a:r>
          </a:p>
          <a:p>
            <a:pPr algn="ctr"/>
            <a:r>
              <a:rPr lang="fr-FR" sz="32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recherche de </a:t>
            </a:r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l’état final</a:t>
            </a:r>
          </a:p>
          <a:p>
            <a:pPr algn="ctr"/>
            <a:r>
              <a:rPr lang="fr-FR" sz="32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                  =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80B11E-E34A-46A9-93EA-6A4A3579C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92" y="4302216"/>
            <a:ext cx="760401" cy="3802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038681-EDBD-4164-A7C1-78E64C078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68" y="4230175"/>
            <a:ext cx="760401" cy="380201"/>
          </a:xfrm>
          <a:prstGeom prst="rect">
            <a:avLst/>
          </a:prstGeom>
        </p:spPr>
      </p:pic>
      <p:sp>
        <p:nvSpPr>
          <p:cNvPr id="17" name="Nuage 16">
            <a:extLst>
              <a:ext uri="{FF2B5EF4-FFF2-40B4-BE49-F238E27FC236}">
                <a16:creationId xmlns:a16="http://schemas.microsoft.com/office/drawing/2014/main" id="{7F4DF0EB-EDEF-4D49-85A7-27CBBEA58F71}"/>
              </a:ext>
            </a:extLst>
          </p:cNvPr>
          <p:cNvSpPr/>
          <p:nvPr/>
        </p:nvSpPr>
        <p:spPr>
          <a:xfrm>
            <a:off x="1994110" y="3314983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125</a:t>
            </a:r>
            <a:endParaRPr lang="fr-FR" dirty="0"/>
          </a:p>
        </p:txBody>
      </p:sp>
      <p:sp>
        <p:nvSpPr>
          <p:cNvPr id="19" name="Nuage 18">
            <a:extLst>
              <a:ext uri="{FF2B5EF4-FFF2-40B4-BE49-F238E27FC236}">
                <a16:creationId xmlns:a16="http://schemas.microsoft.com/office/drawing/2014/main" id="{BA5E3A2E-4DA0-4B6B-8D15-74203C5D236A}"/>
              </a:ext>
            </a:extLst>
          </p:cNvPr>
          <p:cNvSpPr/>
          <p:nvPr/>
        </p:nvSpPr>
        <p:spPr>
          <a:xfrm>
            <a:off x="5244784" y="3395252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87</a:t>
            </a:r>
            <a:endParaRPr lang="fr-FR" dirty="0"/>
          </a:p>
        </p:txBody>
      </p:sp>
      <p:sp>
        <p:nvSpPr>
          <p:cNvPr id="22" name="Nuage 21">
            <a:extLst>
              <a:ext uri="{FF2B5EF4-FFF2-40B4-BE49-F238E27FC236}">
                <a16:creationId xmlns:a16="http://schemas.microsoft.com/office/drawing/2014/main" id="{E87F53F2-11B0-49F3-8199-3EFC744FA214}"/>
              </a:ext>
            </a:extLst>
          </p:cNvPr>
          <p:cNvSpPr/>
          <p:nvPr/>
        </p:nvSpPr>
        <p:spPr>
          <a:xfrm>
            <a:off x="8551878" y="3376874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?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B94CF9F-1B4F-4440-9F7E-A904CE7D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62" y="4355931"/>
            <a:ext cx="760401" cy="380201"/>
          </a:xfrm>
          <a:prstGeom prst="rect">
            <a:avLst/>
          </a:prstGeom>
        </p:spPr>
      </p:pic>
      <p:sp>
        <p:nvSpPr>
          <p:cNvPr id="23" name="Nuage 22">
            <a:extLst>
              <a:ext uri="{FF2B5EF4-FFF2-40B4-BE49-F238E27FC236}">
                <a16:creationId xmlns:a16="http://schemas.microsoft.com/office/drawing/2014/main" id="{E345B075-D844-4EE2-B3B7-C2FFC60CB2C3}"/>
              </a:ext>
            </a:extLst>
          </p:cNvPr>
          <p:cNvSpPr/>
          <p:nvPr/>
        </p:nvSpPr>
        <p:spPr>
          <a:xfrm>
            <a:off x="2788906" y="5802127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125</a:t>
            </a:r>
            <a:endParaRPr lang="fr-FR" dirty="0"/>
          </a:p>
        </p:txBody>
      </p:sp>
      <p:sp>
        <p:nvSpPr>
          <p:cNvPr id="24" name="Nuage 23">
            <a:extLst>
              <a:ext uri="{FF2B5EF4-FFF2-40B4-BE49-F238E27FC236}">
                <a16:creationId xmlns:a16="http://schemas.microsoft.com/office/drawing/2014/main" id="{A74A07DD-E888-4FAF-A101-3C3722515618}"/>
              </a:ext>
            </a:extLst>
          </p:cNvPr>
          <p:cNvSpPr/>
          <p:nvPr/>
        </p:nvSpPr>
        <p:spPr>
          <a:xfrm>
            <a:off x="5393530" y="5806703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87</a:t>
            </a:r>
            <a:endParaRPr lang="fr-FR" dirty="0"/>
          </a:p>
        </p:txBody>
      </p:sp>
      <p:sp>
        <p:nvSpPr>
          <p:cNvPr id="25" name="Nuage 24">
            <a:extLst>
              <a:ext uri="{FF2B5EF4-FFF2-40B4-BE49-F238E27FC236}">
                <a16:creationId xmlns:a16="http://schemas.microsoft.com/office/drawing/2014/main" id="{01048737-5B70-4A4A-8830-35B180BFB810}"/>
              </a:ext>
            </a:extLst>
          </p:cNvPr>
          <p:cNvSpPr/>
          <p:nvPr/>
        </p:nvSpPr>
        <p:spPr>
          <a:xfrm>
            <a:off x="8443545" y="5843111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?</a:t>
            </a:r>
            <a:endParaRPr lang="fr-FR" dirty="0"/>
          </a:p>
        </p:txBody>
      </p:sp>
      <p:sp>
        <p:nvSpPr>
          <p:cNvPr id="26" name="Nuage 25">
            <a:extLst>
              <a:ext uri="{FF2B5EF4-FFF2-40B4-BE49-F238E27FC236}">
                <a16:creationId xmlns:a16="http://schemas.microsoft.com/office/drawing/2014/main" id="{0D1590E4-CBAB-4231-8BEF-640920173D07}"/>
              </a:ext>
            </a:extLst>
          </p:cNvPr>
          <p:cNvSpPr/>
          <p:nvPr/>
        </p:nvSpPr>
        <p:spPr>
          <a:xfrm>
            <a:off x="8443545" y="5829712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38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3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1145822" y="1612053"/>
            <a:ext cx="9900356" cy="310444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M. Durand a 125 euros en poche. Il entre dans un magasin et s'achète une paire de chaussures à 87 euros. </a:t>
            </a:r>
          </a:p>
          <a:p>
            <a:endParaRPr lang="fr-FR" sz="2800" dirty="0"/>
          </a:p>
          <a:p>
            <a:r>
              <a:rPr lang="fr-FR" sz="2800" i="1" dirty="0"/>
              <a:t>Avec combien d'argent ressort-il du magasin ?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5F18379-9044-4D59-9447-50E46BD1F586}"/>
              </a:ext>
            </a:extLst>
          </p:cNvPr>
          <p:cNvSpPr/>
          <p:nvPr/>
        </p:nvSpPr>
        <p:spPr>
          <a:xfrm>
            <a:off x="1145822" y="5245947"/>
            <a:ext cx="9900356" cy="117517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i="1" dirty="0"/>
              <a:t>Phrase réponse : </a:t>
            </a:r>
          </a:p>
          <a:p>
            <a:r>
              <a:rPr lang="fr-FR" sz="2800" dirty="0"/>
              <a:t>M. Durand ressort avec </a:t>
            </a:r>
            <a:r>
              <a:rPr lang="fr-FR" sz="2800" dirty="0">
                <a:solidFill>
                  <a:srgbClr val="FF5050"/>
                </a:solidFill>
              </a:rPr>
              <a:t>38€ </a:t>
            </a:r>
            <a:r>
              <a:rPr lang="fr-FR" sz="2800" dirty="0">
                <a:solidFill>
                  <a:schemeClr val="tx1"/>
                </a:solidFill>
              </a:rPr>
              <a:t>du magasin.</a:t>
            </a:r>
            <a:r>
              <a:rPr lang="fr-FR" sz="2800" dirty="0"/>
              <a:t> 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ECE25DA-1C89-4C07-8E3A-9A682C0AA05F}"/>
              </a:ext>
            </a:extLst>
          </p:cNvPr>
          <p:cNvSpPr/>
          <p:nvPr/>
        </p:nvSpPr>
        <p:spPr>
          <a:xfrm>
            <a:off x="232717" y="247942"/>
            <a:ext cx="563957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CHAUSSURES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0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1197751" y="2328333"/>
            <a:ext cx="9796498" cy="3279987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Un autobus part de </a:t>
            </a:r>
            <a:r>
              <a:rPr lang="fr-FR" sz="2800" dirty="0" err="1"/>
              <a:t>Paron</a:t>
            </a:r>
            <a:r>
              <a:rPr lang="fr-FR" sz="2800" dirty="0"/>
              <a:t> à destination de Pont-sur-Yonne. </a:t>
            </a:r>
          </a:p>
          <a:p>
            <a:r>
              <a:rPr lang="fr-FR" sz="2800" dirty="0"/>
              <a:t>Il fait un arrêt à Saint-Denis-les-Sens. </a:t>
            </a:r>
          </a:p>
          <a:p>
            <a:r>
              <a:rPr lang="fr-FR" sz="2800" dirty="0"/>
              <a:t>30 passagers montent dans le bus au départ de </a:t>
            </a:r>
            <a:r>
              <a:rPr lang="fr-FR" sz="2800" dirty="0" err="1"/>
              <a:t>Paron</a:t>
            </a:r>
            <a:r>
              <a:rPr lang="fr-FR" sz="2800" dirty="0"/>
              <a:t>. </a:t>
            </a:r>
          </a:p>
          <a:p>
            <a:r>
              <a:rPr lang="fr-FR" sz="2800" dirty="0"/>
              <a:t>A Saint-Denis-les-Sens, 12 passagers descendent.</a:t>
            </a:r>
          </a:p>
          <a:p>
            <a:endParaRPr lang="fr-FR" sz="2800" dirty="0"/>
          </a:p>
          <a:p>
            <a:r>
              <a:rPr lang="fr-FR" sz="2800" i="1" dirty="0"/>
              <a:t>Combien de passagers arrivent à Pont-sur-Yonne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5723467" cy="152400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L’AUTOBUS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7374E6A-4963-41E8-9D01-6F86F501E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707">
            <a:off x="695898" y="627989"/>
            <a:ext cx="836650" cy="4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632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1548</Words>
  <Application>Microsoft Office PowerPoint</Application>
  <PresentationFormat>Grand écran</PresentationFormat>
  <Paragraphs>379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Abadi</vt:lpstr>
      <vt:lpstr>Arial</vt:lpstr>
      <vt:lpstr>Calibri</vt:lpstr>
      <vt:lpstr>Calibri Light</vt:lpstr>
      <vt:lpstr>Cavolini</vt:lpstr>
      <vt:lpstr>DS-Digital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 pagniez</dc:creator>
  <cp:lastModifiedBy>sam pagniez</cp:lastModifiedBy>
  <cp:revision>57</cp:revision>
  <dcterms:created xsi:type="dcterms:W3CDTF">2020-02-10T14:16:10Z</dcterms:created>
  <dcterms:modified xsi:type="dcterms:W3CDTF">2020-03-13T10:49:53Z</dcterms:modified>
</cp:coreProperties>
</file>