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307" r:id="rId17"/>
    <p:sldId id="272" r:id="rId18"/>
    <p:sldId id="273" r:id="rId19"/>
    <p:sldId id="274" r:id="rId20"/>
    <p:sldId id="296" r:id="rId21"/>
    <p:sldId id="297" r:id="rId22"/>
    <p:sldId id="300" r:id="rId23"/>
    <p:sldId id="301" r:id="rId24"/>
    <p:sldId id="302" r:id="rId25"/>
    <p:sldId id="303" r:id="rId26"/>
    <p:sldId id="305" r:id="rId27"/>
    <p:sldId id="306" r:id="rId28"/>
    <p:sldId id="275" r:id="rId29"/>
    <p:sldId id="276" r:id="rId30"/>
    <p:sldId id="277" r:id="rId31"/>
    <p:sldId id="278" r:id="rId32"/>
    <p:sldId id="279" r:id="rId33"/>
    <p:sldId id="282" r:id="rId34"/>
    <p:sldId id="283" r:id="rId35"/>
    <p:sldId id="284" r:id="rId36"/>
    <p:sldId id="285" r:id="rId37"/>
    <p:sldId id="288" r:id="rId38"/>
    <p:sldId id="289" r:id="rId39"/>
    <p:sldId id="290" r:id="rId40"/>
    <p:sldId id="291" r:id="rId41"/>
    <p:sldId id="294" r:id="rId42"/>
    <p:sldId id="295" r:id="rId43"/>
  </p:sldIdLst>
  <p:sldSz cx="12192000" cy="6858000"/>
  <p:notesSz cx="6889750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C5C5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51A879-0CAB-4886-A1BF-46636CEE4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909DE2-F2DD-461D-91D2-242FE7939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86F49F-8D91-47E3-89B3-AE3D602C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770306-138A-412C-A425-8DC5B27A4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02F365-D460-4709-8ACD-A814A16EB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47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5FBB41-D94A-4011-B6E0-DD8E8E86D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12A026D-1963-4D2B-B74E-F499AF611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D79426-4860-4C36-B18D-5186BDDA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8306C6-7425-489E-AE3E-0E9DFB034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684517-18EA-4E55-A2C5-92FE82B8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89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82E9D0-954E-43D2-A588-7C67FC81DC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16FE01-88CA-4FD3-A1A5-0E8714AD9D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82CA65-F34F-458E-8DE7-7603F97B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1687E02-D090-46EB-B698-8AE42E6B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4EE0C9-44D2-4AA1-A3E8-BCAE06E4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73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0B8731-3518-4103-9284-10BAC062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9A1299-B78B-459A-8A54-ED6D5F3D3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C00909-4B44-4EE8-9CD8-99B0A454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743B65-F6D4-4A06-A14B-648304729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703FA3-AD9A-4B9A-83D4-38F140DC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1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B03FA9-2751-4AF6-9A49-AE8DC043B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E87A1FE-1828-4BF1-A565-828923DDA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CEAD34-6330-4B37-99B6-B9022AE9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C167EA-6566-4427-B3A1-6211002F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3F69CA-820C-493F-983A-3EAC789F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82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DE4170-1A59-4ACE-9145-77488C4F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42BDD3-4B13-47AC-A940-412A9694A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A645BA-112B-4C34-BACA-57B2AF6029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C1658-12A1-493A-A65F-CF740B2F9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4677C1-D270-426E-85DA-6570F311E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E261F4-C87D-4846-9A9D-B9498BD7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73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DEF286-162F-40AE-9884-19571CEB5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A74C19-B8E2-4037-AF6C-E3587A2C1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E349CE-A05C-4396-8385-D7D697AC8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17E2BE3-3122-4B37-AB60-C1688450E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781433B-9AF5-4821-853D-D782385B1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679F91-5DCF-45D2-8113-33F6C4ED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252B79-A1C4-4E25-BBF3-BF15B6BC6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5B181CB-6731-4789-B7C7-B4B9D80C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39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EE272B-6C3F-44BB-981C-543AA513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B51677-999B-47A2-AF3D-BD9F77DAB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035CF0-B306-4285-ACB8-472EE89C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F1D6C8-55AC-4E69-9662-17F644E8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107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CECB0AD-ADAA-414D-9D1C-2D0A40B6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5F35CF3-C7FC-4EA1-B94F-71727EA90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2CC0A3-0C1D-417C-9BC7-3F390DF33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55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5DB859-D24C-4EEF-A58F-F97C1DF4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953AA8-DC79-44B0-B6EF-ED33CAA19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045427-D766-4F6B-8F3B-E7A016470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5059463-0566-4C90-A6B1-87476DA7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97B18D-5980-4A69-B7ED-CC2D40905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DCDF4-6344-444C-B390-5578B138D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13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D64499-899F-4E39-A3ED-A6C378D37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F3D8348-769A-41DC-AEB6-610F7182F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8B93CB-FF47-4CA6-86E1-C8A0257A9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7E9927B-6025-4C2F-A9CB-FEBC6DA7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01BE21-FE0E-4609-B61C-CF5973701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0C8B7A-EB08-4A93-B842-191DA0BAD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80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88A14CA-9D9A-4C1F-A2F0-8A3C9BEC9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C87DA85-4B98-46BC-8B41-E5442D2C4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4F9147-7214-46F6-88BA-0513647E1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C8267-D402-4681-AF01-0F9507EF7B3F}" type="datetimeFigureOut">
              <a:rPr lang="fr-FR" smtClean="0"/>
              <a:t>09/03/2020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2BDCBE-910E-4D29-9E42-A83886E5D3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66843C-DEC5-4798-8F0F-85DED45A72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9AE65-B910-4D78-9828-1ACDA124B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f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hyperlink" Target="menu%20restaurant.JPG" TargetMode="Externa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f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f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fi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1072444" y="2404533"/>
            <a:ext cx="9900356" cy="3104445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Un transporteur doit livrer des caisses de soda à plusieurs magasins. Il en décharge 460 au premier magasin, 730 au second et 1 420 au troisième.</a:t>
            </a:r>
          </a:p>
          <a:p>
            <a:endParaRPr lang="fr-FR" sz="2800" dirty="0"/>
          </a:p>
          <a:p>
            <a:r>
              <a:rPr lang="fr-FR" sz="2800" i="1" dirty="0"/>
              <a:t>Combien en a-t-il déchargé au total ?</a:t>
            </a:r>
            <a:endParaRPr lang="fr-FR" sz="2800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18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868240" y="2726264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730 caisses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160080" y="271102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1 420 caisses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271102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460 caisses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172324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rgbClr val="C00000"/>
                </a:solidFill>
              </a:rPr>
              <a:t>2 610 caisses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1C33C1-1BBF-4B3B-9E6D-2017E323C31D}"/>
              </a:ext>
            </a:extLst>
          </p:cNvPr>
          <p:cNvSpPr txBox="1"/>
          <p:nvPr/>
        </p:nvSpPr>
        <p:spPr>
          <a:xfrm>
            <a:off x="802724" y="3835799"/>
            <a:ext cx="10586552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du tout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460 + 730 + 1 420 = 2 610</a:t>
            </a:r>
          </a:p>
        </p:txBody>
      </p:sp>
    </p:spTree>
    <p:extLst>
      <p:ext uri="{BB962C8B-B14F-4D97-AF65-F5344CB8AC3E}">
        <p14:creationId xmlns:p14="http://schemas.microsoft.com/office/powerpoint/2010/main" val="2983538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1145822" y="1612053"/>
            <a:ext cx="9900356" cy="3104445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Un transporteur doit livrer des caisses de soda à plusieurs magasins. Il en décharge 460 au premier magasin, 730 au second et 1 420 au troisième.</a:t>
            </a:r>
          </a:p>
          <a:p>
            <a:endParaRPr lang="fr-FR" sz="2800" dirty="0"/>
          </a:p>
          <a:p>
            <a:r>
              <a:rPr lang="fr-FR" sz="2800" i="1" dirty="0"/>
              <a:t>Combien en a-t-il déchargé au total ?</a:t>
            </a:r>
            <a:endParaRPr lang="fr-FR" sz="2800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5F18379-9044-4D59-9447-50E46BD1F586}"/>
              </a:ext>
            </a:extLst>
          </p:cNvPr>
          <p:cNvSpPr/>
          <p:nvPr/>
        </p:nvSpPr>
        <p:spPr>
          <a:xfrm>
            <a:off x="1145822" y="5245947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Le transporteur a déchargé </a:t>
            </a:r>
            <a:r>
              <a:rPr lang="fr-FR" sz="2800" dirty="0">
                <a:solidFill>
                  <a:srgbClr val="FF5050"/>
                </a:solidFill>
              </a:rPr>
              <a:t>2 610 </a:t>
            </a:r>
            <a:r>
              <a:rPr lang="fr-FR" sz="2800" dirty="0"/>
              <a:t>caisses au total.  </a:t>
            </a:r>
          </a:p>
        </p:txBody>
      </p:sp>
    </p:spTree>
    <p:extLst>
      <p:ext uri="{BB962C8B-B14F-4D97-AF65-F5344CB8AC3E}">
        <p14:creationId xmlns:p14="http://schemas.microsoft.com/office/powerpoint/2010/main" val="326520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1197751" y="2328333"/>
            <a:ext cx="9796498" cy="3279987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Trois écoles participent à une rencontre sportive. L’école Newton compte 637 élèves, l’école Euclide est représentée par 845 élèves et 1 467 élèves de l’école Pythagore participent aux épreuves.</a:t>
            </a:r>
          </a:p>
          <a:p>
            <a:endParaRPr lang="fr-FR" sz="2800" dirty="0"/>
          </a:p>
          <a:p>
            <a:r>
              <a:rPr lang="fr-FR" sz="2800" i="1" dirty="0"/>
              <a:t>Combien y a-t-il d’élèves au total ?</a:t>
            </a:r>
            <a:endParaRPr lang="fr-FR" sz="2800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540173" y="402167"/>
            <a:ext cx="5723467" cy="1524000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RENCONTRE SPORTIVE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663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304360" y="5074355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7596200" y="5059115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20" y="5059115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2280270" y="5131403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5164930" y="5170313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01C287D7-EB74-40F7-B18B-B78637FBFF55}"/>
              </a:ext>
            </a:extLst>
          </p:cNvPr>
          <p:cNvSpPr/>
          <p:nvPr/>
        </p:nvSpPr>
        <p:spPr>
          <a:xfrm>
            <a:off x="8681165" y="5101450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2B792F1-F9ED-496D-B9F5-108A7B179DAA}"/>
              </a:ext>
            </a:extLst>
          </p:cNvPr>
          <p:cNvSpPr/>
          <p:nvPr/>
        </p:nvSpPr>
        <p:spPr>
          <a:xfrm>
            <a:off x="540173" y="402167"/>
            <a:ext cx="4001347" cy="1152313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RENCONTRE SPORTIVE</a:t>
            </a:r>
            <a:endParaRPr lang="fr-FR" sz="10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F544FB6-5265-4EAA-AE08-1B8818FBEB69}"/>
              </a:ext>
            </a:extLst>
          </p:cNvPr>
          <p:cNvSpPr/>
          <p:nvPr/>
        </p:nvSpPr>
        <p:spPr>
          <a:xfrm>
            <a:off x="4800599" y="402167"/>
            <a:ext cx="7047089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Trois écoles participent à une rencontre sportive. L’école Newton compte 637 élèves, l’école Euclide est représentée par 845 élèves et 1 467 élèves de l’école Pythagore participent aux épreuves.</a:t>
            </a:r>
          </a:p>
          <a:p>
            <a:endParaRPr lang="fr-FR" sz="2800" dirty="0"/>
          </a:p>
          <a:p>
            <a:r>
              <a:rPr lang="fr-FR" sz="2800" i="1" dirty="0"/>
              <a:t>Combien y a-t-il d’élèves au total 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5225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2B792F1-F9ED-496D-B9F5-108A7B179DAA}"/>
              </a:ext>
            </a:extLst>
          </p:cNvPr>
          <p:cNvSpPr/>
          <p:nvPr/>
        </p:nvSpPr>
        <p:spPr>
          <a:xfrm>
            <a:off x="540173" y="402167"/>
            <a:ext cx="4001347" cy="1152313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RENCONTRE SPORTIVE</a:t>
            </a:r>
            <a:endParaRPr lang="fr-FR" sz="10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F544FB6-5265-4EAA-AE08-1B8818FBEB69}"/>
              </a:ext>
            </a:extLst>
          </p:cNvPr>
          <p:cNvSpPr/>
          <p:nvPr/>
        </p:nvSpPr>
        <p:spPr>
          <a:xfrm>
            <a:off x="4800599" y="402167"/>
            <a:ext cx="7047089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Trois écoles participent à une rencontre sportive. L’école Newton compte 637 élèves, l’école Euclide est représentée par 845 élèves et 1 467 élèves de l’école Pythagore participent aux épreuves.</a:t>
            </a:r>
          </a:p>
          <a:p>
            <a:endParaRPr lang="fr-FR" sz="2800" dirty="0"/>
          </a:p>
          <a:p>
            <a:r>
              <a:rPr lang="fr-FR" sz="2800" i="1" dirty="0"/>
              <a:t>Combien y a-t-il d’élèves au total ?</a:t>
            </a:r>
            <a:endParaRPr lang="fr-FR" sz="28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854057C-F343-4B52-86F1-55882465EA2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du tout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+            +           =               </a:t>
            </a:r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9ACE416C-0B02-4ED5-B033-A231003960DE}"/>
              </a:ext>
            </a:extLst>
          </p:cNvPr>
          <p:cNvSpPr/>
          <p:nvPr/>
        </p:nvSpPr>
        <p:spPr>
          <a:xfrm>
            <a:off x="677333" y="5560986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F0B428BA-799F-4A09-8E67-A9E71607CD00}"/>
              </a:ext>
            </a:extLst>
          </p:cNvPr>
          <p:cNvSpPr/>
          <p:nvPr/>
        </p:nvSpPr>
        <p:spPr>
          <a:xfrm>
            <a:off x="3245555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Nuage 15">
            <a:extLst>
              <a:ext uri="{FF2B5EF4-FFF2-40B4-BE49-F238E27FC236}">
                <a16:creationId xmlns:a16="http://schemas.microsoft.com/office/drawing/2014/main" id="{E3FA018E-1180-4682-8912-47734BA743CB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Nuage 18">
            <a:extLst>
              <a:ext uri="{FF2B5EF4-FFF2-40B4-BE49-F238E27FC236}">
                <a16:creationId xmlns:a16="http://schemas.microsoft.com/office/drawing/2014/main" id="{1B1D36D1-238C-47BF-BF2E-153D3D14E6D3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6663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1197751" y="2328333"/>
            <a:ext cx="9796498" cy="2603501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2 949 élèves venant de 3 écoles différentes participent à une rencontre sportive. L’école Newton compte 637 élèves et 1 467 élèves de l’école Pythagore participent aux épreuves.</a:t>
            </a:r>
          </a:p>
          <a:p>
            <a:endParaRPr lang="fr-FR" sz="2800" dirty="0"/>
          </a:p>
          <a:p>
            <a:r>
              <a:rPr lang="fr-FR" sz="2800" i="1" dirty="0"/>
              <a:t>Combien d’élèves viennent de l’école Euclide?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540173" y="402167"/>
            <a:ext cx="5723467" cy="1524000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RENCONTRE SPORTIVE (2)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1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868240" y="3229184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C00000"/>
                </a:solidFill>
              </a:rPr>
              <a:t>Partie 2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164850" y="3213943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C00000"/>
                </a:solidFill>
              </a:rPr>
              <a:t>Partie ...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321394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>
                <a:solidFill>
                  <a:srgbClr val="C00000"/>
                </a:solidFill>
              </a:rPr>
              <a:t>Partie 1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222616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b="1" dirty="0">
                <a:solidFill>
                  <a:srgbClr val="C00000"/>
                </a:solidFill>
              </a:rPr>
              <a:t>TOUT </a:t>
            </a:r>
            <a:r>
              <a:rPr lang="fr-FR" sz="3600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1C33C1-1BBF-4B3B-9E6D-2017E323C31D}"/>
              </a:ext>
            </a:extLst>
          </p:cNvPr>
          <p:cNvSpPr txBox="1"/>
          <p:nvPr/>
        </p:nvSpPr>
        <p:spPr>
          <a:xfrm>
            <a:off x="265828" y="83179"/>
            <a:ext cx="11638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60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COMPOSITION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86C201-8107-4541-862C-5B17D762C482}"/>
              </a:ext>
            </a:extLst>
          </p:cNvPr>
          <p:cNvSpPr/>
          <p:nvPr/>
        </p:nvSpPr>
        <p:spPr>
          <a:xfrm>
            <a:off x="2698458" y="4132295"/>
            <a:ext cx="679508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800" i="1" u="sng" dirty="0">
                <a:solidFill>
                  <a:schemeClr val="accent1">
                    <a:lumMod val="75000"/>
                  </a:schemeClr>
                </a:solidFill>
              </a:rPr>
              <a:t>QUESTIONS A SE POSER :</a:t>
            </a:r>
          </a:p>
          <a:p>
            <a:pPr algn="ctr"/>
            <a:r>
              <a:rPr lang="fr-FR" sz="4000" i="1" dirty="0">
                <a:solidFill>
                  <a:schemeClr val="accent1">
                    <a:lumMod val="75000"/>
                  </a:schemeClr>
                </a:solidFill>
              </a:rPr>
              <a:t>Y a-t-il des parties ?</a:t>
            </a:r>
          </a:p>
          <a:p>
            <a:pPr algn="ctr"/>
            <a:r>
              <a:rPr lang="fr-FR" sz="4000" i="1" dirty="0">
                <a:solidFill>
                  <a:schemeClr val="accent1">
                    <a:lumMod val="75000"/>
                  </a:schemeClr>
                </a:solidFill>
              </a:rPr>
              <a:t>Y a-t-il un tout ?</a:t>
            </a:r>
          </a:p>
          <a:p>
            <a:pPr algn="ctr"/>
            <a:r>
              <a:rPr lang="fr-FR" sz="4000" i="1" dirty="0">
                <a:solidFill>
                  <a:schemeClr val="accent1">
                    <a:lumMod val="75000"/>
                  </a:schemeClr>
                </a:solidFill>
              </a:rPr>
              <a:t>Qu’est-ce que je cherche ?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A02B7835-6729-4905-97A1-079CED39BB13}"/>
              </a:ext>
            </a:extLst>
          </p:cNvPr>
          <p:cNvGrpSpPr/>
          <p:nvPr/>
        </p:nvGrpSpPr>
        <p:grpSpPr>
          <a:xfrm>
            <a:off x="10997482" y="5794141"/>
            <a:ext cx="957313" cy="822121"/>
            <a:chOff x="10871647" y="290963"/>
            <a:chExt cx="957313" cy="822121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6D2A4D1E-386A-4C58-8B2B-25915E47A581}"/>
                </a:ext>
              </a:extLst>
            </p:cNvPr>
            <p:cNvSpPr/>
            <p:nvPr/>
          </p:nvSpPr>
          <p:spPr>
            <a:xfrm>
              <a:off x="10922466" y="290963"/>
              <a:ext cx="855677" cy="822121"/>
            </a:xfrm>
            <a:prstGeom prst="ellipse">
              <a:avLst/>
            </a:prstGeom>
            <a:solidFill>
              <a:srgbClr val="FF5050"/>
            </a:solidFill>
            <a:ln>
              <a:solidFill>
                <a:srgbClr val="FFC5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5102DDA-47F1-4A69-951C-B65A87CE054E}"/>
                </a:ext>
              </a:extLst>
            </p:cNvPr>
            <p:cNvSpPr txBox="1"/>
            <p:nvPr/>
          </p:nvSpPr>
          <p:spPr>
            <a:xfrm>
              <a:off x="10871647" y="472999"/>
              <a:ext cx="9573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400" b="1" dirty="0">
                  <a:solidFill>
                    <a:schemeClr val="bg1"/>
                  </a:solidFill>
                </a:rPr>
                <a:t>BILAN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00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198401" y="1502410"/>
            <a:ext cx="5568809" cy="16704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>
                <a:latin typeface="Abadi" panose="020B0604020104020204" pitchFamily="34" charset="0"/>
              </a:rPr>
              <a:t>Le club de foot</a:t>
            </a:r>
            <a:endParaRPr lang="fr-FR" dirty="0">
              <a:latin typeface="Abadi" panose="020B0604020104020204" pitchFamily="34" charset="0"/>
            </a:endParaRPr>
          </a:p>
          <a:p>
            <a:r>
              <a:rPr lang="fr-FR" dirty="0">
                <a:latin typeface="Abadi" panose="020B0604020104020204" pitchFamily="34" charset="0"/>
              </a:rPr>
              <a:t>Dans mon club de football, il y a 129 poussins, 131 benjamins, 172 cadets et 263 seniors. </a:t>
            </a:r>
          </a:p>
          <a:p>
            <a:r>
              <a:rPr lang="fr-FR" dirty="0">
                <a:latin typeface="Abadi" panose="020B0604020104020204" pitchFamily="34" charset="0"/>
              </a:rPr>
              <a:t>Combien y a-t-il de licenciés en tout dans mon club 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540173" y="402167"/>
            <a:ext cx="4885267" cy="756073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Variations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7877166-5F88-42C7-BDC6-C78145A7620C}"/>
              </a:ext>
            </a:extLst>
          </p:cNvPr>
          <p:cNvSpPr/>
          <p:nvPr/>
        </p:nvSpPr>
        <p:spPr>
          <a:xfrm>
            <a:off x="5859780" y="1931643"/>
            <a:ext cx="6133819" cy="4736677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>
                <a:latin typeface="Abadi" panose="020B0604020104020204" pitchFamily="34" charset="0"/>
              </a:rPr>
              <a:t>Le voyage en Espagne :</a:t>
            </a:r>
          </a:p>
          <a:p>
            <a:r>
              <a:rPr lang="fr-FR" dirty="0">
                <a:latin typeface="Abadi" panose="020B0604020104020204" pitchFamily="34" charset="0"/>
              </a:rPr>
              <a:t>Pour les vacances, la famille de Marie a prévu un road-trip en Espagne. Voici l’itinéraire prévu : </a:t>
            </a: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endParaRPr lang="fr-FR" dirty="0">
              <a:latin typeface="Abadi" panose="020B0604020104020204" pitchFamily="34" charset="0"/>
            </a:endParaRPr>
          </a:p>
          <a:p>
            <a:r>
              <a:rPr lang="fr-FR" sz="1400" i="1" dirty="0">
                <a:latin typeface="Abadi" panose="020B0604020104020204" pitchFamily="34" charset="0"/>
              </a:rPr>
              <a:t>Combien de kilomètres vont-ils parcourir pendant leur voyage?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C2F4E3E-14D1-4B2C-813C-61D2E720B6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107" y="3066576"/>
            <a:ext cx="3837853" cy="2999971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BE94A657-7C3D-47EE-9BDF-A454BE35F330}"/>
              </a:ext>
            </a:extLst>
          </p:cNvPr>
          <p:cNvSpPr/>
          <p:nvPr/>
        </p:nvSpPr>
        <p:spPr>
          <a:xfrm>
            <a:off x="9883140" y="3163120"/>
            <a:ext cx="91440" cy="99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0056FDC3-D917-4374-9646-A67641867BAC}"/>
              </a:ext>
            </a:extLst>
          </p:cNvPr>
          <p:cNvSpPr/>
          <p:nvPr/>
        </p:nvSpPr>
        <p:spPr>
          <a:xfrm>
            <a:off x="9540240" y="4633780"/>
            <a:ext cx="91440" cy="99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8A0075B-343C-4FF7-A434-D6AAF90CC388}"/>
              </a:ext>
            </a:extLst>
          </p:cNvPr>
          <p:cNvSpPr/>
          <p:nvPr/>
        </p:nvSpPr>
        <p:spPr>
          <a:xfrm>
            <a:off x="8656320" y="4364751"/>
            <a:ext cx="91440" cy="99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8CAE677-BFF9-4157-9A32-B48467F24E16}"/>
              </a:ext>
            </a:extLst>
          </p:cNvPr>
          <p:cNvSpPr/>
          <p:nvPr/>
        </p:nvSpPr>
        <p:spPr>
          <a:xfrm>
            <a:off x="8810033" y="3339650"/>
            <a:ext cx="91440" cy="990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3CA699B-A932-41F3-AABD-18B6516523C9}"/>
              </a:ext>
            </a:extLst>
          </p:cNvPr>
          <p:cNvSpPr/>
          <p:nvPr/>
        </p:nvSpPr>
        <p:spPr>
          <a:xfrm>
            <a:off x="9905999" y="4167266"/>
            <a:ext cx="606973" cy="296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263 km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BC128FC9-CAF4-4691-BE25-71064F9D4850}"/>
              </a:ext>
            </a:extLst>
          </p:cNvPr>
          <p:cNvSpPr/>
          <p:nvPr/>
        </p:nvSpPr>
        <p:spPr>
          <a:xfrm>
            <a:off x="8747760" y="4777604"/>
            <a:ext cx="606973" cy="296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129 km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07766369-56CD-4AB2-9E8B-1FBA8B25766A}"/>
              </a:ext>
            </a:extLst>
          </p:cNvPr>
          <p:cNvSpPr/>
          <p:nvPr/>
        </p:nvSpPr>
        <p:spPr>
          <a:xfrm>
            <a:off x="7988387" y="3580526"/>
            <a:ext cx="606973" cy="296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131 km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16B5C63E-C059-4643-8E1E-9B128243B9AC}"/>
              </a:ext>
            </a:extLst>
          </p:cNvPr>
          <p:cNvSpPr/>
          <p:nvPr/>
        </p:nvSpPr>
        <p:spPr>
          <a:xfrm>
            <a:off x="8954812" y="2923725"/>
            <a:ext cx="606973" cy="2965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172 km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AA151E3-D84E-4202-B334-A62D54CBD225}"/>
              </a:ext>
            </a:extLst>
          </p:cNvPr>
          <p:cNvSpPr/>
          <p:nvPr/>
        </p:nvSpPr>
        <p:spPr>
          <a:xfrm>
            <a:off x="198401" y="3284039"/>
            <a:ext cx="5568809" cy="3334475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>
                <a:latin typeface="Abadi" panose="020B0604020104020204" pitchFamily="34" charset="0"/>
              </a:rPr>
              <a:t>Les parkings :</a:t>
            </a: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r>
              <a:rPr lang="fr-FR" i="1" dirty="0">
                <a:latin typeface="Abadi" panose="020B0604020104020204" pitchFamily="34" charset="0"/>
              </a:rPr>
              <a:t>Combien de places </a:t>
            </a:r>
          </a:p>
          <a:p>
            <a:r>
              <a:rPr lang="fr-FR" i="1" dirty="0">
                <a:latin typeface="Abadi" panose="020B0604020104020204" pitchFamily="34" charset="0"/>
              </a:rPr>
              <a:t>libres restent-ils sur </a:t>
            </a:r>
          </a:p>
          <a:p>
            <a:r>
              <a:rPr lang="fr-FR" i="1" dirty="0">
                <a:latin typeface="Abadi" panose="020B0604020104020204" pitchFamily="34" charset="0"/>
              </a:rPr>
              <a:t>l’ensemble des </a:t>
            </a:r>
          </a:p>
          <a:p>
            <a:r>
              <a:rPr lang="fr-FR" i="1" dirty="0">
                <a:latin typeface="Abadi" panose="020B0604020104020204" pitchFamily="34" charset="0"/>
              </a:rPr>
              <a:t>parkings de la ville ?</a:t>
            </a: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57ADBDD-46A3-4460-B6B8-721C8195732B}"/>
              </a:ext>
            </a:extLst>
          </p:cNvPr>
          <p:cNvGrpSpPr/>
          <p:nvPr/>
        </p:nvGrpSpPr>
        <p:grpSpPr>
          <a:xfrm>
            <a:off x="2807830" y="3401664"/>
            <a:ext cx="2617610" cy="3117428"/>
            <a:chOff x="3520068" y="883152"/>
            <a:chExt cx="4103932" cy="5535523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0CBF2EB7-ED10-40BD-A385-90D4F7E275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574" b="7514"/>
            <a:stretch/>
          </p:blipFill>
          <p:spPr>
            <a:xfrm>
              <a:off x="3520068" y="883152"/>
              <a:ext cx="4103932" cy="5535523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B208268-6053-478E-A9CD-D718A1F58497}"/>
                </a:ext>
              </a:extLst>
            </p:cNvPr>
            <p:cNvSpPr/>
            <p:nvPr/>
          </p:nvSpPr>
          <p:spPr>
            <a:xfrm rot="21031056">
              <a:off x="5094375" y="1944877"/>
              <a:ext cx="1709273" cy="3602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dirty="0">
                  <a:solidFill>
                    <a:srgbClr val="FFC000"/>
                  </a:solidFill>
                </a:rPr>
                <a:t>172</a:t>
              </a:r>
              <a:endParaRPr lang="fr-FR" sz="1400" dirty="0">
                <a:solidFill>
                  <a:srgbClr val="FFC000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6F7AD25-4FA6-4EC8-B094-C66783368F1D}"/>
                </a:ext>
              </a:extLst>
            </p:cNvPr>
            <p:cNvSpPr/>
            <p:nvPr/>
          </p:nvSpPr>
          <p:spPr>
            <a:xfrm rot="21253010">
              <a:off x="5091526" y="3048244"/>
              <a:ext cx="1709273" cy="3602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dirty="0">
                  <a:solidFill>
                    <a:srgbClr val="FFC000"/>
                  </a:solidFill>
                </a:rPr>
                <a:t>129</a:t>
              </a:r>
              <a:endParaRPr lang="fr-FR" sz="1400" dirty="0">
                <a:solidFill>
                  <a:srgbClr val="FFC000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9041366-3CDC-4B1A-8BB9-81C79BFFFF6E}"/>
                </a:ext>
              </a:extLst>
            </p:cNvPr>
            <p:cNvSpPr/>
            <p:nvPr/>
          </p:nvSpPr>
          <p:spPr>
            <a:xfrm rot="21311260">
              <a:off x="5090180" y="4223931"/>
              <a:ext cx="1709273" cy="3602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dirty="0">
                  <a:solidFill>
                    <a:srgbClr val="FFC000"/>
                  </a:solidFill>
                </a:rPr>
                <a:t>263</a:t>
              </a:r>
              <a:endParaRPr lang="fr-FR" sz="1400" dirty="0">
                <a:solidFill>
                  <a:srgbClr val="FFC000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34C1BD6-7FF1-41B0-8828-F918A1BC8C0D}"/>
                </a:ext>
              </a:extLst>
            </p:cNvPr>
            <p:cNvSpPr/>
            <p:nvPr/>
          </p:nvSpPr>
          <p:spPr>
            <a:xfrm>
              <a:off x="5100510" y="5428237"/>
              <a:ext cx="1709273" cy="3602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dirty="0">
                  <a:solidFill>
                    <a:srgbClr val="FFC000"/>
                  </a:solidFill>
                </a:rPr>
                <a:t>131</a:t>
              </a:r>
              <a:endParaRPr lang="fr-FR" sz="1400" dirty="0">
                <a:solidFill>
                  <a:srgbClr val="FFC000"/>
                </a:solidFill>
              </a:endParaRPr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4F6A55D9-506B-44D5-A266-396D13F78D70}"/>
              </a:ext>
            </a:extLst>
          </p:cNvPr>
          <p:cNvSpPr txBox="1"/>
          <p:nvPr/>
        </p:nvSpPr>
        <p:spPr>
          <a:xfrm>
            <a:off x="5965613" y="374230"/>
            <a:ext cx="4594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1. Je lis les 3 énoncés ci-dessous. </a:t>
            </a:r>
          </a:p>
          <a:p>
            <a:r>
              <a:rPr lang="fr-FR" dirty="0"/>
              <a:t>2. Je choisis un des 3 problèmes et je le résous.</a:t>
            </a:r>
          </a:p>
          <a:p>
            <a:r>
              <a:rPr lang="fr-FR" dirty="0"/>
              <a:t>3. Je résous les 2 autres.</a:t>
            </a:r>
          </a:p>
        </p:txBody>
      </p:sp>
    </p:spTree>
    <p:extLst>
      <p:ext uri="{BB962C8B-B14F-4D97-AF65-F5344CB8AC3E}">
        <p14:creationId xmlns:p14="http://schemas.microsoft.com/office/powerpoint/2010/main" val="3509368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6307383" y="287789"/>
            <a:ext cx="5568809" cy="2996250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u="sng" dirty="0">
                <a:latin typeface="Abadi" panose="020B0604020104020204" pitchFamily="34" charset="0"/>
              </a:rPr>
              <a:t>Economie d’eau :</a:t>
            </a:r>
            <a:endParaRPr lang="fr-FR" sz="1600" dirty="0">
              <a:latin typeface="Abadi" panose="020B0604020104020204" pitchFamily="34" charset="0"/>
            </a:endParaRPr>
          </a:p>
          <a:p>
            <a:r>
              <a:rPr lang="fr-FR" sz="1600" dirty="0">
                <a:latin typeface="Abadi" panose="020B0604020104020204" pitchFamily="34" charset="0"/>
              </a:rPr>
              <a:t>En une semaine, Monsieur et Madame Lafontaine ont consommé 124,65 litres d’eau.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badi" panose="020B0604020104020204" pitchFamily="34" charset="0"/>
              </a:rPr>
              <a:t>6,15 litres pour arroser les géraniums,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badi" panose="020B0604020104020204" pitchFamily="34" charset="0"/>
              </a:rPr>
              <a:t>12 litres d’eau pour préparer les repas,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badi" panose="020B0604020104020204" pitchFamily="34" charset="0"/>
              </a:rPr>
              <a:t>26 litres pour laver la voiture,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badi" panose="020B0604020104020204" pitchFamily="34" charset="0"/>
              </a:rPr>
              <a:t>3 litres pour faire le ménage, 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badi" panose="020B0604020104020204" pitchFamily="34" charset="0"/>
              </a:rPr>
              <a:t>21,75 litres pour  laver le linge,</a:t>
            </a:r>
          </a:p>
          <a:p>
            <a:pPr marL="285750" indent="-285750">
              <a:buFontTx/>
              <a:buChar char="-"/>
            </a:pPr>
            <a:r>
              <a:rPr lang="fr-FR" sz="1600" dirty="0">
                <a:latin typeface="Abadi" panose="020B0604020104020204" pitchFamily="34" charset="0"/>
              </a:rPr>
              <a:t>24 litres d’eau pour laver la vaisselle. </a:t>
            </a:r>
          </a:p>
          <a:p>
            <a:endParaRPr lang="fr-FR" sz="1600" dirty="0">
              <a:latin typeface="Abadi" panose="020B0604020104020204" pitchFamily="34" charset="0"/>
            </a:endParaRPr>
          </a:p>
          <a:p>
            <a:r>
              <a:rPr lang="fr-FR" sz="1600" dirty="0">
                <a:latin typeface="Abadi" panose="020B0604020104020204" pitchFamily="34" charset="0"/>
              </a:rPr>
              <a:t>Combien de litres ont-ils utilisé pour se laver?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540173" y="402167"/>
            <a:ext cx="4885267" cy="756073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Variations 2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AA151E3-D84E-4202-B334-A62D54CBD225}"/>
              </a:ext>
            </a:extLst>
          </p:cNvPr>
          <p:cNvSpPr/>
          <p:nvPr/>
        </p:nvSpPr>
        <p:spPr>
          <a:xfrm>
            <a:off x="422764" y="3259887"/>
            <a:ext cx="5568809" cy="3334475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u="sng" dirty="0">
                <a:latin typeface="Abadi" panose="020B0604020104020204" pitchFamily="34" charset="0"/>
              </a:rPr>
              <a:t>La maison :</a:t>
            </a:r>
          </a:p>
          <a:p>
            <a:r>
              <a:rPr lang="fr-FR" dirty="0">
                <a:latin typeface="Abadi" panose="020B0604020104020204" pitchFamily="34" charset="0"/>
              </a:rPr>
              <a:t>Voici le plan de notre future maison. La surface totale est de 124,65  m². </a:t>
            </a: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endParaRPr lang="fr-FR" i="1" dirty="0">
              <a:latin typeface="Abadi" panose="020B0604020104020204" pitchFamily="34" charset="0"/>
            </a:endParaRPr>
          </a:p>
          <a:p>
            <a:r>
              <a:rPr lang="fr-FR" i="1" dirty="0">
                <a:latin typeface="Abadi" panose="020B0604020104020204" pitchFamily="34" charset="0"/>
              </a:rPr>
              <a:t>Quelle est la surface du séjour?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4A9A7812-8746-4391-A341-C8B5DE463F1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33657" y="4351227"/>
            <a:ext cx="4068305" cy="172219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195E18A-3B59-4B3B-A4C7-510E7BF2B372}"/>
              </a:ext>
            </a:extLst>
          </p:cNvPr>
          <p:cNvSpPr/>
          <p:nvPr/>
        </p:nvSpPr>
        <p:spPr>
          <a:xfrm>
            <a:off x="3112474" y="5423910"/>
            <a:ext cx="688622" cy="2662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010A55AA-B1C5-4679-B8ED-5A943B66BB5E}"/>
              </a:ext>
            </a:extLst>
          </p:cNvPr>
          <p:cNvSpPr/>
          <p:nvPr/>
        </p:nvSpPr>
        <p:spPr>
          <a:xfrm>
            <a:off x="6307382" y="3429000"/>
            <a:ext cx="5568809" cy="2996250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u="sng" dirty="0">
                <a:latin typeface="Abadi" panose="020B0604020104020204" pitchFamily="34" charset="0"/>
              </a:rPr>
              <a:t>Menu du jour :</a:t>
            </a:r>
            <a:endParaRPr lang="fr-FR" sz="1600" dirty="0">
              <a:latin typeface="Abadi" panose="020B0604020104020204" pitchFamily="34" charset="0"/>
            </a:endParaRPr>
          </a:p>
          <a:p>
            <a:r>
              <a:rPr lang="fr-FR" sz="1600" dirty="0">
                <a:latin typeface="Abadi" panose="020B0604020104020204" pitchFamily="34" charset="0"/>
              </a:rPr>
              <a:t>Hier soir, Medhi et Sophia sont allés </a:t>
            </a:r>
          </a:p>
          <a:p>
            <a:r>
              <a:rPr lang="fr-FR" sz="1600" dirty="0">
                <a:latin typeface="Abadi" panose="020B0604020104020204" pitchFamily="34" charset="0"/>
              </a:rPr>
              <a:t>manger au restaurant.</a:t>
            </a:r>
          </a:p>
          <a:p>
            <a:r>
              <a:rPr lang="fr-FR" sz="1600" dirty="0">
                <a:latin typeface="Abadi" panose="020B0604020104020204" pitchFamily="34" charset="0"/>
              </a:rPr>
              <a:t>Sophia a commandé : un sirop à l’eau, </a:t>
            </a:r>
          </a:p>
          <a:p>
            <a:r>
              <a:rPr lang="fr-FR" sz="1600" dirty="0">
                <a:latin typeface="Abadi" panose="020B0604020104020204" pitchFamily="34" charset="0"/>
              </a:rPr>
              <a:t>des escargots en entrée et du saumon </a:t>
            </a:r>
          </a:p>
          <a:p>
            <a:r>
              <a:rPr lang="fr-FR" sz="1600" dirty="0">
                <a:latin typeface="Abadi" panose="020B0604020104020204" pitchFamily="34" charset="0"/>
              </a:rPr>
              <a:t>en plat. Medhi a choisi de prendre </a:t>
            </a:r>
          </a:p>
          <a:p>
            <a:r>
              <a:rPr lang="fr-FR" sz="1600" dirty="0">
                <a:latin typeface="Abadi" panose="020B0604020104020204" pitchFamily="34" charset="0"/>
              </a:rPr>
              <a:t>un soda, du foie gras en entrée, un plat </a:t>
            </a:r>
          </a:p>
          <a:p>
            <a:r>
              <a:rPr lang="fr-FR" sz="1600" dirty="0">
                <a:latin typeface="Abadi" panose="020B0604020104020204" pitchFamily="34" charset="0"/>
              </a:rPr>
              <a:t>et un café gourmand. </a:t>
            </a:r>
          </a:p>
          <a:p>
            <a:r>
              <a:rPr lang="fr-FR" sz="1600" dirty="0">
                <a:latin typeface="Abadi" panose="020B0604020104020204" pitchFamily="34" charset="0"/>
              </a:rPr>
              <a:t>L’addition s’élève à 124,65€.</a:t>
            </a:r>
          </a:p>
          <a:p>
            <a:endParaRPr lang="fr-FR" sz="1600" dirty="0">
              <a:latin typeface="Abadi" panose="020B0604020104020204" pitchFamily="34" charset="0"/>
            </a:endParaRPr>
          </a:p>
          <a:p>
            <a:r>
              <a:rPr lang="fr-FR" sz="1600" i="1" dirty="0">
                <a:latin typeface="Abadi" panose="020B0604020104020204" pitchFamily="34" charset="0"/>
              </a:rPr>
              <a:t>Quel plat a choisi Medhi?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E6A50B91-43D9-4688-BDAD-AF52FE5CDB3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11" r="16815" b="50000"/>
          <a:stretch/>
        </p:blipFill>
        <p:spPr>
          <a:xfrm>
            <a:off x="10428624" y="1158240"/>
            <a:ext cx="927997" cy="719667"/>
          </a:xfrm>
          <a:prstGeom prst="rect">
            <a:avLst/>
          </a:prstGeom>
        </p:spPr>
      </p:pic>
      <p:pic>
        <p:nvPicPr>
          <p:cNvPr id="25" name="Image 24" descr="Une image contenant capture d’écran&#10;&#10;Description générée automatiquement">
            <a:hlinkClick r:id="rId5" action="ppaction://hlinkfile"/>
            <a:extLst>
              <a:ext uri="{FF2B5EF4-FFF2-40B4-BE49-F238E27FC236}">
                <a16:creationId xmlns:a16="http://schemas.microsoft.com/office/drawing/2014/main" id="{416B0AC9-AF80-4CB9-B027-93F010E2CA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880" y="3812604"/>
            <a:ext cx="1422082" cy="2013167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F88A13F2-4CD9-483F-B1F6-246655789E62}"/>
              </a:ext>
            </a:extLst>
          </p:cNvPr>
          <p:cNvSpPr txBox="1"/>
          <p:nvPr/>
        </p:nvSpPr>
        <p:spPr>
          <a:xfrm>
            <a:off x="369286" y="1240693"/>
            <a:ext cx="4594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1. Je lis les 3 énoncés ci-dessous. </a:t>
            </a:r>
          </a:p>
          <a:p>
            <a:r>
              <a:rPr lang="fr-FR" dirty="0"/>
              <a:t>2. Je choisis un des 3 problèmes et je le résous.</a:t>
            </a:r>
          </a:p>
          <a:p>
            <a:r>
              <a:rPr lang="fr-FR" dirty="0"/>
              <a:t>3. Je résous les 2 autres.</a:t>
            </a:r>
          </a:p>
        </p:txBody>
      </p:sp>
    </p:spTree>
    <p:extLst>
      <p:ext uri="{BB962C8B-B14F-4D97-AF65-F5344CB8AC3E}">
        <p14:creationId xmlns:p14="http://schemas.microsoft.com/office/powerpoint/2010/main" val="2985630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 descr="Une image contenant chemise&#10;&#10;Description générée automatiquement">
            <a:extLst>
              <a:ext uri="{FF2B5EF4-FFF2-40B4-BE49-F238E27FC236}">
                <a16:creationId xmlns:a16="http://schemas.microsoft.com/office/drawing/2014/main" id="{E9F17B22-37BE-4802-8E2B-5CDC2F285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22612">
            <a:off x="9271765" y="359038"/>
            <a:ext cx="1589551" cy="1887828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4409339-E111-46FB-93AE-C1E09BAFE983}"/>
              </a:ext>
            </a:extLst>
          </p:cNvPr>
          <p:cNvSpPr/>
          <p:nvPr/>
        </p:nvSpPr>
        <p:spPr>
          <a:xfrm>
            <a:off x="540174" y="1770077"/>
            <a:ext cx="11154079" cy="454683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Luc passe un examen pour devenir pilote. </a:t>
            </a:r>
          </a:p>
          <a:p>
            <a:r>
              <a:rPr lang="fr-FR" sz="2800" dirty="0"/>
              <a:t>Cet examen comporte deux épreuves de 100 questions chacune. </a:t>
            </a:r>
          </a:p>
          <a:p>
            <a:r>
              <a:rPr lang="fr-FR" sz="2800" dirty="0"/>
              <a:t>Il doit avoir un minimum de 175 bonnes réponses en tout pour que l’examen soit réussi. </a:t>
            </a:r>
          </a:p>
          <a:p>
            <a:r>
              <a:rPr lang="fr-FR" sz="2800" dirty="0"/>
              <a:t>Il fait 16 erreurs dans la première épreuve. </a:t>
            </a:r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i="1" dirty="0"/>
              <a:t>Combien de bonnes réponses doit-il donner dans la deuxième épreuve pour réussir l’examen 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42895BE6-FE92-4399-A17B-D658EBDA7C0B}"/>
              </a:ext>
            </a:extLst>
          </p:cNvPr>
          <p:cNvSpPr/>
          <p:nvPr/>
        </p:nvSpPr>
        <p:spPr>
          <a:xfrm>
            <a:off x="540174" y="402167"/>
            <a:ext cx="4736502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4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1" name="Groupe 10">
            <a:extLst>
              <a:ext uri="{FF2B5EF4-FFF2-40B4-BE49-F238E27FC236}">
                <a16:creationId xmlns:a16="http://schemas.microsoft.com/office/drawing/2014/main" id="{A863A0B6-307D-4271-ABE6-57CE670CB8C9}"/>
              </a:ext>
            </a:extLst>
          </p:cNvPr>
          <p:cNvGrpSpPr/>
          <p:nvPr/>
        </p:nvGrpSpPr>
        <p:grpSpPr>
          <a:xfrm>
            <a:off x="2276299" y="2026801"/>
            <a:ext cx="7074958" cy="4012308"/>
            <a:chOff x="1433689" y="2128401"/>
            <a:chExt cx="7074958" cy="4012308"/>
          </a:xfrm>
        </p:grpSpPr>
        <p:pic>
          <p:nvPicPr>
            <p:cNvPr id="8" name="Image 7" descr="Une image contenant dessin&#10;&#10;Description générée automatiquement">
              <a:extLst>
                <a:ext uri="{FF2B5EF4-FFF2-40B4-BE49-F238E27FC236}">
                  <a16:creationId xmlns:a16="http://schemas.microsoft.com/office/drawing/2014/main" id="{1C210BBA-3DE9-48CF-B6B9-A73AC86C2DA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3689" y="2128401"/>
              <a:ext cx="7074958" cy="4012308"/>
            </a:xfrm>
            <a:prstGeom prst="rect">
              <a:avLst/>
            </a:prstGeom>
          </p:spPr>
        </p:pic>
        <p:pic>
          <p:nvPicPr>
            <p:cNvPr id="10" name="Image 9" descr="Une image contenant alimentation, dessin&#10;&#10;Description générée automatiquement">
              <a:extLst>
                <a:ext uri="{FF2B5EF4-FFF2-40B4-BE49-F238E27FC236}">
                  <a16:creationId xmlns:a16="http://schemas.microsoft.com/office/drawing/2014/main" id="{8758A1CC-F232-4AEA-922B-CAEC382E4F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4900" y="2612212"/>
              <a:ext cx="2362200" cy="1933575"/>
            </a:xfrm>
            <a:prstGeom prst="rect">
              <a:avLst/>
            </a:prstGeom>
          </p:spPr>
        </p:pic>
      </p:grp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598C84B-4ED7-4C42-A9C3-DB26FFAD83BA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94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914239" y="5056216"/>
            <a:ext cx="478138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19" y="5059115"/>
            <a:ext cx="463055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100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3119169" y="511326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8125955" y="5127211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16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B095C-8484-480B-B377-E3A3C6E95C49}"/>
              </a:ext>
            </a:extLst>
          </p:cNvPr>
          <p:cNvSpPr txBox="1"/>
          <p:nvPr/>
        </p:nvSpPr>
        <p:spPr>
          <a:xfrm>
            <a:off x="1434517" y="4071339"/>
            <a:ext cx="3435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nombre de questions dans l’épreuve 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D8AF13-2B0B-4FC9-B3D2-D362C13EABCF}"/>
              </a:ext>
            </a:extLst>
          </p:cNvPr>
          <p:cNvSpPr txBox="1"/>
          <p:nvPr/>
        </p:nvSpPr>
        <p:spPr>
          <a:xfrm>
            <a:off x="1132685" y="5127211"/>
            <a:ext cx="193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bonnes réponses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09CE02-AE9E-42ED-BD76-743D90435626}"/>
              </a:ext>
            </a:extLst>
          </p:cNvPr>
          <p:cNvSpPr txBox="1"/>
          <p:nvPr/>
        </p:nvSpPr>
        <p:spPr>
          <a:xfrm>
            <a:off x="5982749" y="5092272"/>
            <a:ext cx="201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erreurs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4592C6A-2A9A-4BDC-8FA2-A7E90C3F4D28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2C2AF89-D8EC-4DB5-8737-6825F77641E1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</p:spTree>
    <p:extLst>
      <p:ext uri="{BB962C8B-B14F-4D97-AF65-F5344CB8AC3E}">
        <p14:creationId xmlns:p14="http://schemas.microsoft.com/office/powerpoint/2010/main" val="2908236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+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5957617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16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3506781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100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?</a:t>
              </a:r>
              <a:endParaRPr lang="fr-FR" sz="800" dirty="0"/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16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183020" y="4071339"/>
              <a:ext cx="3686874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de questions dans l’épreuve 1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5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erreurs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D1C182BB-0D9B-45C2-BABE-6823EA7FDDE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BC8A66F-EA6D-4E52-BD95-8EF09DD8B265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</p:spTree>
    <p:extLst>
      <p:ext uri="{BB962C8B-B14F-4D97-AF65-F5344CB8AC3E}">
        <p14:creationId xmlns:p14="http://schemas.microsoft.com/office/powerpoint/2010/main" val="2358529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-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5957617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16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8707956" y="557704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2570188" y="540364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100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?</a:t>
              </a:r>
              <a:endParaRPr lang="fr-FR" sz="800" dirty="0"/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16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183020" y="4071339"/>
              <a:ext cx="3686874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de questions dans l’épreuve 1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5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erreurs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D1C182BB-0D9B-45C2-BABE-6823EA7FDDE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BC8A66F-EA6D-4E52-BD95-8EF09DD8B265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22" name="Nuage 21">
            <a:extLst>
              <a:ext uri="{FF2B5EF4-FFF2-40B4-BE49-F238E27FC236}">
                <a16:creationId xmlns:a16="http://schemas.microsoft.com/office/drawing/2014/main" id="{C1C00AC5-30A1-40C0-8B83-F05FBC1ECAA4}"/>
              </a:ext>
            </a:extLst>
          </p:cNvPr>
          <p:cNvSpPr/>
          <p:nvPr/>
        </p:nvSpPr>
        <p:spPr>
          <a:xfrm>
            <a:off x="8707956" y="5616032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84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864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?</a:t>
              </a:r>
              <a:endParaRPr lang="fr-FR" sz="800" dirty="0"/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16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183020" y="4071339"/>
              <a:ext cx="3686874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de questions dans l’épreuve 1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5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erreurs</a:t>
              </a:r>
            </a:p>
          </p:txBody>
        </p:sp>
      </p:grpSp>
      <p:sp>
        <p:nvSpPr>
          <p:cNvPr id="21" name="Ellipse 20">
            <a:extLst>
              <a:ext uri="{FF2B5EF4-FFF2-40B4-BE49-F238E27FC236}">
                <a16:creationId xmlns:a16="http://schemas.microsoft.com/office/drawing/2014/main" id="{D1C182BB-0D9B-45C2-BABE-6823EA7FDDE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BC8A66F-EA6D-4E52-BD95-8EF09DD8B265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A89F9AB1-9CF7-4A14-983A-A968D6878ACA}"/>
              </a:ext>
            </a:extLst>
          </p:cNvPr>
          <p:cNvSpPr/>
          <p:nvPr/>
        </p:nvSpPr>
        <p:spPr>
          <a:xfrm>
            <a:off x="910930" y="5042169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Il a donné </a:t>
            </a:r>
            <a:r>
              <a:rPr lang="fr-FR" sz="2800" dirty="0">
                <a:solidFill>
                  <a:srgbClr val="FF5050"/>
                </a:solidFill>
              </a:rPr>
              <a:t>84 </a:t>
            </a:r>
            <a:r>
              <a:rPr lang="fr-FR" sz="2800" dirty="0"/>
              <a:t>bonnes réponses dans la 1ère épreuve.</a:t>
            </a:r>
          </a:p>
        </p:txBody>
      </p:sp>
    </p:spTree>
    <p:extLst>
      <p:ext uri="{BB962C8B-B14F-4D97-AF65-F5344CB8AC3E}">
        <p14:creationId xmlns:p14="http://schemas.microsoft.com/office/powerpoint/2010/main" val="2982807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914239" y="5056216"/>
            <a:ext cx="478138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19" y="5059115"/>
            <a:ext cx="463055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175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3738732" y="511326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84</a:t>
            </a:r>
            <a:endParaRPr lang="fr-FR" dirty="0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8125955" y="5127211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B095C-8484-480B-B377-E3A3C6E95C49}"/>
              </a:ext>
            </a:extLst>
          </p:cNvPr>
          <p:cNvSpPr txBox="1"/>
          <p:nvPr/>
        </p:nvSpPr>
        <p:spPr>
          <a:xfrm>
            <a:off x="1434517" y="4071339"/>
            <a:ext cx="34353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nombre de bonnes réponses au total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D8AF13-2B0B-4FC9-B3D2-D362C13EABCF}"/>
              </a:ext>
            </a:extLst>
          </p:cNvPr>
          <p:cNvSpPr txBox="1"/>
          <p:nvPr/>
        </p:nvSpPr>
        <p:spPr>
          <a:xfrm>
            <a:off x="1132685" y="5127211"/>
            <a:ext cx="2505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bonnes réponses 1</a:t>
            </a:r>
            <a:r>
              <a:rPr lang="fr-FR" sz="2400" baseline="30000" dirty="0"/>
              <a:t>ère</a:t>
            </a:r>
            <a:r>
              <a:rPr lang="fr-FR" sz="2400" dirty="0"/>
              <a:t> épreuve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4592C6A-2A9A-4BDC-8FA2-A7E90C3F4D28}"/>
              </a:ext>
            </a:extLst>
          </p:cNvPr>
          <p:cNvSpPr/>
          <p:nvPr/>
        </p:nvSpPr>
        <p:spPr>
          <a:xfrm>
            <a:off x="4404221" y="192947"/>
            <a:ext cx="7443468" cy="350315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4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  <a:p>
            <a:r>
              <a:rPr lang="fr-FR" sz="2400" i="1" dirty="0"/>
              <a:t>Combien de bonnes réponses doit-il donner dans la deuxième épreuve pour réussir l’examen ?</a:t>
            </a:r>
          </a:p>
          <a:p>
            <a:endParaRPr lang="fr-FR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72C2AF89-D8EC-4DB5-8737-6825F77641E1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BA2F97C-CD7F-42D3-B7FE-36028E200EA5}"/>
              </a:ext>
            </a:extLst>
          </p:cNvPr>
          <p:cNvSpPr txBox="1"/>
          <p:nvPr/>
        </p:nvSpPr>
        <p:spPr>
          <a:xfrm>
            <a:off x="5813570" y="5040441"/>
            <a:ext cx="2505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bonnes réponses 2ème épreuve</a:t>
            </a:r>
          </a:p>
        </p:txBody>
      </p:sp>
    </p:spTree>
    <p:extLst>
      <p:ext uri="{BB962C8B-B14F-4D97-AF65-F5344CB8AC3E}">
        <p14:creationId xmlns:p14="http://schemas.microsoft.com/office/powerpoint/2010/main" val="2961635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+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5957617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?</a:t>
            </a:r>
            <a:endParaRPr lang="fr-FR" dirty="0"/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3506781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84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175</a:t>
            </a:r>
            <a:endParaRPr lang="fr-FR" dirty="0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1C182BB-0D9B-45C2-BABE-6823EA7FDDE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3776001-95A7-48BD-BAFC-3ECB4F0A72AF}"/>
              </a:ext>
            </a:extLst>
          </p:cNvPr>
          <p:cNvGrpSpPr/>
          <p:nvPr/>
        </p:nvGrpSpPr>
        <p:grpSpPr>
          <a:xfrm>
            <a:off x="504247" y="1809867"/>
            <a:ext cx="3539983" cy="1252846"/>
            <a:chOff x="1132685" y="3796010"/>
            <a:chExt cx="9562935" cy="223860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4E557CF9-10B9-4601-8107-763BAD1EB5F9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FD664132-505E-43B5-9611-4DCE9A3C3889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7A14D5CA-348E-4F4F-BF5D-D643CCD2EE59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47" name="Nuage 46">
              <a:extLst>
                <a:ext uri="{FF2B5EF4-FFF2-40B4-BE49-F238E27FC236}">
                  <a16:creationId xmlns:a16="http://schemas.microsoft.com/office/drawing/2014/main" id="{35B8369A-5882-4459-AF01-5D8C210B5E41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175</a:t>
              </a:r>
              <a:endParaRPr lang="fr-FR" sz="700" dirty="0"/>
            </a:p>
          </p:txBody>
        </p:sp>
        <p:sp>
          <p:nvSpPr>
            <p:cNvPr id="48" name="Nuage 47">
              <a:extLst>
                <a:ext uri="{FF2B5EF4-FFF2-40B4-BE49-F238E27FC236}">
                  <a16:creationId xmlns:a16="http://schemas.microsoft.com/office/drawing/2014/main" id="{A2141C14-E784-4963-B164-A13C1A36FFBF}"/>
                </a:ext>
              </a:extLst>
            </p:cNvPr>
            <p:cNvSpPr/>
            <p:nvPr/>
          </p:nvSpPr>
          <p:spPr>
            <a:xfrm>
              <a:off x="3738732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84</a:t>
              </a:r>
              <a:endParaRPr lang="fr-FR" sz="700" dirty="0"/>
            </a:p>
          </p:txBody>
        </p:sp>
        <p:sp>
          <p:nvSpPr>
            <p:cNvPr id="49" name="Nuage 48">
              <a:extLst>
                <a:ext uri="{FF2B5EF4-FFF2-40B4-BE49-F238E27FC236}">
                  <a16:creationId xmlns:a16="http://schemas.microsoft.com/office/drawing/2014/main" id="{7200E67F-2A0F-4F2D-A45E-62803794570A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?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FB2924-4583-4656-BF3E-8F7E61C76E05}"/>
                </a:ext>
              </a:extLst>
            </p:cNvPr>
            <p:cNvSpPr txBox="1"/>
            <p:nvPr/>
          </p:nvSpPr>
          <p:spPr>
            <a:xfrm>
              <a:off x="1434516" y="4071338"/>
              <a:ext cx="3435377" cy="65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nombre de bonnes réponses au total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1BE58C79-317C-4D90-A8F4-0E7DD0E31EEB}"/>
                </a:ext>
              </a:extLst>
            </p:cNvPr>
            <p:cNvSpPr txBox="1"/>
            <p:nvPr/>
          </p:nvSpPr>
          <p:spPr>
            <a:xfrm>
              <a:off x="1132685" y="5127212"/>
              <a:ext cx="2505377" cy="9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bonnes réponses 1</a:t>
              </a:r>
              <a:r>
                <a:rPr lang="fr-FR" sz="900" baseline="30000" dirty="0"/>
                <a:t>ère</a:t>
              </a:r>
              <a:r>
                <a:rPr lang="fr-FR" sz="900" dirty="0"/>
                <a:t> épreuve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807A848A-D9BC-4A12-82DB-BDB73DD2444E}"/>
                </a:ext>
              </a:extLst>
            </p:cNvPr>
            <p:cNvSpPr txBox="1"/>
            <p:nvPr/>
          </p:nvSpPr>
          <p:spPr>
            <a:xfrm>
              <a:off x="5813570" y="5040439"/>
              <a:ext cx="2505377" cy="9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bonnes réponses 2ème épreuve</a:t>
              </a:r>
            </a:p>
          </p:txBody>
        </p:sp>
      </p:grpSp>
      <p:sp>
        <p:nvSpPr>
          <p:cNvPr id="54" name="Rectangle : coins arrondis 53">
            <a:extLst>
              <a:ext uri="{FF2B5EF4-FFF2-40B4-BE49-F238E27FC236}">
                <a16:creationId xmlns:a16="http://schemas.microsoft.com/office/drawing/2014/main" id="{7202067A-8931-4A66-9A16-C961C7E1CF41}"/>
              </a:ext>
            </a:extLst>
          </p:cNvPr>
          <p:cNvSpPr/>
          <p:nvPr/>
        </p:nvSpPr>
        <p:spPr>
          <a:xfrm>
            <a:off x="4404221" y="192947"/>
            <a:ext cx="7443468" cy="350315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4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  <a:p>
            <a:r>
              <a:rPr lang="fr-FR" sz="2400" i="1" dirty="0"/>
              <a:t>Combien de bonnes réponses doit-il donner dans la deuxième épreuve pour réussir l’examen ?</a:t>
            </a:r>
          </a:p>
          <a:p>
            <a:endParaRPr lang="fr-FR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996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-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8658872" y="5544403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?</a:t>
            </a:r>
            <a:endParaRPr lang="fr-FR" dirty="0"/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5861091" y="5452427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84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2550373" y="5296027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175</a:t>
            </a:r>
            <a:endParaRPr lang="fr-FR" dirty="0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1C182BB-0D9B-45C2-BABE-6823EA7FDDE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3776001-95A7-48BD-BAFC-3ECB4F0A72AF}"/>
              </a:ext>
            </a:extLst>
          </p:cNvPr>
          <p:cNvGrpSpPr/>
          <p:nvPr/>
        </p:nvGrpSpPr>
        <p:grpSpPr>
          <a:xfrm>
            <a:off x="504247" y="1809867"/>
            <a:ext cx="3539983" cy="1252846"/>
            <a:chOff x="1132685" y="3796010"/>
            <a:chExt cx="9562935" cy="223860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4E557CF9-10B9-4601-8107-763BAD1EB5F9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FD664132-505E-43B5-9611-4DCE9A3C3889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7A14D5CA-348E-4F4F-BF5D-D643CCD2EE59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47" name="Nuage 46">
              <a:extLst>
                <a:ext uri="{FF2B5EF4-FFF2-40B4-BE49-F238E27FC236}">
                  <a16:creationId xmlns:a16="http://schemas.microsoft.com/office/drawing/2014/main" id="{35B8369A-5882-4459-AF01-5D8C210B5E41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175</a:t>
              </a:r>
              <a:endParaRPr lang="fr-FR" sz="700" dirty="0"/>
            </a:p>
          </p:txBody>
        </p:sp>
        <p:sp>
          <p:nvSpPr>
            <p:cNvPr id="48" name="Nuage 47">
              <a:extLst>
                <a:ext uri="{FF2B5EF4-FFF2-40B4-BE49-F238E27FC236}">
                  <a16:creationId xmlns:a16="http://schemas.microsoft.com/office/drawing/2014/main" id="{A2141C14-E784-4963-B164-A13C1A36FFBF}"/>
                </a:ext>
              </a:extLst>
            </p:cNvPr>
            <p:cNvSpPr/>
            <p:nvPr/>
          </p:nvSpPr>
          <p:spPr>
            <a:xfrm>
              <a:off x="3738732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84</a:t>
              </a:r>
              <a:endParaRPr lang="fr-FR" sz="700" dirty="0"/>
            </a:p>
          </p:txBody>
        </p:sp>
        <p:sp>
          <p:nvSpPr>
            <p:cNvPr id="49" name="Nuage 48">
              <a:extLst>
                <a:ext uri="{FF2B5EF4-FFF2-40B4-BE49-F238E27FC236}">
                  <a16:creationId xmlns:a16="http://schemas.microsoft.com/office/drawing/2014/main" id="{7200E67F-2A0F-4F2D-A45E-62803794570A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?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FB2924-4583-4656-BF3E-8F7E61C76E05}"/>
                </a:ext>
              </a:extLst>
            </p:cNvPr>
            <p:cNvSpPr txBox="1"/>
            <p:nvPr/>
          </p:nvSpPr>
          <p:spPr>
            <a:xfrm>
              <a:off x="1434516" y="4071338"/>
              <a:ext cx="3435377" cy="65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nombre de bonnes réponses au total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1BE58C79-317C-4D90-A8F4-0E7DD0E31EEB}"/>
                </a:ext>
              </a:extLst>
            </p:cNvPr>
            <p:cNvSpPr txBox="1"/>
            <p:nvPr/>
          </p:nvSpPr>
          <p:spPr>
            <a:xfrm>
              <a:off x="1132685" y="5127212"/>
              <a:ext cx="2505377" cy="9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bonnes réponses 1</a:t>
              </a:r>
              <a:r>
                <a:rPr lang="fr-FR" sz="900" baseline="30000" dirty="0"/>
                <a:t>ère</a:t>
              </a:r>
              <a:r>
                <a:rPr lang="fr-FR" sz="900" dirty="0"/>
                <a:t> épreuve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807A848A-D9BC-4A12-82DB-BDB73DD2444E}"/>
                </a:ext>
              </a:extLst>
            </p:cNvPr>
            <p:cNvSpPr txBox="1"/>
            <p:nvPr/>
          </p:nvSpPr>
          <p:spPr>
            <a:xfrm>
              <a:off x="5813570" y="5040439"/>
              <a:ext cx="2505377" cy="9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bonnes réponses 2ème épreuve</a:t>
              </a:r>
            </a:p>
          </p:txBody>
        </p:sp>
      </p:grpSp>
      <p:sp>
        <p:nvSpPr>
          <p:cNvPr id="20" name="Nuage 19">
            <a:extLst>
              <a:ext uri="{FF2B5EF4-FFF2-40B4-BE49-F238E27FC236}">
                <a16:creationId xmlns:a16="http://schemas.microsoft.com/office/drawing/2014/main" id="{14A3ACB0-3A77-4682-BC12-AEAFBAD1FAE9}"/>
              </a:ext>
            </a:extLst>
          </p:cNvPr>
          <p:cNvSpPr/>
          <p:nvPr/>
        </p:nvSpPr>
        <p:spPr>
          <a:xfrm>
            <a:off x="8706229" y="5544403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/>
              <a:t>91</a:t>
            </a:r>
            <a:endParaRPr lang="fr-FR" dirty="0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387E08C7-211D-4384-9923-8295328CB11F}"/>
              </a:ext>
            </a:extLst>
          </p:cNvPr>
          <p:cNvSpPr/>
          <p:nvPr/>
        </p:nvSpPr>
        <p:spPr>
          <a:xfrm>
            <a:off x="4404221" y="192947"/>
            <a:ext cx="7443468" cy="350315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4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  <a:p>
            <a:r>
              <a:rPr lang="fr-FR" sz="2400" i="1" dirty="0"/>
              <a:t>Combien de bonnes réponses doit-il donner dans la deuxième épreuve pour réussir l’examen ?</a:t>
            </a:r>
          </a:p>
          <a:p>
            <a:endParaRPr lang="fr-FR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1C182BB-0D9B-45C2-BABE-6823EA7FDDE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1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3776001-95A7-48BD-BAFC-3ECB4F0A72AF}"/>
              </a:ext>
            </a:extLst>
          </p:cNvPr>
          <p:cNvGrpSpPr/>
          <p:nvPr/>
        </p:nvGrpSpPr>
        <p:grpSpPr>
          <a:xfrm>
            <a:off x="504247" y="1809867"/>
            <a:ext cx="3539983" cy="1252846"/>
            <a:chOff x="1132685" y="3796010"/>
            <a:chExt cx="9562935" cy="223860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4E557CF9-10B9-4601-8107-763BAD1EB5F9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45" name="Rectangle : coins arrondis 44">
              <a:extLst>
                <a:ext uri="{FF2B5EF4-FFF2-40B4-BE49-F238E27FC236}">
                  <a16:creationId xmlns:a16="http://schemas.microsoft.com/office/drawing/2014/main" id="{FD664132-505E-43B5-9611-4DCE9A3C3889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100" dirty="0">
                <a:solidFill>
                  <a:srgbClr val="C00000"/>
                </a:solidFill>
              </a:endParaRPr>
            </a:p>
          </p:txBody>
        </p:sp>
        <p:sp>
          <p:nvSpPr>
            <p:cNvPr id="46" name="Rectangle : coins arrondis 45">
              <a:extLst>
                <a:ext uri="{FF2B5EF4-FFF2-40B4-BE49-F238E27FC236}">
                  <a16:creationId xmlns:a16="http://schemas.microsoft.com/office/drawing/2014/main" id="{7A14D5CA-348E-4F4F-BF5D-D643CCD2EE59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47" name="Nuage 46">
              <a:extLst>
                <a:ext uri="{FF2B5EF4-FFF2-40B4-BE49-F238E27FC236}">
                  <a16:creationId xmlns:a16="http://schemas.microsoft.com/office/drawing/2014/main" id="{35B8369A-5882-4459-AF01-5D8C210B5E41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175</a:t>
              </a:r>
              <a:endParaRPr lang="fr-FR" sz="700" dirty="0"/>
            </a:p>
          </p:txBody>
        </p:sp>
        <p:sp>
          <p:nvSpPr>
            <p:cNvPr id="48" name="Nuage 47">
              <a:extLst>
                <a:ext uri="{FF2B5EF4-FFF2-40B4-BE49-F238E27FC236}">
                  <a16:creationId xmlns:a16="http://schemas.microsoft.com/office/drawing/2014/main" id="{A2141C14-E784-4963-B164-A13C1A36FFBF}"/>
                </a:ext>
              </a:extLst>
            </p:cNvPr>
            <p:cNvSpPr/>
            <p:nvPr/>
          </p:nvSpPr>
          <p:spPr>
            <a:xfrm>
              <a:off x="3738732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84</a:t>
              </a:r>
              <a:endParaRPr lang="fr-FR" sz="700" dirty="0"/>
            </a:p>
          </p:txBody>
        </p:sp>
        <p:sp>
          <p:nvSpPr>
            <p:cNvPr id="49" name="Nuage 48">
              <a:extLst>
                <a:ext uri="{FF2B5EF4-FFF2-40B4-BE49-F238E27FC236}">
                  <a16:creationId xmlns:a16="http://schemas.microsoft.com/office/drawing/2014/main" id="{7200E67F-2A0F-4F2D-A45E-62803794570A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00" dirty="0"/>
                <a:t>?</a:t>
              </a:r>
            </a:p>
          </p:txBody>
        </p:sp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F4FB2924-4583-4656-BF3E-8F7E61C76E05}"/>
                </a:ext>
              </a:extLst>
            </p:cNvPr>
            <p:cNvSpPr txBox="1"/>
            <p:nvPr/>
          </p:nvSpPr>
          <p:spPr>
            <a:xfrm>
              <a:off x="1434516" y="4071338"/>
              <a:ext cx="3435377" cy="6599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nombre de bonnes réponses au total</a:t>
              </a: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1BE58C79-317C-4D90-A8F4-0E7DD0E31EEB}"/>
                </a:ext>
              </a:extLst>
            </p:cNvPr>
            <p:cNvSpPr txBox="1"/>
            <p:nvPr/>
          </p:nvSpPr>
          <p:spPr>
            <a:xfrm>
              <a:off x="1132685" y="5127212"/>
              <a:ext cx="2505377" cy="9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bonnes réponses 1</a:t>
              </a:r>
              <a:r>
                <a:rPr lang="fr-FR" sz="900" baseline="30000" dirty="0"/>
                <a:t>ère</a:t>
              </a:r>
              <a:r>
                <a:rPr lang="fr-FR" sz="900" dirty="0"/>
                <a:t> épreuve</a:t>
              </a: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807A848A-D9BC-4A12-82DB-BDB73DD2444E}"/>
                </a:ext>
              </a:extLst>
            </p:cNvPr>
            <p:cNvSpPr txBox="1"/>
            <p:nvPr/>
          </p:nvSpPr>
          <p:spPr>
            <a:xfrm>
              <a:off x="5813570" y="5040439"/>
              <a:ext cx="2505377" cy="9073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900" dirty="0"/>
                <a:t>bonnes réponses 2ème épreuve</a:t>
              </a:r>
            </a:p>
          </p:txBody>
        </p:sp>
      </p:grp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56715292-7C3E-48A5-9495-AB5342D0D56F}"/>
              </a:ext>
            </a:extLst>
          </p:cNvPr>
          <p:cNvSpPr/>
          <p:nvPr/>
        </p:nvSpPr>
        <p:spPr>
          <a:xfrm>
            <a:off x="910930" y="5042169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Il doit donner </a:t>
            </a:r>
            <a:r>
              <a:rPr lang="fr-FR" sz="2800" dirty="0">
                <a:solidFill>
                  <a:srgbClr val="FF5050"/>
                </a:solidFill>
              </a:rPr>
              <a:t>91 </a:t>
            </a:r>
            <a:r>
              <a:rPr lang="fr-FR" sz="2800" dirty="0">
                <a:solidFill>
                  <a:schemeClr val="tx1"/>
                </a:solidFill>
              </a:rPr>
              <a:t>bonnes réponses </a:t>
            </a:r>
            <a:r>
              <a:rPr lang="fr-FR" sz="2800" dirty="0"/>
              <a:t>dans la 2</a:t>
            </a:r>
            <a:r>
              <a:rPr lang="fr-FR" sz="2800" baseline="30000" dirty="0"/>
              <a:t>ème</a:t>
            </a:r>
            <a:r>
              <a:rPr lang="fr-FR" sz="2800" dirty="0"/>
              <a:t> épreuve.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6B41D896-F20B-42E9-B04F-91B8BA5B5D0F}"/>
              </a:ext>
            </a:extLst>
          </p:cNvPr>
          <p:cNvSpPr/>
          <p:nvPr/>
        </p:nvSpPr>
        <p:spPr>
          <a:xfrm>
            <a:off x="4404221" y="192947"/>
            <a:ext cx="7443468" cy="350315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4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4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  <a:p>
            <a:r>
              <a:rPr lang="fr-FR" sz="2400" i="1" dirty="0"/>
              <a:t>Combien de bonnes réponses doit-il donner dans la deuxième épreuve pour réussir l’examen ?</a:t>
            </a:r>
          </a:p>
          <a:p>
            <a:endParaRPr lang="fr-FR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67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914239" y="5056216"/>
            <a:ext cx="478138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19" y="5059115"/>
            <a:ext cx="463055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?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3119169" y="511326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100</a:t>
            </a: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8028264" y="5127211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100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F544FB6-5265-4EAA-AE08-1B8818FBEB69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Luc passe un examen pour devenir pilote. </a:t>
            </a:r>
          </a:p>
          <a:p>
            <a:r>
              <a:rPr lang="fr-FR" sz="2800" dirty="0"/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B095C-8484-480B-B377-E3A3C6E95C49}"/>
              </a:ext>
            </a:extLst>
          </p:cNvPr>
          <p:cNvSpPr txBox="1"/>
          <p:nvPr/>
        </p:nvSpPr>
        <p:spPr>
          <a:xfrm>
            <a:off x="2126694" y="407133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Nombre de questions en tout.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D8AF13-2B0B-4FC9-B3D2-D362C13EABCF}"/>
              </a:ext>
            </a:extLst>
          </p:cNvPr>
          <p:cNvSpPr txBox="1"/>
          <p:nvPr/>
        </p:nvSpPr>
        <p:spPr>
          <a:xfrm>
            <a:off x="1082350" y="5295077"/>
            <a:ext cx="193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  <a:r>
              <a:rPr lang="fr-FR" sz="2400" baseline="30000" dirty="0"/>
              <a:t>ère</a:t>
            </a:r>
            <a:r>
              <a:rPr lang="fr-FR" sz="2400" dirty="0"/>
              <a:t> épreuve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09CE02-AE9E-42ED-BD76-743D90435626}"/>
              </a:ext>
            </a:extLst>
          </p:cNvPr>
          <p:cNvSpPr txBox="1"/>
          <p:nvPr/>
        </p:nvSpPr>
        <p:spPr>
          <a:xfrm>
            <a:off x="5914238" y="5249779"/>
            <a:ext cx="201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2ème épreuve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48A479F-0843-46FE-B269-F963C483D77C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2194646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19AC7AC5-89EF-418B-A8FC-4CEC8C82B361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Luc passe un examen pour devenir pilote. </a:t>
            </a:r>
          </a:p>
          <a:p>
            <a:r>
              <a:rPr lang="fr-FR" sz="2800" dirty="0"/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3B18B0F-04D0-4F83-87FB-FBF6BDA9E524}"/>
              </a:ext>
            </a:extLst>
          </p:cNvPr>
          <p:cNvGrpSpPr/>
          <p:nvPr/>
        </p:nvGrpSpPr>
        <p:grpSpPr>
          <a:xfrm>
            <a:off x="540174" y="2114012"/>
            <a:ext cx="5662399" cy="1396776"/>
            <a:chOff x="1082350" y="3796010"/>
            <a:chExt cx="9613270" cy="2166216"/>
          </a:xfrm>
        </p:grpSpPr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F4BBDBA6-ECBB-47A8-915F-ABBA966DC4B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D55CA6E4-5A5A-4D83-AF6C-7C3155353B78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B0289AF6-6253-4027-BAD3-6FE6C6D50826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" name="Nuage 2">
              <a:extLst>
                <a:ext uri="{FF2B5EF4-FFF2-40B4-BE49-F238E27FC236}">
                  <a16:creationId xmlns:a16="http://schemas.microsoft.com/office/drawing/2014/main" id="{CEAACB3D-9147-4101-BB08-AED8A9AE4405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?</a:t>
              </a:r>
              <a:endParaRPr lang="fr-FR" sz="1050" dirty="0"/>
            </a:p>
          </p:txBody>
        </p:sp>
        <p:sp>
          <p:nvSpPr>
            <p:cNvPr id="10" name="Nuage 9">
              <a:extLst>
                <a:ext uri="{FF2B5EF4-FFF2-40B4-BE49-F238E27FC236}">
                  <a16:creationId xmlns:a16="http://schemas.microsoft.com/office/drawing/2014/main" id="{CFE31397-E3AE-40B0-BD51-776881E1529F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100</a:t>
              </a:r>
            </a:p>
          </p:txBody>
        </p:sp>
        <p:sp>
          <p:nvSpPr>
            <p:cNvPr id="11" name="Nuage 10">
              <a:extLst>
                <a:ext uri="{FF2B5EF4-FFF2-40B4-BE49-F238E27FC236}">
                  <a16:creationId xmlns:a16="http://schemas.microsoft.com/office/drawing/2014/main" id="{1A4EDE13-1ECD-4935-A222-55E51D0BB7A4}"/>
                </a:ext>
              </a:extLst>
            </p:cNvPr>
            <p:cNvSpPr/>
            <p:nvPr/>
          </p:nvSpPr>
          <p:spPr>
            <a:xfrm>
              <a:off x="8028264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100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306B095C-8484-480B-B377-E3A3C6E95C49}"/>
                </a:ext>
              </a:extLst>
            </p:cNvPr>
            <p:cNvSpPr txBox="1"/>
            <p:nvPr/>
          </p:nvSpPr>
          <p:spPr>
            <a:xfrm>
              <a:off x="2126693" y="4071339"/>
              <a:ext cx="2743200" cy="715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Nombre de questions en tout.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7D8AF13-2B0B-4FC9-B3D2-D362C13EABCF}"/>
                </a:ext>
              </a:extLst>
            </p:cNvPr>
            <p:cNvSpPr txBox="1"/>
            <p:nvPr/>
          </p:nvSpPr>
          <p:spPr>
            <a:xfrm>
              <a:off x="1082350" y="5295078"/>
              <a:ext cx="1936150" cy="429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1</a:t>
              </a:r>
              <a:r>
                <a:rPr lang="fr-FR" sz="1200" baseline="30000" dirty="0"/>
                <a:t>ère</a:t>
              </a:r>
              <a:r>
                <a:rPr lang="fr-FR" sz="1200" dirty="0"/>
                <a:t> épreuve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309CE02-AE9E-42ED-BD76-743D90435626}"/>
                </a:ext>
              </a:extLst>
            </p:cNvPr>
            <p:cNvSpPr txBox="1"/>
            <p:nvPr/>
          </p:nvSpPr>
          <p:spPr>
            <a:xfrm>
              <a:off x="5914238" y="5249777"/>
              <a:ext cx="2013358" cy="429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2ème épreuve</a:t>
              </a:r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du tout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+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3245555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100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100</a:t>
            </a:r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  <a:endParaRPr lang="fr-FR" dirty="0"/>
          </a:p>
        </p:txBody>
      </p:sp>
      <p:sp>
        <p:nvSpPr>
          <p:cNvPr id="30" name="Nuage 29">
            <a:extLst>
              <a:ext uri="{FF2B5EF4-FFF2-40B4-BE49-F238E27FC236}">
                <a16:creationId xmlns:a16="http://schemas.microsoft.com/office/drawing/2014/main" id="{4058FC6A-5998-45D8-A10C-48712E0924C7}"/>
              </a:ext>
            </a:extLst>
          </p:cNvPr>
          <p:cNvSpPr/>
          <p:nvPr/>
        </p:nvSpPr>
        <p:spPr>
          <a:xfrm>
            <a:off x="8685220" y="5384818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200</a:t>
            </a:r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38DF1756-6AAB-452C-B7E6-70C351941A4C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22349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C210BBA-3DE9-48CF-B6B9-A73AC86C2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555" y="1603022"/>
            <a:ext cx="2273124" cy="1297776"/>
          </a:xfrm>
          <a:prstGeom prst="rect">
            <a:avLst/>
          </a:prstGeom>
        </p:spPr>
      </p:pic>
      <p:pic>
        <p:nvPicPr>
          <p:cNvPr id="10" name="Image 9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8758A1CC-F232-4AEA-922B-CAEC382E4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32" y="1759510"/>
            <a:ext cx="758955" cy="625412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5586226A-6D06-4168-99C7-825258C51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0665" y="4321174"/>
            <a:ext cx="2257425" cy="20288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7CC8CA9-060D-4F25-8740-540F8C97D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7287" y="4321174"/>
            <a:ext cx="2257425" cy="202882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064F25E-EBB7-4FBB-8217-F5E5FBA7A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3909" y="4321174"/>
            <a:ext cx="2257425" cy="2028825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90C2238D-10ED-414E-9108-683E456DC198}"/>
              </a:ext>
            </a:extLst>
          </p:cNvPr>
          <p:cNvSpPr/>
          <p:nvPr/>
        </p:nvSpPr>
        <p:spPr>
          <a:xfrm>
            <a:off x="403013" y="349956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79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3C6D612C-3674-45A0-9171-7F7DEBE583FD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/>
              <a:t>Luc passe un examen pour devenir pilote. </a:t>
            </a:r>
          </a:p>
          <a:p>
            <a:r>
              <a:rPr lang="fr-FR" sz="2800" dirty="0"/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3B18B0F-04D0-4F83-87FB-FBF6BDA9E524}"/>
              </a:ext>
            </a:extLst>
          </p:cNvPr>
          <p:cNvGrpSpPr/>
          <p:nvPr/>
        </p:nvGrpSpPr>
        <p:grpSpPr>
          <a:xfrm>
            <a:off x="540174" y="2114012"/>
            <a:ext cx="5662399" cy="1396776"/>
            <a:chOff x="1082350" y="3796010"/>
            <a:chExt cx="9613270" cy="2166216"/>
          </a:xfrm>
        </p:grpSpPr>
        <p:sp>
          <p:nvSpPr>
            <p:cNvPr id="18" name="Rectangle : coins arrondis 17">
              <a:extLst>
                <a:ext uri="{FF2B5EF4-FFF2-40B4-BE49-F238E27FC236}">
                  <a16:creationId xmlns:a16="http://schemas.microsoft.com/office/drawing/2014/main" id="{F4BBDBA6-ECBB-47A8-915F-ABBA966DC4B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C00000"/>
                </a:solidFill>
              </a:endParaRPr>
            </a:p>
          </p:txBody>
        </p:sp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D55CA6E4-5A5A-4D83-AF6C-7C3155353B78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C00000"/>
                </a:solidFill>
              </a:endParaRPr>
            </a:p>
          </p:txBody>
        </p:sp>
        <p:sp>
          <p:nvSpPr>
            <p:cNvPr id="22" name="Rectangle : coins arrondis 21">
              <a:extLst>
                <a:ext uri="{FF2B5EF4-FFF2-40B4-BE49-F238E27FC236}">
                  <a16:creationId xmlns:a16="http://schemas.microsoft.com/office/drawing/2014/main" id="{B0289AF6-6253-4027-BAD3-6FE6C6D50826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" name="Nuage 2">
              <a:extLst>
                <a:ext uri="{FF2B5EF4-FFF2-40B4-BE49-F238E27FC236}">
                  <a16:creationId xmlns:a16="http://schemas.microsoft.com/office/drawing/2014/main" id="{CEAACB3D-9147-4101-BB08-AED8A9AE4405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?</a:t>
              </a:r>
              <a:endParaRPr lang="fr-FR" sz="1050" dirty="0"/>
            </a:p>
          </p:txBody>
        </p:sp>
        <p:sp>
          <p:nvSpPr>
            <p:cNvPr id="10" name="Nuage 9">
              <a:extLst>
                <a:ext uri="{FF2B5EF4-FFF2-40B4-BE49-F238E27FC236}">
                  <a16:creationId xmlns:a16="http://schemas.microsoft.com/office/drawing/2014/main" id="{CFE31397-E3AE-40B0-BD51-776881E1529F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100</a:t>
              </a:r>
            </a:p>
          </p:txBody>
        </p:sp>
        <p:sp>
          <p:nvSpPr>
            <p:cNvPr id="11" name="Nuage 10">
              <a:extLst>
                <a:ext uri="{FF2B5EF4-FFF2-40B4-BE49-F238E27FC236}">
                  <a16:creationId xmlns:a16="http://schemas.microsoft.com/office/drawing/2014/main" id="{1A4EDE13-1ECD-4935-A222-55E51D0BB7A4}"/>
                </a:ext>
              </a:extLst>
            </p:cNvPr>
            <p:cNvSpPr/>
            <p:nvPr/>
          </p:nvSpPr>
          <p:spPr>
            <a:xfrm>
              <a:off x="8028264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100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306B095C-8484-480B-B377-E3A3C6E95C49}"/>
                </a:ext>
              </a:extLst>
            </p:cNvPr>
            <p:cNvSpPr txBox="1"/>
            <p:nvPr/>
          </p:nvSpPr>
          <p:spPr>
            <a:xfrm>
              <a:off x="2126693" y="4071339"/>
              <a:ext cx="2743200" cy="7159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Nombre de questions en tout.</a:t>
              </a: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7D8AF13-2B0B-4FC9-B3D2-D362C13EABCF}"/>
                </a:ext>
              </a:extLst>
            </p:cNvPr>
            <p:cNvSpPr txBox="1"/>
            <p:nvPr/>
          </p:nvSpPr>
          <p:spPr>
            <a:xfrm>
              <a:off x="1082350" y="5295078"/>
              <a:ext cx="1936150" cy="429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1</a:t>
              </a:r>
              <a:r>
                <a:rPr lang="fr-FR" sz="1200" baseline="30000" dirty="0"/>
                <a:t>ère</a:t>
              </a:r>
              <a:r>
                <a:rPr lang="fr-FR" sz="1200" dirty="0"/>
                <a:t> épreuve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B309CE02-AE9E-42ED-BD76-743D90435626}"/>
                </a:ext>
              </a:extLst>
            </p:cNvPr>
            <p:cNvSpPr txBox="1"/>
            <p:nvPr/>
          </p:nvSpPr>
          <p:spPr>
            <a:xfrm>
              <a:off x="5914238" y="5249777"/>
              <a:ext cx="2013358" cy="429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2ème épreuve</a:t>
              </a:r>
            </a:p>
          </p:txBody>
        </p:sp>
      </p:grp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A4D7FDE8-DE55-482E-8B97-8827CB296E64}"/>
              </a:ext>
            </a:extLst>
          </p:cNvPr>
          <p:cNvSpPr/>
          <p:nvPr/>
        </p:nvSpPr>
        <p:spPr>
          <a:xfrm>
            <a:off x="1145822" y="5245947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Il y a </a:t>
            </a:r>
            <a:r>
              <a:rPr lang="fr-FR" sz="2800" dirty="0">
                <a:solidFill>
                  <a:srgbClr val="FF5050"/>
                </a:solidFill>
              </a:rPr>
              <a:t>200 </a:t>
            </a:r>
            <a:r>
              <a:rPr lang="fr-FR" sz="2800" dirty="0"/>
              <a:t>questions au total.  </a:t>
            </a: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385032A-118B-48AB-B64F-4DAC8978A352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423950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914239" y="5056216"/>
            <a:ext cx="478138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19" y="5059115"/>
            <a:ext cx="463055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200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3119169" y="511326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175</a:t>
            </a: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8125955" y="5127211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B095C-8484-480B-B377-E3A3C6E95C49}"/>
              </a:ext>
            </a:extLst>
          </p:cNvPr>
          <p:cNvSpPr txBox="1"/>
          <p:nvPr/>
        </p:nvSpPr>
        <p:spPr>
          <a:xfrm>
            <a:off x="2126694" y="407133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Nombre de réponses en tout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D8AF13-2B0B-4FC9-B3D2-D362C13EABCF}"/>
              </a:ext>
            </a:extLst>
          </p:cNvPr>
          <p:cNvSpPr txBox="1"/>
          <p:nvPr/>
        </p:nvSpPr>
        <p:spPr>
          <a:xfrm>
            <a:off x="1132685" y="5127211"/>
            <a:ext cx="193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bonnes réponses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09CE02-AE9E-42ED-BD76-743D90435626}"/>
              </a:ext>
            </a:extLst>
          </p:cNvPr>
          <p:cNvSpPr txBox="1"/>
          <p:nvPr/>
        </p:nvSpPr>
        <p:spPr>
          <a:xfrm>
            <a:off x="5982749" y="5092272"/>
            <a:ext cx="2013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mauvaises réponses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4592C6A-2A9A-4BDC-8FA2-A7E90C3F4D28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C7A7C7C8-1463-412D-A6C4-96D04AF60C10}"/>
              </a:ext>
            </a:extLst>
          </p:cNvPr>
          <p:cNvSpPr/>
          <p:nvPr/>
        </p:nvSpPr>
        <p:spPr>
          <a:xfrm>
            <a:off x="2785612" y="92811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91779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+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3245555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175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200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E5C8CBD-608F-45C2-A282-BE8BA626FAAB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175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?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730716" y="4071339"/>
              <a:ext cx="313917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de réponses en tout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2"/>
              <a:ext cx="201335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mauvaises réponses</a:t>
              </a:r>
            </a:p>
          </p:txBody>
        </p:sp>
      </p:grpSp>
      <p:sp>
        <p:nvSpPr>
          <p:cNvPr id="39" name="Ellipse 38">
            <a:extLst>
              <a:ext uri="{FF2B5EF4-FFF2-40B4-BE49-F238E27FC236}">
                <a16:creationId xmlns:a16="http://schemas.microsoft.com/office/drawing/2014/main" id="{8DBC34B5-225C-49A1-BE68-561030F01F94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3039969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-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6237789" y="549341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175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8798804" y="557704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2385267" y="533352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200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E5C8CBD-608F-45C2-A282-BE8BA626FAAB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175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?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730716" y="4071339"/>
              <a:ext cx="313917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de réponses en tout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2"/>
              <a:ext cx="201335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mauvaises réponses</a:t>
              </a:r>
            </a:p>
          </p:txBody>
        </p:sp>
      </p:grpSp>
      <p:sp>
        <p:nvSpPr>
          <p:cNvPr id="19" name="Nuage 18">
            <a:extLst>
              <a:ext uri="{FF2B5EF4-FFF2-40B4-BE49-F238E27FC236}">
                <a16:creationId xmlns:a16="http://schemas.microsoft.com/office/drawing/2014/main" id="{4537AC02-A3D7-46CC-94E5-E49B082262C0}"/>
              </a:ext>
            </a:extLst>
          </p:cNvPr>
          <p:cNvSpPr/>
          <p:nvPr/>
        </p:nvSpPr>
        <p:spPr>
          <a:xfrm>
            <a:off x="8817370" y="5610053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25</a:t>
            </a:r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4A095A7-E0BF-4D97-B43A-CA16D8174FC7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362859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E5C8CBD-608F-45C2-A282-BE8BA626FAAB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fait 16 erreurs dans la première épreuve. 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175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?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730716" y="4071339"/>
              <a:ext cx="313917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de réponses en tout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2"/>
              <a:ext cx="201335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mauvaises réponses</a:t>
              </a:r>
            </a:p>
          </p:txBody>
        </p:sp>
      </p:grp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77B2703C-59D8-4DF9-9919-EBC34442C9F6}"/>
              </a:ext>
            </a:extLst>
          </p:cNvPr>
          <p:cNvSpPr/>
          <p:nvPr/>
        </p:nvSpPr>
        <p:spPr>
          <a:xfrm>
            <a:off x="910930" y="5042169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Il ne peut pas faire plus de  </a:t>
            </a:r>
            <a:r>
              <a:rPr lang="fr-FR" sz="2800" dirty="0">
                <a:solidFill>
                  <a:srgbClr val="FF5050"/>
                </a:solidFill>
              </a:rPr>
              <a:t>25 </a:t>
            </a:r>
            <a:r>
              <a:rPr lang="fr-FR" sz="2800" dirty="0"/>
              <a:t>erreurs.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8D6A661-87C7-41F7-B918-752A3B7EC813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41185184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914239" y="5056216"/>
            <a:ext cx="478138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19" y="5059115"/>
            <a:ext cx="463055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25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3119169" y="511326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16</a:t>
            </a: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8125955" y="5127211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B095C-8484-480B-B377-E3A3C6E95C49}"/>
              </a:ext>
            </a:extLst>
          </p:cNvPr>
          <p:cNvSpPr txBox="1"/>
          <p:nvPr/>
        </p:nvSpPr>
        <p:spPr>
          <a:xfrm>
            <a:off x="2126694" y="4071339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nombres d’erreurs au total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D8AF13-2B0B-4FC9-B3D2-D362C13EABCF}"/>
              </a:ext>
            </a:extLst>
          </p:cNvPr>
          <p:cNvSpPr txBox="1"/>
          <p:nvPr/>
        </p:nvSpPr>
        <p:spPr>
          <a:xfrm>
            <a:off x="1132685" y="5127211"/>
            <a:ext cx="1936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</a:t>
            </a:r>
            <a:r>
              <a:rPr lang="fr-FR" sz="2400" baseline="30000" dirty="0"/>
              <a:t>ère</a:t>
            </a:r>
            <a:r>
              <a:rPr lang="fr-FR" sz="2400" dirty="0"/>
              <a:t> épreuve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09CE02-AE9E-42ED-BD76-743D90435626}"/>
              </a:ext>
            </a:extLst>
          </p:cNvPr>
          <p:cNvSpPr txBox="1"/>
          <p:nvPr/>
        </p:nvSpPr>
        <p:spPr>
          <a:xfrm>
            <a:off x="5982749" y="5092272"/>
            <a:ext cx="201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</a:t>
            </a:r>
            <a:r>
              <a:rPr lang="fr-FR" sz="2400" baseline="30000" dirty="0"/>
              <a:t>ème</a:t>
            </a:r>
            <a:r>
              <a:rPr lang="fr-FR" sz="2400" dirty="0"/>
              <a:t> épreuve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4592C6A-2A9A-4BDC-8FA2-A7E90C3F4D28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E2E22C6F-7D25-4F94-9B01-7D2300A40BB0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0450388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+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3245555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16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25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25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16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?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730716" y="4071339"/>
              <a:ext cx="313917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d’erreur au total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1</a:t>
              </a:r>
              <a:r>
                <a:rPr lang="fr-FR" sz="1000" baseline="30000" dirty="0"/>
                <a:t>ère</a:t>
              </a:r>
              <a:r>
                <a:rPr lang="fr-FR" sz="1000" dirty="0"/>
                <a:t> épreuve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2</a:t>
              </a:r>
              <a:r>
                <a:rPr lang="fr-FR" sz="1000" baseline="30000" dirty="0"/>
                <a:t>ème</a:t>
              </a:r>
              <a:r>
                <a:rPr lang="fr-FR" sz="1000" dirty="0"/>
                <a:t> épreuve</a:t>
              </a:r>
            </a:p>
          </p:txBody>
        </p:sp>
      </p:grp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219B770-766B-411C-A4F1-67F99D59EBA9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2F9D7BF-F911-4A79-BA40-39D2A0ED5BB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2570111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-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5795808" y="5527863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16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8446466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2570188" y="5286387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25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25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16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?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730716" y="4071339"/>
              <a:ext cx="313917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d’erreur au total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1</a:t>
              </a:r>
              <a:r>
                <a:rPr lang="fr-FR" sz="1000" baseline="30000" dirty="0"/>
                <a:t>ère</a:t>
              </a:r>
              <a:r>
                <a:rPr lang="fr-FR" sz="1000" dirty="0"/>
                <a:t> épreuve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2</a:t>
              </a:r>
              <a:r>
                <a:rPr lang="fr-FR" sz="1000" baseline="30000" dirty="0"/>
                <a:t>ème</a:t>
              </a:r>
              <a:r>
                <a:rPr lang="fr-FR" sz="1000" dirty="0"/>
                <a:t> épreuve</a:t>
              </a:r>
            </a:p>
          </p:txBody>
        </p:sp>
      </p:grp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219B770-766B-411C-A4F1-67F99D59EBA9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20" name="Nuage 19">
            <a:extLst>
              <a:ext uri="{FF2B5EF4-FFF2-40B4-BE49-F238E27FC236}">
                <a16:creationId xmlns:a16="http://schemas.microsoft.com/office/drawing/2014/main" id="{AC704771-1177-40ED-8E6F-DC86768FC552}"/>
              </a:ext>
            </a:extLst>
          </p:cNvPr>
          <p:cNvSpPr/>
          <p:nvPr/>
        </p:nvSpPr>
        <p:spPr>
          <a:xfrm>
            <a:off x="8531754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9</a:t>
            </a:r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B62520E-FF89-439A-9D02-FF3A00D4EC4D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30257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25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800" dirty="0"/>
                <a:t>16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?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730716" y="4071339"/>
              <a:ext cx="313917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 d’erreur au total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1</a:t>
              </a:r>
              <a:r>
                <a:rPr lang="fr-FR" sz="1000" baseline="30000" dirty="0"/>
                <a:t>ère</a:t>
              </a:r>
              <a:r>
                <a:rPr lang="fr-FR" sz="1000" dirty="0"/>
                <a:t> épreuve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2</a:t>
              </a:r>
              <a:r>
                <a:rPr lang="fr-FR" sz="1000" baseline="30000" dirty="0"/>
                <a:t>ème</a:t>
              </a:r>
              <a:r>
                <a:rPr lang="fr-FR" sz="1000" dirty="0"/>
                <a:t> épreuve</a:t>
              </a:r>
            </a:p>
          </p:txBody>
        </p:sp>
      </p:grp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219B770-766B-411C-A4F1-67F99D59EBA9}"/>
              </a:ext>
            </a:extLst>
          </p:cNvPr>
          <p:cNvSpPr/>
          <p:nvPr/>
        </p:nvSpPr>
        <p:spPr>
          <a:xfrm>
            <a:off x="4404221" y="402167"/>
            <a:ext cx="7443468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Luc passe un examen pour devenir pilote.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Cet examen comporte deux épreuves de 100 questions chacune. </a:t>
            </a:r>
          </a:p>
          <a:p>
            <a:r>
              <a:rPr lang="fr-FR" sz="2800" dirty="0">
                <a:solidFill>
                  <a:schemeClr val="bg1">
                    <a:lumMod val="75000"/>
                  </a:schemeClr>
                </a:solidFill>
              </a:rPr>
              <a:t>Il doit avoir un minimum de 175 bonnes réponses en tout pour que l’examen soit réussi. </a:t>
            </a:r>
          </a:p>
          <a:p>
            <a:r>
              <a:rPr lang="fr-FR" sz="2800" dirty="0">
                <a:solidFill>
                  <a:schemeClr val="tx1"/>
                </a:solidFill>
              </a:rPr>
              <a:t>Il fait 16 erreurs dans la première épreuve. 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86CA1CF-6409-4604-9C47-7D678859D6A5}"/>
              </a:ext>
            </a:extLst>
          </p:cNvPr>
          <p:cNvSpPr/>
          <p:nvPr/>
        </p:nvSpPr>
        <p:spPr>
          <a:xfrm>
            <a:off x="910930" y="5042169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Il peut faire </a:t>
            </a:r>
            <a:r>
              <a:rPr lang="fr-FR" sz="2800" dirty="0">
                <a:solidFill>
                  <a:srgbClr val="FF5050"/>
                </a:solidFill>
              </a:rPr>
              <a:t>9 </a:t>
            </a:r>
            <a:r>
              <a:rPr lang="fr-FR" sz="2800" dirty="0"/>
              <a:t>erreurs dans la 2</a:t>
            </a:r>
            <a:r>
              <a:rPr lang="fr-FR" sz="2800" baseline="30000" dirty="0"/>
              <a:t>ème</a:t>
            </a:r>
            <a:r>
              <a:rPr lang="fr-FR" sz="2800" dirty="0"/>
              <a:t> épreuve.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748B1101-AC7C-48B7-BADD-EF9B1447D554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987467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914239" y="5056216"/>
            <a:ext cx="478138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183019" y="5059115"/>
            <a:ext cx="4630551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183020" y="4071339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4684870" y="379601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/>
              <a:t>100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3119169" y="5113264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?</a:t>
            </a:r>
            <a:endParaRPr lang="fr-FR" dirty="0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8125955" y="5127211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9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06B095C-8484-480B-B377-E3A3C6E95C49}"/>
              </a:ext>
            </a:extLst>
          </p:cNvPr>
          <p:cNvSpPr txBox="1"/>
          <p:nvPr/>
        </p:nvSpPr>
        <p:spPr>
          <a:xfrm>
            <a:off x="1409350" y="4071339"/>
            <a:ext cx="3200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nombres de questions dans la 2</a:t>
            </a:r>
            <a:r>
              <a:rPr lang="fr-FR" sz="2400" baseline="30000" dirty="0"/>
              <a:t>ème</a:t>
            </a:r>
            <a:r>
              <a:rPr lang="fr-FR" sz="2400" dirty="0"/>
              <a:t> épreuve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D8AF13-2B0B-4FC9-B3D2-D362C13EABCF}"/>
              </a:ext>
            </a:extLst>
          </p:cNvPr>
          <p:cNvSpPr txBox="1"/>
          <p:nvPr/>
        </p:nvSpPr>
        <p:spPr>
          <a:xfrm>
            <a:off x="1132685" y="5127211"/>
            <a:ext cx="1936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bonnes réponses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B309CE02-AE9E-42ED-BD76-743D90435626}"/>
              </a:ext>
            </a:extLst>
          </p:cNvPr>
          <p:cNvSpPr txBox="1"/>
          <p:nvPr/>
        </p:nvSpPr>
        <p:spPr>
          <a:xfrm>
            <a:off x="6096000" y="5249779"/>
            <a:ext cx="2013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erreurs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84592C6A-2A9A-4BDC-8FA2-A7E90C3F4D28}"/>
              </a:ext>
            </a:extLst>
          </p:cNvPr>
          <p:cNvSpPr/>
          <p:nvPr/>
        </p:nvSpPr>
        <p:spPr>
          <a:xfrm>
            <a:off x="4404221" y="402167"/>
            <a:ext cx="7508146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Combien de bonnes réponses doit-il donner dans la deuxième épreuve pour réussir l’examen ?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8022AA22-82F4-4BCF-8E8F-F3246CE0242E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32222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C210BBA-3DE9-48CF-B6B9-A73AC86C2D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555" y="1603022"/>
            <a:ext cx="2273124" cy="1297776"/>
          </a:xfrm>
          <a:prstGeom prst="rect">
            <a:avLst/>
          </a:prstGeom>
        </p:spPr>
      </p:pic>
      <p:pic>
        <p:nvPicPr>
          <p:cNvPr id="10" name="Image 9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8758A1CC-F232-4AEA-922B-CAEC382E4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32" y="1759510"/>
            <a:ext cx="758955" cy="625412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5586226A-6D06-4168-99C7-825258C51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0665" y="4321174"/>
            <a:ext cx="2257425" cy="20288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7CC8CA9-060D-4F25-8740-540F8C97D8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7287" y="4321174"/>
            <a:ext cx="2257425" cy="202882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064F25E-EBB7-4FBB-8217-F5E5FBA7A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3909" y="4321174"/>
            <a:ext cx="2257425" cy="2028825"/>
          </a:xfrm>
          <a:prstGeom prst="rect">
            <a:avLst/>
          </a:prstGeom>
        </p:spPr>
      </p:pic>
      <p:cxnSp>
        <p:nvCxnSpPr>
          <p:cNvPr id="4" name="Connecteur droit avec flèche 3">
            <a:extLst>
              <a:ext uri="{FF2B5EF4-FFF2-40B4-BE49-F238E27FC236}">
                <a16:creationId xmlns:a16="http://schemas.microsoft.com/office/drawing/2014/main" id="{B16074E2-1B8A-4BAB-A7C9-A3F47622EA8E}"/>
              </a:ext>
            </a:extLst>
          </p:cNvPr>
          <p:cNvCxnSpPr/>
          <p:nvPr/>
        </p:nvCxnSpPr>
        <p:spPr>
          <a:xfrm flipH="1">
            <a:off x="2912709" y="2978585"/>
            <a:ext cx="2054578" cy="12648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BB6B88E-D63F-4154-8B43-20A8AC5E1455}"/>
              </a:ext>
            </a:extLst>
          </p:cNvPr>
          <p:cNvCxnSpPr>
            <a:cxnSpLocks/>
          </p:cNvCxnSpPr>
          <p:nvPr/>
        </p:nvCxnSpPr>
        <p:spPr>
          <a:xfrm>
            <a:off x="5652117" y="3017479"/>
            <a:ext cx="443882" cy="122590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13290156-AB46-48F9-9EA6-B4AAF4054D3C}"/>
              </a:ext>
            </a:extLst>
          </p:cNvPr>
          <p:cNvCxnSpPr>
            <a:cxnSpLocks/>
          </p:cNvCxnSpPr>
          <p:nvPr/>
        </p:nvCxnSpPr>
        <p:spPr>
          <a:xfrm>
            <a:off x="6441187" y="3014133"/>
            <a:ext cx="3109213" cy="12292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5" name="Image 14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F5C83CC7-7007-41FE-92AB-5645208126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31" y="1759510"/>
            <a:ext cx="758955" cy="625412"/>
          </a:xfrm>
          <a:prstGeom prst="rect">
            <a:avLst/>
          </a:prstGeom>
        </p:spPr>
      </p:pic>
      <p:pic>
        <p:nvPicPr>
          <p:cNvPr id="16" name="Image 15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C66C7724-0373-42F5-BDCA-7AF54324A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31" y="1780299"/>
            <a:ext cx="758955" cy="625412"/>
          </a:xfrm>
          <a:prstGeom prst="rect">
            <a:avLst/>
          </a:prstGeom>
        </p:spPr>
      </p:pic>
      <p:pic>
        <p:nvPicPr>
          <p:cNvPr id="17" name="Image 16" descr="Une image contenant alimentation, dessin&#10;&#10;Description générée automatiquement">
            <a:extLst>
              <a:ext uri="{FF2B5EF4-FFF2-40B4-BE49-F238E27FC236}">
                <a16:creationId xmlns:a16="http://schemas.microsoft.com/office/drawing/2014/main" id="{F9F1F262-F63F-462E-A32E-9CC169F457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2231" y="1769905"/>
            <a:ext cx="758955" cy="625412"/>
          </a:xfrm>
          <a:prstGeom prst="rect">
            <a:avLst/>
          </a:prstGeom>
        </p:spPr>
      </p:pic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816FBF97-A5CF-452D-B042-77DC6BDB0A86}"/>
              </a:ext>
            </a:extLst>
          </p:cNvPr>
          <p:cNvSpPr/>
          <p:nvPr/>
        </p:nvSpPr>
        <p:spPr>
          <a:xfrm>
            <a:off x="1338280" y="6233160"/>
            <a:ext cx="2045935" cy="518160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460 caisses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038740" y="6233160"/>
            <a:ext cx="2045935" cy="518160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730 caisses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B7BF5C4B-00BB-46A9-ACB4-2C7C3E455AD4}"/>
              </a:ext>
            </a:extLst>
          </p:cNvPr>
          <p:cNvSpPr/>
          <p:nvPr/>
        </p:nvSpPr>
        <p:spPr>
          <a:xfrm>
            <a:off x="8807785" y="6233160"/>
            <a:ext cx="2045935" cy="518160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rgbClr val="C00000"/>
                </a:solidFill>
              </a:rPr>
              <a:t>1 420 caisses</a:t>
            </a:r>
          </a:p>
        </p:txBody>
      </p:sp>
    </p:spTree>
    <p:extLst>
      <p:ext uri="{BB962C8B-B14F-4D97-AF65-F5344CB8AC3E}">
        <p14:creationId xmlns:p14="http://schemas.microsoft.com/office/powerpoint/2010/main" val="10665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6 L -0.30209 0.407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4" y="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2.59259E-6 L 0.00286 0.4215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210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0.32421 0.4189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1" y="2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1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+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345861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9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100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?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9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183020" y="4071339"/>
              <a:ext cx="3686874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nombres de questions dans la 2ème épreuve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5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erreurs</a:t>
              </a:r>
            </a:p>
          </p:txBody>
        </p:sp>
      </p:grp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EDF77FB-FB40-4F82-9AF2-F0535C2D92B9}"/>
              </a:ext>
            </a:extLst>
          </p:cNvPr>
          <p:cNvSpPr/>
          <p:nvPr/>
        </p:nvSpPr>
        <p:spPr>
          <a:xfrm>
            <a:off x="4404221" y="402167"/>
            <a:ext cx="7508146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Combien de bonnes réponses doit-il donner dans la deuxième épreuve pour réussir l’examen ?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BE02D8FE-F010-4119-A923-9C68006A0E8A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5023156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4C1BCA2-C888-4795-99EA-5AB2F3CD069B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d’une partie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        -           =               </a:t>
            </a:r>
          </a:p>
        </p:txBody>
      </p:sp>
      <p:sp>
        <p:nvSpPr>
          <p:cNvPr id="27" name="Nuage 26">
            <a:extLst>
              <a:ext uri="{FF2B5EF4-FFF2-40B4-BE49-F238E27FC236}">
                <a16:creationId xmlns:a16="http://schemas.microsoft.com/office/drawing/2014/main" id="{A1EBC62F-101E-479D-A23F-B5C33B336967}"/>
              </a:ext>
            </a:extLst>
          </p:cNvPr>
          <p:cNvSpPr/>
          <p:nvPr/>
        </p:nvSpPr>
        <p:spPr>
          <a:xfrm>
            <a:off x="8708805" y="5561228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?</a:t>
            </a:r>
          </a:p>
        </p:txBody>
      </p:sp>
      <p:sp>
        <p:nvSpPr>
          <p:cNvPr id="28" name="Nuage 27">
            <a:extLst>
              <a:ext uri="{FF2B5EF4-FFF2-40B4-BE49-F238E27FC236}">
                <a16:creationId xmlns:a16="http://schemas.microsoft.com/office/drawing/2014/main" id="{C57B67A4-0662-4140-9B87-C09A28F8C524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9</a:t>
            </a:r>
            <a:endParaRPr lang="fr-FR" dirty="0"/>
          </a:p>
        </p:txBody>
      </p:sp>
      <p:sp>
        <p:nvSpPr>
          <p:cNvPr id="29" name="Nuage 28">
            <a:extLst>
              <a:ext uri="{FF2B5EF4-FFF2-40B4-BE49-F238E27FC236}">
                <a16:creationId xmlns:a16="http://schemas.microsoft.com/office/drawing/2014/main" id="{4A16BD39-5432-450F-9275-C3AC83EF910C}"/>
              </a:ext>
            </a:extLst>
          </p:cNvPr>
          <p:cNvSpPr/>
          <p:nvPr/>
        </p:nvSpPr>
        <p:spPr>
          <a:xfrm>
            <a:off x="2570188" y="54258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100</a:t>
            </a:r>
            <a:endParaRPr lang="fr-FR" dirty="0"/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?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9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183020" y="4071339"/>
              <a:ext cx="3686874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nombres de questions dans la 2ème épreuve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5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erreurs</a:t>
              </a:r>
            </a:p>
          </p:txBody>
        </p:sp>
      </p:grp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EDF77FB-FB40-4F82-9AF2-F0535C2D92B9}"/>
              </a:ext>
            </a:extLst>
          </p:cNvPr>
          <p:cNvSpPr/>
          <p:nvPr/>
        </p:nvSpPr>
        <p:spPr>
          <a:xfrm>
            <a:off x="4404221" y="402167"/>
            <a:ext cx="7508146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Combien de bonnes réponses doit-il donner dans la deuxième épreuve pour réussir l’examen ?</a:t>
            </a:r>
          </a:p>
        </p:txBody>
      </p:sp>
      <p:sp>
        <p:nvSpPr>
          <p:cNvPr id="19" name="Nuage 18">
            <a:extLst>
              <a:ext uri="{FF2B5EF4-FFF2-40B4-BE49-F238E27FC236}">
                <a16:creationId xmlns:a16="http://schemas.microsoft.com/office/drawing/2014/main" id="{F18A424F-A251-4430-8E52-EA4601D5C192}"/>
              </a:ext>
            </a:extLst>
          </p:cNvPr>
          <p:cNvSpPr/>
          <p:nvPr/>
        </p:nvSpPr>
        <p:spPr>
          <a:xfrm>
            <a:off x="8708805" y="55992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91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E416EFB-5E81-41D3-BB87-82DBDBEAA04F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239431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618F9785-BD28-404D-B024-1124C98EE9E4}"/>
              </a:ext>
            </a:extLst>
          </p:cNvPr>
          <p:cNvSpPr/>
          <p:nvPr/>
        </p:nvSpPr>
        <p:spPr>
          <a:xfrm>
            <a:off x="540174" y="402167"/>
            <a:ext cx="3764186" cy="1158185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L’EXAMEN</a:t>
            </a:r>
            <a:endParaRPr lang="fr-FR" sz="12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492D485-E742-4F5B-B8F9-81D88FA53AAB}"/>
              </a:ext>
            </a:extLst>
          </p:cNvPr>
          <p:cNvGrpSpPr/>
          <p:nvPr/>
        </p:nvGrpSpPr>
        <p:grpSpPr>
          <a:xfrm>
            <a:off x="663362" y="1824598"/>
            <a:ext cx="3517810" cy="990394"/>
            <a:chOff x="1132685" y="3796010"/>
            <a:chExt cx="9562935" cy="2233524"/>
          </a:xfrm>
        </p:grpSpPr>
        <p:sp>
          <p:nvSpPr>
            <p:cNvPr id="24" name="Rectangle : coins arrondis 23">
              <a:extLst>
                <a:ext uri="{FF2B5EF4-FFF2-40B4-BE49-F238E27FC236}">
                  <a16:creationId xmlns:a16="http://schemas.microsoft.com/office/drawing/2014/main" id="{1607B8A3-4B90-47A4-9194-68325F367014}"/>
                </a:ext>
              </a:extLst>
            </p:cNvPr>
            <p:cNvSpPr/>
            <p:nvPr/>
          </p:nvSpPr>
          <p:spPr>
            <a:xfrm>
              <a:off x="5914239" y="5056216"/>
              <a:ext cx="478138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26" name="Rectangle : coins arrondis 25">
              <a:extLst>
                <a:ext uri="{FF2B5EF4-FFF2-40B4-BE49-F238E27FC236}">
                  <a16:creationId xmlns:a16="http://schemas.microsoft.com/office/drawing/2014/main" id="{89E3479A-576E-4518-9EA1-3E02AAA58E8E}"/>
                </a:ext>
              </a:extLst>
            </p:cNvPr>
            <p:cNvSpPr/>
            <p:nvPr/>
          </p:nvSpPr>
          <p:spPr>
            <a:xfrm>
              <a:off x="1183019" y="5059115"/>
              <a:ext cx="4630551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>
                <a:solidFill>
                  <a:srgbClr val="C00000"/>
                </a:solidFill>
              </a:endParaRPr>
            </a:p>
          </p:txBody>
        </p:sp>
        <p:sp>
          <p:nvSpPr>
            <p:cNvPr id="31" name="Rectangle : coins arrondis 30">
              <a:extLst>
                <a:ext uri="{FF2B5EF4-FFF2-40B4-BE49-F238E27FC236}">
                  <a16:creationId xmlns:a16="http://schemas.microsoft.com/office/drawing/2014/main" id="{66391AC1-2982-4AAB-8D7B-4D914A603F8A}"/>
                </a:ext>
              </a:extLst>
            </p:cNvPr>
            <p:cNvSpPr/>
            <p:nvPr/>
          </p:nvSpPr>
          <p:spPr>
            <a:xfrm>
              <a:off x="1183020" y="4071339"/>
              <a:ext cx="9512600" cy="903111"/>
            </a:xfrm>
            <a:prstGeom prst="roundRect">
              <a:avLst/>
            </a:prstGeom>
            <a:gradFill flip="none" rotWithShape="1">
              <a:gsLst>
                <a:gs pos="0">
                  <a:srgbClr val="FF5050">
                    <a:tint val="66000"/>
                    <a:satMod val="160000"/>
                  </a:srgbClr>
                </a:gs>
                <a:gs pos="50000">
                  <a:srgbClr val="FF5050">
                    <a:tint val="44500"/>
                    <a:satMod val="160000"/>
                  </a:srgbClr>
                </a:gs>
                <a:gs pos="100000">
                  <a:srgbClr val="FF505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FF505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>
                  <a:solidFill>
                    <a:srgbClr val="C00000"/>
                  </a:solidFill>
                </a:rPr>
                <a:t>?   </a:t>
              </a:r>
            </a:p>
          </p:txBody>
        </p:sp>
        <p:sp>
          <p:nvSpPr>
            <p:cNvPr id="32" name="Nuage 31">
              <a:extLst>
                <a:ext uri="{FF2B5EF4-FFF2-40B4-BE49-F238E27FC236}">
                  <a16:creationId xmlns:a16="http://schemas.microsoft.com/office/drawing/2014/main" id="{9B46E70D-4DAE-4081-A444-FB1982BA3970}"/>
                </a:ext>
              </a:extLst>
            </p:cNvPr>
            <p:cNvSpPr/>
            <p:nvPr/>
          </p:nvSpPr>
          <p:spPr>
            <a:xfrm>
              <a:off x="4684870" y="3796010"/>
              <a:ext cx="2365060" cy="113582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100</a:t>
              </a:r>
              <a:endParaRPr lang="fr-FR" sz="800" dirty="0"/>
            </a:p>
          </p:txBody>
        </p:sp>
        <p:sp>
          <p:nvSpPr>
            <p:cNvPr id="33" name="Nuage 32">
              <a:extLst>
                <a:ext uri="{FF2B5EF4-FFF2-40B4-BE49-F238E27FC236}">
                  <a16:creationId xmlns:a16="http://schemas.microsoft.com/office/drawing/2014/main" id="{91041968-2383-479C-8117-F3FEB84FB22E}"/>
                </a:ext>
              </a:extLst>
            </p:cNvPr>
            <p:cNvSpPr/>
            <p:nvPr/>
          </p:nvSpPr>
          <p:spPr>
            <a:xfrm>
              <a:off x="3119169" y="5113264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100" dirty="0"/>
                <a:t>?</a:t>
              </a:r>
            </a:p>
          </p:txBody>
        </p:sp>
        <p:sp>
          <p:nvSpPr>
            <p:cNvPr id="34" name="Nuage 33">
              <a:extLst>
                <a:ext uri="{FF2B5EF4-FFF2-40B4-BE49-F238E27FC236}">
                  <a16:creationId xmlns:a16="http://schemas.microsoft.com/office/drawing/2014/main" id="{D9EF4F3A-042D-408E-8BCC-F4A68FF1DAED}"/>
                </a:ext>
              </a:extLst>
            </p:cNvPr>
            <p:cNvSpPr/>
            <p:nvPr/>
          </p:nvSpPr>
          <p:spPr>
            <a:xfrm>
              <a:off x="8125955" y="5127211"/>
              <a:ext cx="1404940" cy="789014"/>
            </a:xfrm>
            <a:prstGeom prst="cloud">
              <a:avLst/>
            </a:prstGeom>
            <a:solidFill>
              <a:srgbClr val="FF5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050" dirty="0"/>
                <a:t>9</a:t>
              </a:r>
            </a:p>
          </p:txBody>
        </p:sp>
        <p:sp>
          <p:nvSpPr>
            <p:cNvPr id="35" name="ZoneTexte 34">
              <a:extLst>
                <a:ext uri="{FF2B5EF4-FFF2-40B4-BE49-F238E27FC236}">
                  <a16:creationId xmlns:a16="http://schemas.microsoft.com/office/drawing/2014/main" id="{FD34D954-B1CE-4269-A6B2-1A0537754FEA}"/>
                </a:ext>
              </a:extLst>
            </p:cNvPr>
            <p:cNvSpPr txBox="1"/>
            <p:nvPr/>
          </p:nvSpPr>
          <p:spPr>
            <a:xfrm>
              <a:off x="1183020" y="4071339"/>
              <a:ext cx="3686874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nombres de questions dans la 2ème épreuve</a:t>
              </a: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0ACC4E5A-10DE-4665-AE34-43720F53C83C}"/>
                </a:ext>
              </a:extLst>
            </p:cNvPr>
            <p:cNvSpPr txBox="1"/>
            <p:nvPr/>
          </p:nvSpPr>
          <p:spPr>
            <a:xfrm>
              <a:off x="1132685" y="5127211"/>
              <a:ext cx="1936150" cy="902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bonnes réponses</a:t>
              </a:r>
            </a:p>
          </p:txBody>
        </p:sp>
        <p:sp>
          <p:nvSpPr>
            <p:cNvPr id="37" name="ZoneTexte 36">
              <a:extLst>
                <a:ext uri="{FF2B5EF4-FFF2-40B4-BE49-F238E27FC236}">
                  <a16:creationId xmlns:a16="http://schemas.microsoft.com/office/drawing/2014/main" id="{AFBD721E-BA13-4A58-901B-4A1249A9CF6B}"/>
                </a:ext>
              </a:extLst>
            </p:cNvPr>
            <p:cNvSpPr txBox="1"/>
            <p:nvPr/>
          </p:nvSpPr>
          <p:spPr>
            <a:xfrm>
              <a:off x="5982749" y="5092271"/>
              <a:ext cx="2013357" cy="5552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erreurs</a:t>
              </a:r>
            </a:p>
          </p:txBody>
        </p:sp>
      </p:grp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CEDF77FB-FB40-4F82-9AF2-F0535C2D92B9}"/>
              </a:ext>
            </a:extLst>
          </p:cNvPr>
          <p:cNvSpPr/>
          <p:nvPr/>
        </p:nvSpPr>
        <p:spPr>
          <a:xfrm>
            <a:off x="4404221" y="402167"/>
            <a:ext cx="7508146" cy="3293938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Combien de bonnes réponses doit-il donner dans la deuxième épreuve pour réussir l’examen ?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CDEAFB00-D71D-452E-98D1-FE8E9518D3ED}"/>
              </a:ext>
            </a:extLst>
          </p:cNvPr>
          <p:cNvSpPr/>
          <p:nvPr/>
        </p:nvSpPr>
        <p:spPr>
          <a:xfrm>
            <a:off x="910930" y="5042169"/>
            <a:ext cx="9900356" cy="117517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800" i="1" dirty="0"/>
              <a:t>Phrase réponse : </a:t>
            </a:r>
          </a:p>
          <a:p>
            <a:r>
              <a:rPr lang="fr-FR" sz="2800" dirty="0"/>
              <a:t>Il doit donner </a:t>
            </a:r>
            <a:r>
              <a:rPr lang="fr-FR" sz="2800" dirty="0">
                <a:solidFill>
                  <a:srgbClr val="FF5050"/>
                </a:solidFill>
              </a:rPr>
              <a:t>91 </a:t>
            </a:r>
            <a:r>
              <a:rPr lang="fr-FR" sz="2800" dirty="0">
                <a:solidFill>
                  <a:schemeClr val="tx1"/>
                </a:solidFill>
              </a:rPr>
              <a:t>bonnes réponses </a:t>
            </a:r>
            <a:r>
              <a:rPr lang="fr-FR" sz="2800" dirty="0"/>
              <a:t>dans la 2</a:t>
            </a:r>
            <a:r>
              <a:rPr lang="fr-FR" sz="2800" baseline="30000" dirty="0"/>
              <a:t>ème</a:t>
            </a:r>
            <a:r>
              <a:rPr lang="fr-FR" sz="2800" dirty="0"/>
              <a:t> épreuve.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9A446DA-C0AA-4783-9E2B-4BAD032E3726}"/>
              </a:ext>
            </a:extLst>
          </p:cNvPr>
          <p:cNvSpPr/>
          <p:nvPr/>
        </p:nvSpPr>
        <p:spPr>
          <a:xfrm>
            <a:off x="2785612" y="76033"/>
            <a:ext cx="1618609" cy="567604"/>
          </a:xfrm>
          <a:prstGeom prst="ellipse">
            <a:avLst/>
          </a:prstGeom>
          <a:solidFill>
            <a:srgbClr val="FFC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5050"/>
                </a:solidFill>
              </a:rPr>
              <a:t>Procédure 2</a:t>
            </a:r>
          </a:p>
        </p:txBody>
      </p:sp>
    </p:spTree>
    <p:extLst>
      <p:ext uri="{BB962C8B-B14F-4D97-AF65-F5344CB8AC3E}">
        <p14:creationId xmlns:p14="http://schemas.microsoft.com/office/powerpoint/2010/main" val="168484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5038740" y="5848209"/>
            <a:ext cx="2928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730 caisses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330580" y="5832969"/>
            <a:ext cx="2928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1 420 caisses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5832969"/>
            <a:ext cx="2928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460 caisses</a:t>
            </a:r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BF4A34C5-3221-4B51-887E-B672291F86D1}"/>
              </a:ext>
            </a:extLst>
          </p:cNvPr>
          <p:cNvSpPr/>
          <p:nvPr/>
        </p:nvSpPr>
        <p:spPr>
          <a:xfrm rot="5400000">
            <a:off x="6126010" y="-1003450"/>
            <a:ext cx="754380" cy="9512600"/>
          </a:xfrm>
          <a:prstGeom prst="leftBrace">
            <a:avLst>
              <a:gd name="adj1" fmla="val 147727"/>
              <a:gd name="adj2" fmla="val 50641"/>
            </a:avLst>
          </a:prstGeom>
          <a:ln w="57150">
            <a:solidFill>
              <a:srgbClr val="FF5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222616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caisses</a:t>
            </a:r>
          </a:p>
        </p:txBody>
      </p:sp>
    </p:spTree>
    <p:extLst>
      <p:ext uri="{BB962C8B-B14F-4D97-AF65-F5344CB8AC3E}">
        <p14:creationId xmlns:p14="http://schemas.microsoft.com/office/powerpoint/2010/main" val="93306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00039 -0.229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14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6 L 0.00039 -0.229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148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6 L 0.00039 -0.22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7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868240" y="3229184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730 caisses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160080" y="321394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1 420 caisses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321394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460 caisses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222616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1C33C1-1BBF-4B3B-9E6D-2017E323C31D}"/>
              </a:ext>
            </a:extLst>
          </p:cNvPr>
          <p:cNvSpPr txBox="1"/>
          <p:nvPr/>
        </p:nvSpPr>
        <p:spPr>
          <a:xfrm>
            <a:off x="745817" y="4893782"/>
            <a:ext cx="10700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</p:txBody>
      </p:sp>
    </p:spTree>
    <p:extLst>
      <p:ext uri="{BB962C8B-B14F-4D97-AF65-F5344CB8AC3E}">
        <p14:creationId xmlns:p14="http://schemas.microsoft.com/office/powerpoint/2010/main" val="304000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868240" y="3229184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730 caisses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160080" y="321394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1 420 caisses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321394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460 caisses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222616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1C33C1-1BBF-4B3B-9E6D-2017E323C31D}"/>
              </a:ext>
            </a:extLst>
          </p:cNvPr>
          <p:cNvSpPr txBox="1"/>
          <p:nvPr/>
        </p:nvSpPr>
        <p:spPr>
          <a:xfrm>
            <a:off x="932500" y="4232200"/>
            <a:ext cx="105865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endParaRPr lang="fr-FR" sz="2000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5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on recherche </a:t>
            </a:r>
            <a:r>
              <a:rPr lang="fr-FR" sz="5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le tout</a:t>
            </a:r>
          </a:p>
        </p:txBody>
      </p:sp>
    </p:spTree>
    <p:extLst>
      <p:ext uri="{BB962C8B-B14F-4D97-AF65-F5344CB8AC3E}">
        <p14:creationId xmlns:p14="http://schemas.microsoft.com/office/powerpoint/2010/main" val="12231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868240" y="2726264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160080" y="271102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271102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172324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1C33C1-1BBF-4B3B-9E6D-2017E323C31D}"/>
              </a:ext>
            </a:extLst>
          </p:cNvPr>
          <p:cNvSpPr txBox="1"/>
          <p:nvPr/>
        </p:nvSpPr>
        <p:spPr>
          <a:xfrm>
            <a:off x="529413" y="3835799"/>
            <a:ext cx="1113317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du tout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+            +           =               </a:t>
            </a:r>
          </a:p>
        </p:txBody>
      </p:sp>
      <p:sp>
        <p:nvSpPr>
          <p:cNvPr id="3" name="Nuage 2">
            <a:extLst>
              <a:ext uri="{FF2B5EF4-FFF2-40B4-BE49-F238E27FC236}">
                <a16:creationId xmlns:a16="http://schemas.microsoft.com/office/drawing/2014/main" id="{CEAACB3D-9147-4101-BB08-AED8A9AE4405}"/>
              </a:ext>
            </a:extLst>
          </p:cNvPr>
          <p:cNvSpPr/>
          <p:nvPr/>
        </p:nvSpPr>
        <p:spPr>
          <a:xfrm>
            <a:off x="5248750" y="1447919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  <a:endParaRPr lang="fr-FR" dirty="0"/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CFE31397-E3AE-40B0-BD51-776881E1529F}"/>
              </a:ext>
            </a:extLst>
          </p:cNvPr>
          <p:cNvSpPr/>
          <p:nvPr/>
        </p:nvSpPr>
        <p:spPr>
          <a:xfrm>
            <a:off x="2844150" y="2783312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1A4EDE13-1ECD-4935-A222-55E51D0BB7A4}"/>
              </a:ext>
            </a:extLst>
          </p:cNvPr>
          <p:cNvSpPr/>
          <p:nvPr/>
        </p:nvSpPr>
        <p:spPr>
          <a:xfrm>
            <a:off x="5728810" y="2822222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01C287D7-EB74-40F7-B18B-B78637FBFF55}"/>
              </a:ext>
            </a:extLst>
          </p:cNvPr>
          <p:cNvSpPr/>
          <p:nvPr/>
        </p:nvSpPr>
        <p:spPr>
          <a:xfrm>
            <a:off x="9245045" y="2753359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Nuage 12">
            <a:extLst>
              <a:ext uri="{FF2B5EF4-FFF2-40B4-BE49-F238E27FC236}">
                <a16:creationId xmlns:a16="http://schemas.microsoft.com/office/drawing/2014/main" id="{00630766-06C5-4CE3-BC8B-FCDB688EE0EA}"/>
              </a:ext>
            </a:extLst>
          </p:cNvPr>
          <p:cNvSpPr/>
          <p:nvPr/>
        </p:nvSpPr>
        <p:spPr>
          <a:xfrm>
            <a:off x="677333" y="5560986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Nuage 13">
            <a:extLst>
              <a:ext uri="{FF2B5EF4-FFF2-40B4-BE49-F238E27FC236}">
                <a16:creationId xmlns:a16="http://schemas.microsoft.com/office/drawing/2014/main" id="{C7370D38-898F-4164-B6F8-3A61DF41E2E1}"/>
              </a:ext>
            </a:extLst>
          </p:cNvPr>
          <p:cNvSpPr/>
          <p:nvPr/>
        </p:nvSpPr>
        <p:spPr>
          <a:xfrm>
            <a:off x="3245555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Nuage 14">
            <a:extLst>
              <a:ext uri="{FF2B5EF4-FFF2-40B4-BE49-F238E27FC236}">
                <a16:creationId xmlns:a16="http://schemas.microsoft.com/office/drawing/2014/main" id="{DFECEE37-21B2-49DA-B4AA-18DE5A902FD8}"/>
              </a:ext>
            </a:extLst>
          </p:cNvPr>
          <p:cNvSpPr/>
          <p:nvPr/>
        </p:nvSpPr>
        <p:spPr>
          <a:xfrm>
            <a:off x="6005270" y="5537555"/>
            <a:ext cx="1404940" cy="78901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Nuage 18">
            <a:extLst>
              <a:ext uri="{FF2B5EF4-FFF2-40B4-BE49-F238E27FC236}">
                <a16:creationId xmlns:a16="http://schemas.microsoft.com/office/drawing/2014/main" id="{4CEA25CF-8335-4721-99A1-BD6BBC1E2655}"/>
              </a:ext>
            </a:extLst>
          </p:cNvPr>
          <p:cNvSpPr/>
          <p:nvPr/>
        </p:nvSpPr>
        <p:spPr>
          <a:xfrm>
            <a:off x="8685220" y="5364150"/>
            <a:ext cx="2365060" cy="1135824"/>
          </a:xfrm>
          <a:prstGeom prst="cloud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/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29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ableau noir, extérieur, photo, signe&#10;&#10;Description générée automatiquement">
            <a:extLst>
              <a:ext uri="{FF2B5EF4-FFF2-40B4-BE49-F238E27FC236}">
                <a16:creationId xmlns:a16="http://schemas.microsoft.com/office/drawing/2014/main" id="{90859CEA-95C3-4A4D-A86E-B7039FA955D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E509EE0-23BC-4888-B02C-40A8A93C7AD9}"/>
              </a:ext>
            </a:extLst>
          </p:cNvPr>
          <p:cNvSpPr/>
          <p:nvPr/>
        </p:nvSpPr>
        <p:spPr>
          <a:xfrm>
            <a:off x="677333" y="508000"/>
            <a:ext cx="5136445" cy="903111"/>
          </a:xfrm>
          <a:prstGeom prst="roundRect">
            <a:avLst/>
          </a:prstGeom>
          <a:solidFill>
            <a:srgbClr val="FF5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800" dirty="0"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Cavolini" panose="03000502040302020204" pitchFamily="66" charset="0"/>
                <a:cs typeface="Cavolini" panose="03000502040302020204" pitchFamily="66" charset="0"/>
              </a:rPr>
              <a:t>LA LIVRAISON</a:t>
            </a:r>
            <a:endParaRPr lang="fr-FR" sz="1400" dirty="0"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4BBDBA6-ECBB-47A8-915F-ABBA966DC4B4}"/>
              </a:ext>
            </a:extLst>
          </p:cNvPr>
          <p:cNvSpPr/>
          <p:nvPr/>
        </p:nvSpPr>
        <p:spPr>
          <a:xfrm>
            <a:off x="4868240" y="2726264"/>
            <a:ext cx="32699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730 caisses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A9EDEEA-F51C-4F2C-BD1A-8CE2B618B2F2}"/>
              </a:ext>
            </a:extLst>
          </p:cNvPr>
          <p:cNvSpPr/>
          <p:nvPr/>
        </p:nvSpPr>
        <p:spPr>
          <a:xfrm>
            <a:off x="8160080" y="271102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1 420 caisses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55CA6E4-5A5A-4D83-AF6C-7C3155353B78}"/>
              </a:ext>
            </a:extLst>
          </p:cNvPr>
          <p:cNvSpPr/>
          <p:nvPr/>
        </p:nvSpPr>
        <p:spPr>
          <a:xfrm>
            <a:off x="1746900" y="2711024"/>
            <a:ext cx="309942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460 caisses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0289AF6-6253-4027-BAD3-6FE6C6D50826}"/>
              </a:ext>
            </a:extLst>
          </p:cNvPr>
          <p:cNvSpPr/>
          <p:nvPr/>
        </p:nvSpPr>
        <p:spPr>
          <a:xfrm>
            <a:off x="1746900" y="1723248"/>
            <a:ext cx="9512600" cy="903111"/>
          </a:xfrm>
          <a:prstGeom prst="roundRect">
            <a:avLst/>
          </a:prstGeom>
          <a:gradFill flip="none" rotWithShape="1">
            <a:gsLst>
              <a:gs pos="0">
                <a:srgbClr val="FF5050">
                  <a:tint val="66000"/>
                  <a:satMod val="160000"/>
                </a:srgbClr>
              </a:gs>
              <a:gs pos="50000">
                <a:srgbClr val="FF5050">
                  <a:tint val="44500"/>
                  <a:satMod val="160000"/>
                </a:srgbClr>
              </a:gs>
              <a:gs pos="100000">
                <a:srgbClr val="FF5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5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rgbClr val="C00000"/>
                </a:solidFill>
              </a:rPr>
              <a:t>?  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C1C33C1-1BBF-4B3B-9E6D-2017E323C31D}"/>
              </a:ext>
            </a:extLst>
          </p:cNvPr>
          <p:cNvSpPr txBox="1"/>
          <p:nvPr/>
        </p:nvSpPr>
        <p:spPr>
          <a:xfrm>
            <a:off x="802724" y="3835799"/>
            <a:ext cx="10586552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u="sng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PROBLÈME DE PARTIE/TOUT</a:t>
            </a: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Recherche </a:t>
            </a:r>
            <a:r>
              <a:rPr lang="fr-FR" sz="4400" b="1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du tout</a:t>
            </a:r>
          </a:p>
          <a:p>
            <a:pPr algn="ctr"/>
            <a:endParaRPr lang="fr-FR" sz="1400" b="1" dirty="0">
              <a:solidFill>
                <a:srgbClr val="FF5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lang="fr-FR" sz="4400" dirty="0">
                <a:solidFill>
                  <a:srgbClr val="FF505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460 + 730 + 1 420 = ?</a:t>
            </a:r>
          </a:p>
        </p:txBody>
      </p:sp>
    </p:spTree>
    <p:extLst>
      <p:ext uri="{BB962C8B-B14F-4D97-AF65-F5344CB8AC3E}">
        <p14:creationId xmlns:p14="http://schemas.microsoft.com/office/powerpoint/2010/main" val="10651819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2397</Words>
  <Application>Microsoft Office PowerPoint</Application>
  <PresentationFormat>Grand écran</PresentationFormat>
  <Paragraphs>561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8" baseType="lpstr">
      <vt:lpstr>Abadi</vt:lpstr>
      <vt:lpstr>Arial</vt:lpstr>
      <vt:lpstr>Calibri</vt:lpstr>
      <vt:lpstr>Calibri Light</vt:lpstr>
      <vt:lpstr>Cavolini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 pagniez</dc:creator>
  <cp:lastModifiedBy>sam pagniez</cp:lastModifiedBy>
  <cp:revision>39</cp:revision>
  <cp:lastPrinted>2020-03-08T15:37:07Z</cp:lastPrinted>
  <dcterms:created xsi:type="dcterms:W3CDTF">2020-02-10T14:16:10Z</dcterms:created>
  <dcterms:modified xsi:type="dcterms:W3CDTF">2020-03-09T12:29:28Z</dcterms:modified>
</cp:coreProperties>
</file>