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295" r:id="rId12"/>
    <p:sldId id="322" r:id="rId13"/>
    <p:sldId id="323" r:id="rId14"/>
    <p:sldId id="324" r:id="rId15"/>
    <p:sldId id="299" r:id="rId16"/>
    <p:sldId id="321" r:id="rId17"/>
    <p:sldId id="296" r:id="rId18"/>
    <p:sldId id="329" r:id="rId19"/>
    <p:sldId id="259" r:id="rId20"/>
    <p:sldId id="330" r:id="rId21"/>
    <p:sldId id="328" r:id="rId22"/>
    <p:sldId id="267" r:id="rId23"/>
    <p:sldId id="326" r:id="rId24"/>
    <p:sldId id="331" r:id="rId25"/>
    <p:sldId id="334" r:id="rId26"/>
    <p:sldId id="332" r:id="rId27"/>
    <p:sldId id="333" r:id="rId28"/>
    <p:sldId id="335" r:id="rId29"/>
    <p:sldId id="336" r:id="rId30"/>
    <p:sldId id="337" r:id="rId31"/>
    <p:sldId id="338" r:id="rId32"/>
    <p:sldId id="339" r:id="rId33"/>
    <p:sldId id="340" r:id="rId34"/>
    <p:sldId id="298" r:id="rId35"/>
    <p:sldId id="341" r:id="rId36"/>
    <p:sldId id="325" r:id="rId37"/>
    <p:sldId id="300" r:id="rId38"/>
    <p:sldId id="342" r:id="rId39"/>
    <p:sldId id="301" r:id="rId40"/>
    <p:sldId id="344" r:id="rId41"/>
    <p:sldId id="304" r:id="rId42"/>
    <p:sldId id="305" r:id="rId43"/>
    <p:sldId id="345" r:id="rId44"/>
    <p:sldId id="265" r:id="rId45"/>
    <p:sldId id="309" r:id="rId46"/>
    <p:sldId id="307" r:id="rId47"/>
    <p:sldId id="308" r:id="rId48"/>
    <p:sldId id="273" r:id="rId4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A1BB9E-92C2-44E5-991E-10C1547024E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48A1844-6363-4EC8-93E0-AEABA6EA7F8B}">
      <dgm:prSet phldrT="[Texte]"/>
      <dgm:spPr/>
      <dgm:t>
        <a:bodyPr/>
        <a:lstStyle/>
        <a:p>
          <a:r>
            <a:rPr lang="fr-FR" dirty="0" smtClean="0"/>
            <a:t>Lecture de l’extrait jusqu’aux avertissements de la maman</a:t>
          </a:r>
          <a:endParaRPr lang="fr-FR" dirty="0"/>
        </a:p>
      </dgm:t>
    </dgm:pt>
    <dgm:pt modelId="{135B5A51-0FB6-49A6-9B43-92CBEAB50A08}" type="parTrans" cxnId="{515DF67E-1841-40CA-87D3-33C91DD0E07E}">
      <dgm:prSet/>
      <dgm:spPr/>
      <dgm:t>
        <a:bodyPr/>
        <a:lstStyle/>
        <a:p>
          <a:endParaRPr lang="fr-FR"/>
        </a:p>
      </dgm:t>
    </dgm:pt>
    <dgm:pt modelId="{9A91AB17-E351-453D-A297-C22C09AD9C5D}" type="sibTrans" cxnId="{515DF67E-1841-40CA-87D3-33C91DD0E07E}">
      <dgm:prSet/>
      <dgm:spPr/>
      <dgm:t>
        <a:bodyPr/>
        <a:lstStyle/>
        <a:p>
          <a:endParaRPr lang="fr-FR"/>
        </a:p>
      </dgm:t>
    </dgm:pt>
    <dgm:pt modelId="{6E3CEFBF-DA87-41B7-8257-2A403C470E31}">
      <dgm:prSet phldrT="[Texte]"/>
      <dgm:spPr/>
      <dgm:t>
        <a:bodyPr/>
        <a:lstStyle/>
        <a:p>
          <a:r>
            <a:rPr lang="fr-FR" dirty="0" smtClean="0"/>
            <a:t>Lecture jusqu’au moment où le loup surgit</a:t>
          </a:r>
          <a:endParaRPr lang="fr-FR" dirty="0"/>
        </a:p>
      </dgm:t>
    </dgm:pt>
    <dgm:pt modelId="{1B9A9749-516B-458D-BC9C-A2EA2B237DB7}" type="parTrans" cxnId="{1BE4D5A0-22E5-40B7-8AE1-615F1B7E8468}">
      <dgm:prSet/>
      <dgm:spPr/>
      <dgm:t>
        <a:bodyPr/>
        <a:lstStyle/>
        <a:p>
          <a:endParaRPr lang="fr-FR"/>
        </a:p>
      </dgm:t>
    </dgm:pt>
    <dgm:pt modelId="{B9F4930A-F2A5-4FB0-9FDF-6F6F2B7BE96B}" type="sibTrans" cxnId="{1BE4D5A0-22E5-40B7-8AE1-615F1B7E8468}">
      <dgm:prSet/>
      <dgm:spPr/>
      <dgm:t>
        <a:bodyPr/>
        <a:lstStyle/>
        <a:p>
          <a:endParaRPr lang="fr-FR"/>
        </a:p>
      </dgm:t>
    </dgm:pt>
    <dgm:pt modelId="{2C05D09D-AE66-470C-9C9A-F2392C8B82EA}">
      <dgm:prSet phldrT="[Texte]"/>
      <dgm:spPr/>
      <dgm:t>
        <a:bodyPr/>
        <a:lstStyle/>
        <a:p>
          <a:r>
            <a:rPr lang="fr-FR" dirty="0" smtClean="0"/>
            <a:t>Lecture jusqu’au moment où le loup demande au PCR où habite la grand-mère</a:t>
          </a:r>
          <a:endParaRPr lang="fr-FR" dirty="0"/>
        </a:p>
      </dgm:t>
    </dgm:pt>
    <dgm:pt modelId="{A122F5B2-9548-4FC1-A6CB-A0370407A7E3}" type="parTrans" cxnId="{1B0EB857-A5DA-4EF6-B430-8B1AE362FFB4}">
      <dgm:prSet/>
      <dgm:spPr/>
      <dgm:t>
        <a:bodyPr/>
        <a:lstStyle/>
        <a:p>
          <a:endParaRPr lang="fr-FR"/>
        </a:p>
      </dgm:t>
    </dgm:pt>
    <dgm:pt modelId="{FF338366-A85B-4E7E-91C6-C0A425029917}" type="sibTrans" cxnId="{1B0EB857-A5DA-4EF6-B430-8B1AE362FFB4}">
      <dgm:prSet/>
      <dgm:spPr/>
      <dgm:t>
        <a:bodyPr/>
        <a:lstStyle/>
        <a:p>
          <a:endParaRPr lang="fr-FR"/>
        </a:p>
      </dgm:t>
    </dgm:pt>
    <dgm:pt modelId="{BC5ADE0D-3647-4AF2-AC8A-2B4CDF88FC1E}">
      <dgm:prSet phldrT="[Texte]"/>
      <dgm:spPr/>
      <dgm:t>
        <a:bodyPr/>
        <a:lstStyle/>
        <a:p>
          <a:r>
            <a:rPr lang="fr-FR" dirty="0" smtClean="0"/>
            <a:t>Lecture jusqu’à la rencontre 2 du loup chez la grand-mère</a:t>
          </a:r>
        </a:p>
      </dgm:t>
    </dgm:pt>
    <dgm:pt modelId="{7A840ED5-C5B0-4161-9842-BF98AAC8DF23}" type="parTrans" cxnId="{A7A58FF8-6F4A-4923-A263-1E345E426927}">
      <dgm:prSet/>
      <dgm:spPr/>
      <dgm:t>
        <a:bodyPr/>
        <a:lstStyle/>
        <a:p>
          <a:endParaRPr lang="fr-FR"/>
        </a:p>
      </dgm:t>
    </dgm:pt>
    <dgm:pt modelId="{0AF33C2A-B427-4B44-8F37-ECA27A576839}" type="sibTrans" cxnId="{A7A58FF8-6F4A-4923-A263-1E345E426927}">
      <dgm:prSet/>
      <dgm:spPr/>
      <dgm:t>
        <a:bodyPr/>
        <a:lstStyle/>
        <a:p>
          <a:endParaRPr lang="fr-FR"/>
        </a:p>
      </dgm:t>
    </dgm:pt>
    <dgm:pt modelId="{10865E66-67D5-44D6-91B7-F616837D43E1}">
      <dgm:prSet phldrT="[Texte]"/>
      <dgm:spPr/>
      <dgm:t>
        <a:bodyPr/>
        <a:lstStyle/>
        <a:p>
          <a:r>
            <a:rPr lang="fr-FR" dirty="0" smtClean="0"/>
            <a:t>Lecture jusqu’à « c’est pour mieux te manger »</a:t>
          </a:r>
        </a:p>
      </dgm:t>
    </dgm:pt>
    <dgm:pt modelId="{2574B600-80A7-49AA-97A2-26C249A3BD05}" type="parTrans" cxnId="{6EB4DC22-CE48-46F5-BBED-5778E2E6C8C4}">
      <dgm:prSet/>
      <dgm:spPr/>
      <dgm:t>
        <a:bodyPr/>
        <a:lstStyle/>
        <a:p>
          <a:endParaRPr lang="fr-FR"/>
        </a:p>
      </dgm:t>
    </dgm:pt>
    <dgm:pt modelId="{D6C5AD5B-E1DB-40AD-8336-A5D3E0A62AA5}" type="sibTrans" cxnId="{6EB4DC22-CE48-46F5-BBED-5778E2E6C8C4}">
      <dgm:prSet/>
      <dgm:spPr/>
      <dgm:t>
        <a:bodyPr/>
        <a:lstStyle/>
        <a:p>
          <a:endParaRPr lang="fr-FR"/>
        </a:p>
      </dgm:t>
    </dgm:pt>
    <dgm:pt modelId="{9012938E-037F-4A30-BCD3-D00F4DEF59B4}" type="pres">
      <dgm:prSet presAssocID="{66A1BB9E-92C2-44E5-991E-10C1547024E2}" presName="Name0" presStyleCnt="0">
        <dgm:presLayoutVars>
          <dgm:dir/>
          <dgm:animLvl val="lvl"/>
          <dgm:resizeHandles val="exact"/>
        </dgm:presLayoutVars>
      </dgm:prSet>
      <dgm:spPr/>
    </dgm:pt>
    <dgm:pt modelId="{6250EC6B-72D3-4D14-9BF9-22F1A85887BB}" type="pres">
      <dgm:prSet presAssocID="{548A1844-6363-4EC8-93E0-AEABA6EA7F8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A567AFF-39BA-44B7-8258-1A4B20C7B74A}" type="pres">
      <dgm:prSet presAssocID="{9A91AB17-E351-453D-A297-C22C09AD9C5D}" presName="parTxOnlySpace" presStyleCnt="0"/>
      <dgm:spPr/>
    </dgm:pt>
    <dgm:pt modelId="{64ACA7DA-33EF-4E6E-9CBE-32AFD97F9198}" type="pres">
      <dgm:prSet presAssocID="{6E3CEFBF-DA87-41B7-8257-2A403C470E3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671E42-2BE7-42AE-A0FA-B555DE1450B6}" type="pres">
      <dgm:prSet presAssocID="{B9F4930A-F2A5-4FB0-9FDF-6F6F2B7BE96B}" presName="parTxOnlySpace" presStyleCnt="0"/>
      <dgm:spPr/>
    </dgm:pt>
    <dgm:pt modelId="{C0D23ADC-3456-4AB9-A633-6E14928CB63A}" type="pres">
      <dgm:prSet presAssocID="{2C05D09D-AE66-470C-9C9A-F2392C8B82E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A0E5B8-2D5E-4C8C-8F0F-2E0F97727E7E}" type="pres">
      <dgm:prSet presAssocID="{FF338366-A85B-4E7E-91C6-C0A425029917}" presName="parTxOnlySpace" presStyleCnt="0"/>
      <dgm:spPr/>
    </dgm:pt>
    <dgm:pt modelId="{0793824B-26F8-4DD1-90C5-C7905D32AD7B}" type="pres">
      <dgm:prSet presAssocID="{BC5ADE0D-3647-4AF2-AC8A-2B4CDF88FC1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BFBDE2-D2A6-4693-8AB9-576E4C331624}" type="pres">
      <dgm:prSet presAssocID="{0AF33C2A-B427-4B44-8F37-ECA27A576839}" presName="parTxOnlySpace" presStyleCnt="0"/>
      <dgm:spPr/>
    </dgm:pt>
    <dgm:pt modelId="{C9516659-F9BE-4A80-B825-5E78364B6F55}" type="pres">
      <dgm:prSet presAssocID="{10865E66-67D5-44D6-91B7-F616837D43E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3C73D64-BF46-47F7-B997-6B2F1326D868}" type="presOf" srcId="{BC5ADE0D-3647-4AF2-AC8A-2B4CDF88FC1E}" destId="{0793824B-26F8-4DD1-90C5-C7905D32AD7B}" srcOrd="0" destOrd="0" presId="urn:microsoft.com/office/officeart/2005/8/layout/chevron1"/>
    <dgm:cxn modelId="{3B6EF5FE-4D82-435F-9533-EF974389EFC7}" type="presOf" srcId="{548A1844-6363-4EC8-93E0-AEABA6EA7F8B}" destId="{6250EC6B-72D3-4D14-9BF9-22F1A85887BB}" srcOrd="0" destOrd="0" presId="urn:microsoft.com/office/officeart/2005/8/layout/chevron1"/>
    <dgm:cxn modelId="{AA782F66-50C1-438B-B311-D7AE529E2BAE}" type="presOf" srcId="{10865E66-67D5-44D6-91B7-F616837D43E1}" destId="{C9516659-F9BE-4A80-B825-5E78364B6F55}" srcOrd="0" destOrd="0" presId="urn:microsoft.com/office/officeart/2005/8/layout/chevron1"/>
    <dgm:cxn modelId="{6EB4DC22-CE48-46F5-BBED-5778E2E6C8C4}" srcId="{66A1BB9E-92C2-44E5-991E-10C1547024E2}" destId="{10865E66-67D5-44D6-91B7-F616837D43E1}" srcOrd="4" destOrd="0" parTransId="{2574B600-80A7-49AA-97A2-26C249A3BD05}" sibTransId="{D6C5AD5B-E1DB-40AD-8336-A5D3E0A62AA5}"/>
    <dgm:cxn modelId="{A7A58FF8-6F4A-4923-A263-1E345E426927}" srcId="{66A1BB9E-92C2-44E5-991E-10C1547024E2}" destId="{BC5ADE0D-3647-4AF2-AC8A-2B4CDF88FC1E}" srcOrd="3" destOrd="0" parTransId="{7A840ED5-C5B0-4161-9842-BF98AAC8DF23}" sibTransId="{0AF33C2A-B427-4B44-8F37-ECA27A576839}"/>
    <dgm:cxn modelId="{7C5D9569-5B8C-4A3D-889D-43FD2D7F79F2}" type="presOf" srcId="{6E3CEFBF-DA87-41B7-8257-2A403C470E31}" destId="{64ACA7DA-33EF-4E6E-9CBE-32AFD97F9198}" srcOrd="0" destOrd="0" presId="urn:microsoft.com/office/officeart/2005/8/layout/chevron1"/>
    <dgm:cxn modelId="{42530D52-6D0E-46F4-8828-ED403C0D73E7}" type="presOf" srcId="{2C05D09D-AE66-470C-9C9A-F2392C8B82EA}" destId="{C0D23ADC-3456-4AB9-A633-6E14928CB63A}" srcOrd="0" destOrd="0" presId="urn:microsoft.com/office/officeart/2005/8/layout/chevron1"/>
    <dgm:cxn modelId="{42A2DD54-B6B2-4A3F-BF03-FBFFC596DFD8}" type="presOf" srcId="{66A1BB9E-92C2-44E5-991E-10C1547024E2}" destId="{9012938E-037F-4A30-BCD3-D00F4DEF59B4}" srcOrd="0" destOrd="0" presId="urn:microsoft.com/office/officeart/2005/8/layout/chevron1"/>
    <dgm:cxn modelId="{515DF67E-1841-40CA-87D3-33C91DD0E07E}" srcId="{66A1BB9E-92C2-44E5-991E-10C1547024E2}" destId="{548A1844-6363-4EC8-93E0-AEABA6EA7F8B}" srcOrd="0" destOrd="0" parTransId="{135B5A51-0FB6-49A6-9B43-92CBEAB50A08}" sibTransId="{9A91AB17-E351-453D-A297-C22C09AD9C5D}"/>
    <dgm:cxn modelId="{1BE4D5A0-22E5-40B7-8AE1-615F1B7E8468}" srcId="{66A1BB9E-92C2-44E5-991E-10C1547024E2}" destId="{6E3CEFBF-DA87-41B7-8257-2A403C470E31}" srcOrd="1" destOrd="0" parTransId="{1B9A9749-516B-458D-BC9C-A2EA2B237DB7}" sibTransId="{B9F4930A-F2A5-4FB0-9FDF-6F6F2B7BE96B}"/>
    <dgm:cxn modelId="{1B0EB857-A5DA-4EF6-B430-8B1AE362FFB4}" srcId="{66A1BB9E-92C2-44E5-991E-10C1547024E2}" destId="{2C05D09D-AE66-470C-9C9A-F2392C8B82EA}" srcOrd="2" destOrd="0" parTransId="{A122F5B2-9548-4FC1-A6CB-A0370407A7E3}" sibTransId="{FF338366-A85B-4E7E-91C6-C0A425029917}"/>
    <dgm:cxn modelId="{E6DE09CE-BD70-489E-84A0-3EE195477E3F}" type="presParOf" srcId="{9012938E-037F-4A30-BCD3-D00F4DEF59B4}" destId="{6250EC6B-72D3-4D14-9BF9-22F1A85887BB}" srcOrd="0" destOrd="0" presId="urn:microsoft.com/office/officeart/2005/8/layout/chevron1"/>
    <dgm:cxn modelId="{2D7BDDDB-0EBE-4FB8-97B2-D0121AD856AC}" type="presParOf" srcId="{9012938E-037F-4A30-BCD3-D00F4DEF59B4}" destId="{9A567AFF-39BA-44B7-8258-1A4B20C7B74A}" srcOrd="1" destOrd="0" presId="urn:microsoft.com/office/officeart/2005/8/layout/chevron1"/>
    <dgm:cxn modelId="{2BC06823-4484-4CFB-8931-7F122089DB72}" type="presParOf" srcId="{9012938E-037F-4A30-BCD3-D00F4DEF59B4}" destId="{64ACA7DA-33EF-4E6E-9CBE-32AFD97F9198}" srcOrd="2" destOrd="0" presId="urn:microsoft.com/office/officeart/2005/8/layout/chevron1"/>
    <dgm:cxn modelId="{43976455-DC1A-4349-8A4E-78AA86AA8D64}" type="presParOf" srcId="{9012938E-037F-4A30-BCD3-D00F4DEF59B4}" destId="{9E671E42-2BE7-42AE-A0FA-B555DE1450B6}" srcOrd="3" destOrd="0" presId="urn:microsoft.com/office/officeart/2005/8/layout/chevron1"/>
    <dgm:cxn modelId="{477356FD-1C9F-4AC3-BEF6-806BC97F100F}" type="presParOf" srcId="{9012938E-037F-4A30-BCD3-D00F4DEF59B4}" destId="{C0D23ADC-3456-4AB9-A633-6E14928CB63A}" srcOrd="4" destOrd="0" presId="urn:microsoft.com/office/officeart/2005/8/layout/chevron1"/>
    <dgm:cxn modelId="{E36F0F45-E3FA-47F0-B5DA-833454741570}" type="presParOf" srcId="{9012938E-037F-4A30-BCD3-D00F4DEF59B4}" destId="{0FA0E5B8-2D5E-4C8C-8F0F-2E0F97727E7E}" srcOrd="5" destOrd="0" presId="urn:microsoft.com/office/officeart/2005/8/layout/chevron1"/>
    <dgm:cxn modelId="{26B28969-D1B9-46F6-B156-A71C05361A52}" type="presParOf" srcId="{9012938E-037F-4A30-BCD3-D00F4DEF59B4}" destId="{0793824B-26F8-4DD1-90C5-C7905D32AD7B}" srcOrd="6" destOrd="0" presId="urn:microsoft.com/office/officeart/2005/8/layout/chevron1"/>
    <dgm:cxn modelId="{69E2BC93-C283-442F-BEE9-C391E8C148F0}" type="presParOf" srcId="{9012938E-037F-4A30-BCD3-D00F4DEF59B4}" destId="{9CBFBDE2-D2A6-4693-8AB9-576E4C331624}" srcOrd="7" destOrd="0" presId="urn:microsoft.com/office/officeart/2005/8/layout/chevron1"/>
    <dgm:cxn modelId="{01415B62-58F4-4FE7-9A27-AB876A2D7BD3}" type="presParOf" srcId="{9012938E-037F-4A30-BCD3-D00F4DEF59B4}" destId="{C9516659-F9BE-4A80-B825-5E78364B6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0EC6B-72D3-4D14-9BF9-22F1A85887BB}">
      <dsp:nvSpPr>
        <dsp:cNvPr id="0" name=""/>
        <dsp:cNvSpPr/>
      </dsp:nvSpPr>
      <dsp:spPr>
        <a:xfrm>
          <a:off x="2976" y="724605"/>
          <a:ext cx="2649088" cy="105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Lecture de l’extrait jusqu’aux avertissements de la maman</a:t>
          </a:r>
          <a:endParaRPr lang="fr-FR" sz="1400" kern="1200" dirty="0"/>
        </a:p>
      </dsp:txBody>
      <dsp:txXfrm>
        <a:off x="532794" y="724605"/>
        <a:ext cx="1589453" cy="1059635"/>
      </dsp:txXfrm>
    </dsp:sp>
    <dsp:sp modelId="{64ACA7DA-33EF-4E6E-9CBE-32AFD97F9198}">
      <dsp:nvSpPr>
        <dsp:cNvPr id="0" name=""/>
        <dsp:cNvSpPr/>
      </dsp:nvSpPr>
      <dsp:spPr>
        <a:xfrm>
          <a:off x="2387156" y="724605"/>
          <a:ext cx="2649088" cy="105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Lecture jusqu’au moment où le loup surgit</a:t>
          </a:r>
          <a:endParaRPr lang="fr-FR" sz="1400" kern="1200" dirty="0"/>
        </a:p>
      </dsp:txBody>
      <dsp:txXfrm>
        <a:off x="2916974" y="724605"/>
        <a:ext cx="1589453" cy="1059635"/>
      </dsp:txXfrm>
    </dsp:sp>
    <dsp:sp modelId="{C0D23ADC-3456-4AB9-A633-6E14928CB63A}">
      <dsp:nvSpPr>
        <dsp:cNvPr id="0" name=""/>
        <dsp:cNvSpPr/>
      </dsp:nvSpPr>
      <dsp:spPr>
        <a:xfrm>
          <a:off x="4771335" y="724605"/>
          <a:ext cx="2649088" cy="105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Lecture jusqu’au moment où le loup demande au PCR où habite la grand-mère</a:t>
          </a:r>
          <a:endParaRPr lang="fr-FR" sz="1400" kern="1200" dirty="0"/>
        </a:p>
      </dsp:txBody>
      <dsp:txXfrm>
        <a:off x="5301153" y="724605"/>
        <a:ext cx="1589453" cy="1059635"/>
      </dsp:txXfrm>
    </dsp:sp>
    <dsp:sp modelId="{0793824B-26F8-4DD1-90C5-C7905D32AD7B}">
      <dsp:nvSpPr>
        <dsp:cNvPr id="0" name=""/>
        <dsp:cNvSpPr/>
      </dsp:nvSpPr>
      <dsp:spPr>
        <a:xfrm>
          <a:off x="7155515" y="724605"/>
          <a:ext cx="2649088" cy="105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Lecture jusqu’à la rencontre 2 du loup chez la grand-mère</a:t>
          </a:r>
        </a:p>
      </dsp:txBody>
      <dsp:txXfrm>
        <a:off x="7685333" y="724605"/>
        <a:ext cx="1589453" cy="1059635"/>
      </dsp:txXfrm>
    </dsp:sp>
    <dsp:sp modelId="{C9516659-F9BE-4A80-B825-5E78364B6F55}">
      <dsp:nvSpPr>
        <dsp:cNvPr id="0" name=""/>
        <dsp:cNvSpPr/>
      </dsp:nvSpPr>
      <dsp:spPr>
        <a:xfrm>
          <a:off x="9539695" y="724605"/>
          <a:ext cx="2649088" cy="105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Lecture jusqu’à « c’est pour mieux te manger »</a:t>
          </a:r>
        </a:p>
      </dsp:txBody>
      <dsp:txXfrm>
        <a:off x="10069513" y="724605"/>
        <a:ext cx="1589453" cy="1059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A62D7-241E-4A2D-9797-A78058E51D41}" type="datetimeFigureOut">
              <a:rPr lang="fr-FR" smtClean="0"/>
              <a:t>14/01/2023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422B8-F127-4E48-9540-7BB2BF0BF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82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5348-C210-4531-B9F5-70E7117F2C6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98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5348-C210-4531-B9F5-70E7117F2C6F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45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672B-FFDA-4323-8896-DA36CF764FC1}" type="datetime1">
              <a:rPr lang="fr-FR" smtClean="0"/>
              <a:t>14/01/2023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7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84D9-DF94-476E-918C-A86FBC7F47BF}" type="datetime1">
              <a:rPr lang="fr-FR" smtClean="0"/>
              <a:t>14/01/2023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85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5E594-EB7A-4D4A-A6C8-3FC155DF931E}" type="datetime1">
              <a:rPr lang="fr-FR" smtClean="0"/>
              <a:t>14/01/2023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10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0FE1-B85C-45E6-89B8-261581801C76}" type="datetime1">
              <a:rPr lang="fr-FR" smtClean="0"/>
              <a:t>14/01/2023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17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061-B1EA-407B-9B3B-4381CFCED50B}" type="datetime1">
              <a:rPr lang="fr-FR" smtClean="0"/>
              <a:t>14/01/2023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89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08F9-CDA7-4963-836D-4D118581E2A4}" type="datetime1">
              <a:rPr lang="fr-FR" smtClean="0"/>
              <a:t>14/01/2023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7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FC6-797A-4588-BB9F-9FE75697356F}" type="datetime1">
              <a:rPr lang="fr-FR" smtClean="0"/>
              <a:t>14/01/2023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9178-4DA2-4FE7-8E3B-2664A536CEFA}" type="datetime1">
              <a:rPr lang="fr-FR" smtClean="0"/>
              <a:t>14/01/2023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34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A189-67AB-4207-B4F0-072059D18117}" type="datetime1">
              <a:rPr lang="fr-FR" smtClean="0"/>
              <a:t>14/01/2023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50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D404-2694-48B0-BBEC-4689BB2CD06D}" type="datetime1">
              <a:rPr lang="fr-FR" smtClean="0"/>
              <a:t>14/01/2023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84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4AC9-E475-4AF1-9115-1C6476C01840}" type="datetime1">
              <a:rPr lang="fr-FR" smtClean="0"/>
              <a:t>14/01/2023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52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2D33F-A54F-4911-A063-C3D9D6B30935}" type="datetime1">
              <a:rPr lang="fr-FR" smtClean="0"/>
              <a:t>14/01/2023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B4FC-5245-4127-8573-EF0971970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97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02" y="3302000"/>
            <a:ext cx="6666534" cy="33582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4527" y="1314890"/>
            <a:ext cx="118229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ENSEIGNER LA COMPREHENSION EN LECTURE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Temps 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2994" y="3668316"/>
            <a:ext cx="5943600" cy="1312817"/>
          </a:xfrm>
          <a:prstGeom prst="rect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Circonscription de </a:t>
            </a:r>
            <a:r>
              <a:rPr lang="fr-FR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Joigny-Centre-Yonne</a:t>
            </a:r>
          </a:p>
          <a:p>
            <a:pPr algn="ctr"/>
            <a:r>
              <a:rPr lang="fr-FR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pédagogique Français 2022-2023 </a:t>
            </a:r>
          </a:p>
          <a:p>
            <a:pPr algn="ctr"/>
            <a:r>
              <a:rPr lang="fr-FR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réseaux d’écoles par cycles) </a:t>
            </a:r>
            <a:endParaRPr lang="fr-FR" sz="24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0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ZoneTexte 7"/>
          <p:cNvSpPr/>
          <p:nvPr/>
        </p:nvSpPr>
        <p:spPr>
          <a:xfrm>
            <a:off x="2255400" y="64944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TITRE</a:t>
            </a:r>
            <a:endParaRPr lang="fr-FR" sz="4000" b="0" strike="noStrike" spc="-1">
              <a:latin typeface="Arial"/>
            </a:endParaRPr>
          </a:p>
        </p:txBody>
      </p:sp>
      <p:pic>
        <p:nvPicPr>
          <p:cNvPr id="98" name="Graphique 17" descr="Avis des clients"/>
          <p:cNvPicPr/>
          <p:nvPr/>
        </p:nvPicPr>
        <p:blipFill>
          <a:blip r:embed="rId2"/>
          <a:stretch/>
        </p:blipFill>
        <p:spPr>
          <a:xfrm>
            <a:off x="5882760" y="3223055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99" name="ZoneTexte 18"/>
          <p:cNvSpPr/>
          <p:nvPr/>
        </p:nvSpPr>
        <p:spPr>
          <a:xfrm>
            <a:off x="2255400" y="1962000"/>
            <a:ext cx="8168760" cy="3814975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 dirty="0" smtClean="0">
                <a:solidFill>
                  <a:srgbClr val="000000"/>
                </a:solidFill>
              </a:rPr>
              <a:t>Connaissiez-vous </a:t>
            </a:r>
            <a:r>
              <a:rPr lang="fr-FR" sz="2800" b="0" strike="noStrike" spc="-1" dirty="0">
                <a:solidFill>
                  <a:srgbClr val="000000"/>
                </a:solidFill>
              </a:rPr>
              <a:t>cette démarche?</a:t>
            </a:r>
            <a:endParaRPr lang="fr-FR" sz="2800" b="0" strike="noStrike" spc="-1" dirty="0"/>
          </a:p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</a:rPr>
              <a:t>L’avez-vous déjà mise en œuvre</a:t>
            </a:r>
            <a:r>
              <a:rPr lang="fr-FR" sz="2800" b="0" strike="noStrike" spc="-1" dirty="0" smtClean="0">
                <a:solidFill>
                  <a:srgbClr val="000000"/>
                </a:solidFill>
              </a:rPr>
              <a:t>?</a:t>
            </a:r>
          </a:p>
          <a:p>
            <a:pPr algn="ctr">
              <a:lnSpc>
                <a:spcPct val="100000"/>
              </a:lnSpc>
              <a:buNone/>
            </a:pPr>
            <a:endParaRPr lang="fr-FR" sz="2800" b="0" strike="noStrike" spc="-1" dirty="0" smtClean="0"/>
          </a:p>
          <a:p>
            <a:pPr algn="ctr">
              <a:lnSpc>
                <a:spcPct val="100000"/>
              </a:lnSpc>
              <a:buNone/>
            </a:pPr>
            <a:endParaRPr lang="fr-FR" sz="2800" spc="-1" dirty="0"/>
          </a:p>
          <a:p>
            <a:pPr algn="ctr">
              <a:lnSpc>
                <a:spcPct val="100000"/>
              </a:lnSpc>
              <a:buNone/>
            </a:pPr>
            <a:endParaRPr lang="fr-FR" sz="2800" b="0" strike="noStrike" spc="-1" dirty="0"/>
          </a:p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</a:rPr>
              <a:t>Si oui, partagez votre expérience.</a:t>
            </a:r>
            <a:endParaRPr lang="fr-FR" sz="2800" b="0" strike="noStrike" spc="-1" dirty="0"/>
          </a:p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</a:rPr>
              <a:t>Si non, </a:t>
            </a:r>
            <a:r>
              <a:rPr lang="fr-FR" sz="2800" b="0" strike="noStrike" spc="-1" dirty="0" smtClean="0">
                <a:solidFill>
                  <a:srgbClr val="000000"/>
                </a:solidFill>
              </a:rPr>
              <a:t>quels sont les intérêts de cette démarche </a:t>
            </a:r>
          </a:p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 dirty="0" smtClean="0">
                <a:solidFill>
                  <a:srgbClr val="000000"/>
                </a:solidFill>
              </a:rPr>
              <a:t>selon vous?</a:t>
            </a:r>
            <a:endParaRPr lang="fr-FR" sz="2800" b="0" strike="noStrike" spc="-1" dirty="0"/>
          </a:p>
        </p:txBody>
      </p:sp>
      <p:grpSp>
        <p:nvGrpSpPr>
          <p:cNvPr id="100" name="Groupe 2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01" name="Rectangle 26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4000" b="0" strike="noStrike" spc="-1" dirty="0">
                <a:latin typeface="Arial"/>
              </a:endParaRPr>
            </a:p>
          </p:txBody>
        </p:sp>
        <p:pic>
          <p:nvPicPr>
            <p:cNvPr id="102" name="Image 27"/>
            <p:cNvPicPr/>
            <p:nvPr/>
          </p:nvPicPr>
          <p:blipFill>
            <a:blip r:embed="rId3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" name="ZoneTexte 14"/>
          <p:cNvSpPr txBox="1"/>
          <p:nvPr/>
        </p:nvSpPr>
        <p:spPr>
          <a:xfrm>
            <a:off x="2255400" y="64175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0645">
            <a:off x="11143259" y="65804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5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ZoneTexte 7"/>
          <p:cNvSpPr/>
          <p:nvPr/>
        </p:nvSpPr>
        <p:spPr>
          <a:xfrm>
            <a:off x="2255400" y="64944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TITRE</a:t>
            </a:r>
            <a:endParaRPr lang="fr-FR" sz="4000" b="0" strike="noStrike" spc="-1">
              <a:latin typeface="Arial"/>
            </a:endParaRPr>
          </a:p>
        </p:txBody>
      </p:sp>
      <p:pic>
        <p:nvPicPr>
          <p:cNvPr id="93" name="Image 8"/>
          <p:cNvPicPr/>
          <p:nvPr/>
        </p:nvPicPr>
        <p:blipFill>
          <a:blip r:embed="rId6"/>
          <a:stretch/>
        </p:blipFill>
        <p:spPr>
          <a:xfrm>
            <a:off x="326340" y="2045189"/>
            <a:ext cx="659160" cy="659160"/>
          </a:xfrm>
          <a:prstGeom prst="rect">
            <a:avLst/>
          </a:prstGeom>
          <a:ln w="0">
            <a:noFill/>
          </a:ln>
        </p:spPr>
      </p:pic>
      <p:sp>
        <p:nvSpPr>
          <p:cNvPr id="94" name="ZoneTexte 9"/>
          <p:cNvSpPr/>
          <p:nvPr/>
        </p:nvSpPr>
        <p:spPr>
          <a:xfrm>
            <a:off x="2649960" y="1364580"/>
            <a:ext cx="7549920" cy="429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Quelques apports théoriques sur l’intérêt de cette démarche</a:t>
            </a:r>
            <a:endParaRPr lang="fr-FR" sz="2200" b="0" strike="noStrike" spc="-1" dirty="0">
              <a:latin typeface="Arial"/>
            </a:endParaRPr>
          </a:p>
        </p:txBody>
      </p:sp>
      <p:pic>
        <p:nvPicPr>
          <p:cNvPr id="95" name="Image 11"/>
          <p:cNvPicPr/>
          <p:nvPr/>
        </p:nvPicPr>
        <p:blipFill>
          <a:blip r:embed="rId7"/>
          <a:stretch/>
        </p:blipFill>
        <p:spPr>
          <a:xfrm>
            <a:off x="1087919" y="2009160"/>
            <a:ext cx="5389903" cy="4421953"/>
          </a:xfrm>
          <a:prstGeom prst="rect">
            <a:avLst/>
          </a:prstGeom>
          <a:ln w="0">
            <a:noFill/>
          </a:ln>
        </p:spPr>
      </p:pic>
      <p:pic>
        <p:nvPicPr>
          <p:cNvPr id="96" name="Image 9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9880" y="2238480"/>
            <a:ext cx="609120" cy="609120"/>
          </a:xfrm>
          <a:prstGeom prst="rect">
            <a:avLst/>
          </a:prstGeom>
          <a:ln w="0">
            <a:noFill/>
          </a:ln>
        </p:spPr>
      </p:pic>
      <p:pic>
        <p:nvPicPr>
          <p:cNvPr id="97" name="Image 9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9880" y="3559859"/>
            <a:ext cx="609120" cy="609120"/>
          </a:xfrm>
          <a:prstGeom prst="rect">
            <a:avLst/>
          </a:prstGeom>
          <a:ln w="0">
            <a:noFill/>
          </a:ln>
        </p:spPr>
      </p:pic>
      <p:grpSp>
        <p:nvGrpSpPr>
          <p:cNvPr id="100" name="Groupe 2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01" name="Rectangle 26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4000" b="0" strike="noStrike" spc="-1" dirty="0">
                <a:latin typeface="Arial"/>
              </a:endParaRPr>
            </a:p>
          </p:txBody>
        </p:sp>
        <p:pic>
          <p:nvPicPr>
            <p:cNvPr id="102" name="Image 27"/>
            <p:cNvPicPr/>
            <p:nvPr/>
          </p:nvPicPr>
          <p:blipFill>
            <a:blip r:embed="rId9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3" name="ZoneTexte 28"/>
          <p:cNvSpPr/>
          <p:nvPr/>
        </p:nvSpPr>
        <p:spPr>
          <a:xfrm>
            <a:off x="1087920" y="6445930"/>
            <a:ext cx="374910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»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11</a:t>
            </a:fld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255400" y="64175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570645">
            <a:off x="11143259" y="65804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477823" y="2335017"/>
            <a:ext cx="34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Ce que permet la lecture Pas à pas</a:t>
            </a:r>
            <a:endParaRPr lang="fr-FR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197634" y="3522648"/>
            <a:ext cx="273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Les étapes d’une séance de compréhension en classe</a:t>
            </a:r>
            <a:endParaRPr lang="fr-FR" i="1" dirty="0"/>
          </a:p>
        </p:txBody>
      </p:sp>
      <p:sp>
        <p:nvSpPr>
          <p:cNvPr id="5" name="Rectangle 4"/>
          <p:cNvSpPr/>
          <p:nvPr/>
        </p:nvSpPr>
        <p:spPr>
          <a:xfrm>
            <a:off x="6675120" y="4987278"/>
            <a:ext cx="4898571" cy="1367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i="1" u="sng" dirty="0" smtClean="0">
                <a:solidFill>
                  <a:schemeClr val="tx1"/>
                </a:solidFill>
              </a:rPr>
              <a:t>Remarque</a:t>
            </a:r>
            <a:r>
              <a:rPr lang="fr-FR" i="1" dirty="0" smtClean="0">
                <a:solidFill>
                  <a:schemeClr val="tx1"/>
                </a:solidFill>
              </a:rPr>
              <a:t> : </a:t>
            </a:r>
          </a:p>
          <a:p>
            <a:r>
              <a:rPr lang="fr-FR" i="1" dirty="0" smtClean="0">
                <a:solidFill>
                  <a:schemeClr val="tx1"/>
                </a:solidFill>
              </a:rPr>
              <a:t>Les fondements théoriques de ce </a:t>
            </a:r>
            <a:r>
              <a:rPr lang="fr-FR" i="1" dirty="0">
                <a:solidFill>
                  <a:schemeClr val="tx1"/>
                </a:solidFill>
              </a:rPr>
              <a:t>g</a:t>
            </a:r>
            <a:r>
              <a:rPr lang="fr-FR" i="1" dirty="0" smtClean="0">
                <a:solidFill>
                  <a:schemeClr val="tx1"/>
                </a:solidFill>
              </a:rPr>
              <a:t>uide sont valables de la maternelle au cycle 3.  </a:t>
            </a:r>
          </a:p>
          <a:p>
            <a:r>
              <a:rPr lang="fr-FR" i="1" dirty="0" smtClean="0">
                <a:solidFill>
                  <a:schemeClr val="tx1"/>
                </a:solidFill>
              </a:rPr>
              <a:t>Les séances proposées peuvent aussi faire l’objet d’une transposition du cycle 3 au cycle 2.</a:t>
            </a:r>
            <a:endParaRPr lang="fr-F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96"/>
                </p:tgtEl>
              </p:cMediaNode>
            </p:audio>
            <p:audio>
              <p:cMediaNode>
                <p:cTn id="12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ZoneTexte 7"/>
          <p:cNvSpPr/>
          <p:nvPr/>
        </p:nvSpPr>
        <p:spPr>
          <a:xfrm>
            <a:off x="2255400" y="64944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TITRE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94" name="ZoneTexte 9"/>
          <p:cNvSpPr/>
          <p:nvPr/>
        </p:nvSpPr>
        <p:spPr>
          <a:xfrm>
            <a:off x="2322360" y="1349640"/>
            <a:ext cx="9264394" cy="429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Construire la compréhension, c’est construire 2 types d’habiletés :</a:t>
            </a:r>
            <a:endParaRPr lang="fr-FR" sz="2200" b="0" strike="noStrike" spc="-1" dirty="0">
              <a:latin typeface="Arial"/>
            </a:endParaRPr>
          </a:p>
        </p:txBody>
      </p:sp>
      <p:grpSp>
        <p:nvGrpSpPr>
          <p:cNvPr id="100" name="Groupe 2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01" name="Rectangle 26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4000" b="0" strike="noStrike" spc="-1" dirty="0">
                <a:latin typeface="Arial"/>
              </a:endParaRPr>
            </a:p>
          </p:txBody>
        </p:sp>
        <p:pic>
          <p:nvPicPr>
            <p:cNvPr id="102" name="Image 27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9" y="1954441"/>
            <a:ext cx="4624229" cy="440191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898960" y="1905560"/>
            <a:ext cx="6159982" cy="13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C’est une démarche d’enseignement de la compréhension qui permet d’engager :</a:t>
            </a:r>
            <a:endParaRPr lang="fr-FR" sz="800" b="1" i="1" dirty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Des connaissances et des habiletés fondamentales ;</a:t>
            </a:r>
          </a:p>
          <a:p>
            <a:pPr marL="285750" indent="-285750" algn="just">
              <a:buFontTx/>
              <a:buChar char="-"/>
            </a:pPr>
            <a:endParaRPr lang="fr-FR" sz="800" b="1" dirty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Des habiletés de traitement du texte / discours continu.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5898960" y="3325448"/>
            <a:ext cx="6159982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Elle est basée sur  :</a:t>
            </a:r>
            <a:endParaRPr lang="fr-FR" sz="800" b="1" dirty="0"/>
          </a:p>
          <a:p>
            <a:pPr marL="285750" indent="-285750" algn="just">
              <a:buFontTx/>
              <a:buChar char="-"/>
            </a:pPr>
            <a:r>
              <a:rPr lang="fr-FR" sz="1600" b="1" dirty="0"/>
              <a:t>u</a:t>
            </a:r>
            <a:r>
              <a:rPr lang="fr-FR" sz="1600" b="1" dirty="0" smtClean="0"/>
              <a:t>n enseignement régulier, structuré, guidé, explicite, conjoint à celui de l’étude de la langue ;</a:t>
            </a:r>
          </a:p>
          <a:p>
            <a:pPr marL="285750" indent="-285750" algn="just">
              <a:buFontTx/>
              <a:buChar char="-"/>
            </a:pPr>
            <a:endParaRPr lang="fr-FR" sz="800" b="1" dirty="0"/>
          </a:p>
          <a:p>
            <a:pPr marL="285750" indent="-285750" algn="just">
              <a:buFontTx/>
              <a:buChar char="-"/>
            </a:pPr>
            <a:r>
              <a:rPr lang="fr-FR" sz="1600" b="1" dirty="0"/>
              <a:t>l</a:t>
            </a:r>
            <a:r>
              <a:rPr lang="fr-FR" sz="1600" b="1" dirty="0" smtClean="0"/>
              <a:t>e plaisir chez l’élève.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</p:txBody>
      </p:sp>
      <p:sp>
        <p:nvSpPr>
          <p:cNvPr id="18" name="ZoneTexte 28"/>
          <p:cNvSpPr/>
          <p:nvPr/>
        </p:nvSpPr>
        <p:spPr>
          <a:xfrm>
            <a:off x="655919" y="6397009"/>
            <a:ext cx="4366179" cy="28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</a:t>
            </a: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» p12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898960" y="4736775"/>
            <a:ext cx="6159982" cy="11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Elle permet aux élèves de se représenter clairement ce qui est écrit/entendu à partir de diverses indications (lexicales, grammaticales ou perceptives), à en saisir le concept afin de communiquer, de raisonner, d’agir.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12</a:t>
            </a:fld>
            <a:endParaRPr lang="fr-FR"/>
          </a:p>
        </p:txBody>
      </p:sp>
      <p:pic>
        <p:nvPicPr>
          <p:cNvPr id="93" name="Image 8"/>
          <p:cNvPicPr/>
          <p:nvPr/>
        </p:nvPicPr>
        <p:blipFill>
          <a:blip r:embed="rId4"/>
          <a:stretch/>
        </p:blipFill>
        <p:spPr>
          <a:xfrm>
            <a:off x="201987" y="1605112"/>
            <a:ext cx="659160" cy="659160"/>
          </a:xfrm>
          <a:prstGeom prst="rect">
            <a:avLst/>
          </a:prstGeom>
          <a:ln w="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187627" y="2437233"/>
            <a:ext cx="4480560" cy="26125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187627" y="2808283"/>
            <a:ext cx="4837424" cy="2761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898960" y="5940663"/>
            <a:ext cx="615998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Ces compétences de compréhension peuvent être construites à partir de textes lus ou de textes entendus.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838201" y="4392452"/>
            <a:ext cx="4330699" cy="185594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838201" y="2743199"/>
            <a:ext cx="4330700" cy="14287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255400" y="64175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70645">
            <a:off x="11143259" y="65804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5280148" y="2567861"/>
            <a:ext cx="907480" cy="185643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9" idx="1"/>
          </p:cNvCxnSpPr>
          <p:nvPr/>
        </p:nvCxnSpPr>
        <p:spPr>
          <a:xfrm flipH="1">
            <a:off x="5232106" y="2946364"/>
            <a:ext cx="955521" cy="42182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8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ZoneTexte 7"/>
          <p:cNvSpPr/>
          <p:nvPr/>
        </p:nvSpPr>
        <p:spPr>
          <a:xfrm>
            <a:off x="2255400" y="64944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TITRE</a:t>
            </a:r>
            <a:endParaRPr lang="fr-FR" sz="4000" b="0" strike="noStrike" spc="-1">
              <a:latin typeface="Arial"/>
            </a:endParaRPr>
          </a:p>
        </p:txBody>
      </p:sp>
      <p:grpSp>
        <p:nvGrpSpPr>
          <p:cNvPr id="100" name="Groupe 2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01" name="Rectangle 26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4000" b="0" strike="noStrike" spc="-1" dirty="0">
                <a:latin typeface="Arial"/>
              </a:endParaRPr>
            </a:p>
          </p:txBody>
        </p:sp>
        <p:pic>
          <p:nvPicPr>
            <p:cNvPr id="102" name="Image 27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" name="ZoneTexte 14"/>
          <p:cNvSpPr txBox="1"/>
          <p:nvPr/>
        </p:nvSpPr>
        <p:spPr>
          <a:xfrm>
            <a:off x="1483632" y="703310"/>
            <a:ext cx="96433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        Mise en situation 1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i="1" dirty="0" smtClean="0">
                <a:solidFill>
                  <a:schemeClr val="bg1"/>
                </a:solidFill>
              </a:rPr>
              <a:t>Pas à pas à partir du Petit Chaperon rouge </a:t>
            </a:r>
            <a:endParaRPr lang="fr-FR" sz="2400" i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11143259" y="65804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13</a:t>
            </a:fld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3216" y="2362467"/>
            <a:ext cx="2649088" cy="1424404"/>
          </a:xfrm>
          <a:custGeom>
            <a:avLst/>
            <a:gdLst>
              <a:gd name="connsiteX0" fmla="*/ 0 w 2649088"/>
              <a:gd name="connsiteY0" fmla="*/ 0 h 1424404"/>
              <a:gd name="connsiteX1" fmla="*/ 1936886 w 2649088"/>
              <a:gd name="connsiteY1" fmla="*/ 0 h 1424404"/>
              <a:gd name="connsiteX2" fmla="*/ 2649088 w 2649088"/>
              <a:gd name="connsiteY2" fmla="*/ 712202 h 1424404"/>
              <a:gd name="connsiteX3" fmla="*/ 1936886 w 2649088"/>
              <a:gd name="connsiteY3" fmla="*/ 1424404 h 1424404"/>
              <a:gd name="connsiteX4" fmla="*/ 0 w 2649088"/>
              <a:gd name="connsiteY4" fmla="*/ 1424404 h 1424404"/>
              <a:gd name="connsiteX5" fmla="*/ 712202 w 2649088"/>
              <a:gd name="connsiteY5" fmla="*/ 712202 h 1424404"/>
              <a:gd name="connsiteX6" fmla="*/ 0 w 2649088"/>
              <a:gd name="connsiteY6" fmla="*/ 0 h 142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088" h="1424404">
                <a:moveTo>
                  <a:pt x="0" y="0"/>
                </a:moveTo>
                <a:lnTo>
                  <a:pt x="1936886" y="0"/>
                </a:lnTo>
                <a:lnTo>
                  <a:pt x="2649088" y="712202"/>
                </a:lnTo>
                <a:lnTo>
                  <a:pt x="1936886" y="1424404"/>
                </a:lnTo>
                <a:lnTo>
                  <a:pt x="0" y="1424404"/>
                </a:lnTo>
                <a:lnTo>
                  <a:pt x="712202" y="712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6210" tIns="21336" rIns="733538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kern="1200" dirty="0" smtClean="0"/>
              <a:t>Lecture de l’extrait jusqu’aux </a:t>
            </a:r>
            <a:r>
              <a:rPr lang="fr-FR" sz="1400" kern="1200" dirty="0" smtClean="0"/>
              <a:t>avertissements</a:t>
            </a:r>
            <a:r>
              <a:rPr lang="fr-FR" sz="1600" kern="1200" dirty="0" smtClean="0"/>
              <a:t> de la maman</a:t>
            </a:r>
            <a:endParaRPr lang="fr-FR" sz="1600" kern="1200" dirty="0"/>
          </a:p>
        </p:txBody>
      </p:sp>
      <p:sp>
        <p:nvSpPr>
          <p:cNvPr id="10" name="Forme libre 9"/>
          <p:cNvSpPr/>
          <p:nvPr/>
        </p:nvSpPr>
        <p:spPr>
          <a:xfrm>
            <a:off x="2387396" y="2362467"/>
            <a:ext cx="2649088" cy="1424404"/>
          </a:xfrm>
          <a:custGeom>
            <a:avLst/>
            <a:gdLst>
              <a:gd name="connsiteX0" fmla="*/ 0 w 2649088"/>
              <a:gd name="connsiteY0" fmla="*/ 0 h 1424404"/>
              <a:gd name="connsiteX1" fmla="*/ 1936886 w 2649088"/>
              <a:gd name="connsiteY1" fmla="*/ 0 h 1424404"/>
              <a:gd name="connsiteX2" fmla="*/ 2649088 w 2649088"/>
              <a:gd name="connsiteY2" fmla="*/ 712202 h 1424404"/>
              <a:gd name="connsiteX3" fmla="*/ 1936886 w 2649088"/>
              <a:gd name="connsiteY3" fmla="*/ 1424404 h 1424404"/>
              <a:gd name="connsiteX4" fmla="*/ 0 w 2649088"/>
              <a:gd name="connsiteY4" fmla="*/ 1424404 h 1424404"/>
              <a:gd name="connsiteX5" fmla="*/ 712202 w 2649088"/>
              <a:gd name="connsiteY5" fmla="*/ 712202 h 1424404"/>
              <a:gd name="connsiteX6" fmla="*/ 0 w 2649088"/>
              <a:gd name="connsiteY6" fmla="*/ 0 h 142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088" h="1424404">
                <a:moveTo>
                  <a:pt x="0" y="0"/>
                </a:moveTo>
                <a:lnTo>
                  <a:pt x="1936886" y="0"/>
                </a:lnTo>
                <a:lnTo>
                  <a:pt x="2649088" y="712202"/>
                </a:lnTo>
                <a:lnTo>
                  <a:pt x="1936886" y="1424404"/>
                </a:lnTo>
                <a:lnTo>
                  <a:pt x="0" y="1424404"/>
                </a:lnTo>
                <a:lnTo>
                  <a:pt x="712202" y="712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6210" tIns="21336" rIns="733538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kern="1200" dirty="0" smtClean="0"/>
              <a:t>Lecture jusqu’au moment où le loup surgit</a:t>
            </a:r>
            <a:endParaRPr lang="fr-FR" sz="1600" kern="1200" dirty="0"/>
          </a:p>
        </p:txBody>
      </p:sp>
      <p:sp>
        <p:nvSpPr>
          <p:cNvPr id="11" name="Forme libre 10"/>
          <p:cNvSpPr/>
          <p:nvPr/>
        </p:nvSpPr>
        <p:spPr>
          <a:xfrm>
            <a:off x="4771575" y="2362467"/>
            <a:ext cx="2649088" cy="1424404"/>
          </a:xfrm>
          <a:custGeom>
            <a:avLst/>
            <a:gdLst>
              <a:gd name="connsiteX0" fmla="*/ 0 w 2649088"/>
              <a:gd name="connsiteY0" fmla="*/ 0 h 1424404"/>
              <a:gd name="connsiteX1" fmla="*/ 1936886 w 2649088"/>
              <a:gd name="connsiteY1" fmla="*/ 0 h 1424404"/>
              <a:gd name="connsiteX2" fmla="*/ 2649088 w 2649088"/>
              <a:gd name="connsiteY2" fmla="*/ 712202 h 1424404"/>
              <a:gd name="connsiteX3" fmla="*/ 1936886 w 2649088"/>
              <a:gd name="connsiteY3" fmla="*/ 1424404 h 1424404"/>
              <a:gd name="connsiteX4" fmla="*/ 0 w 2649088"/>
              <a:gd name="connsiteY4" fmla="*/ 1424404 h 1424404"/>
              <a:gd name="connsiteX5" fmla="*/ 712202 w 2649088"/>
              <a:gd name="connsiteY5" fmla="*/ 712202 h 1424404"/>
              <a:gd name="connsiteX6" fmla="*/ 0 w 2649088"/>
              <a:gd name="connsiteY6" fmla="*/ 0 h 142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088" h="1424404">
                <a:moveTo>
                  <a:pt x="0" y="0"/>
                </a:moveTo>
                <a:lnTo>
                  <a:pt x="1936886" y="0"/>
                </a:lnTo>
                <a:lnTo>
                  <a:pt x="2649088" y="712202"/>
                </a:lnTo>
                <a:lnTo>
                  <a:pt x="1936886" y="1424404"/>
                </a:lnTo>
                <a:lnTo>
                  <a:pt x="0" y="1424404"/>
                </a:lnTo>
                <a:lnTo>
                  <a:pt x="712202" y="712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6210" tIns="21336" rIns="733538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kern="1200" dirty="0" smtClean="0"/>
              <a:t>Lecture jusqu’au moment où le loup demande au PCR où habite la grand-mère</a:t>
            </a:r>
            <a:endParaRPr lang="fr-FR" sz="1600" kern="1200" dirty="0"/>
          </a:p>
        </p:txBody>
      </p:sp>
      <p:sp>
        <p:nvSpPr>
          <p:cNvPr id="12" name="Forme libre 11"/>
          <p:cNvSpPr/>
          <p:nvPr/>
        </p:nvSpPr>
        <p:spPr>
          <a:xfrm>
            <a:off x="7155755" y="2362467"/>
            <a:ext cx="2649088" cy="1424404"/>
          </a:xfrm>
          <a:custGeom>
            <a:avLst/>
            <a:gdLst>
              <a:gd name="connsiteX0" fmla="*/ 0 w 2649088"/>
              <a:gd name="connsiteY0" fmla="*/ 0 h 1424404"/>
              <a:gd name="connsiteX1" fmla="*/ 1936886 w 2649088"/>
              <a:gd name="connsiteY1" fmla="*/ 0 h 1424404"/>
              <a:gd name="connsiteX2" fmla="*/ 2649088 w 2649088"/>
              <a:gd name="connsiteY2" fmla="*/ 712202 h 1424404"/>
              <a:gd name="connsiteX3" fmla="*/ 1936886 w 2649088"/>
              <a:gd name="connsiteY3" fmla="*/ 1424404 h 1424404"/>
              <a:gd name="connsiteX4" fmla="*/ 0 w 2649088"/>
              <a:gd name="connsiteY4" fmla="*/ 1424404 h 1424404"/>
              <a:gd name="connsiteX5" fmla="*/ 712202 w 2649088"/>
              <a:gd name="connsiteY5" fmla="*/ 712202 h 1424404"/>
              <a:gd name="connsiteX6" fmla="*/ 0 w 2649088"/>
              <a:gd name="connsiteY6" fmla="*/ 0 h 142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088" h="1424404">
                <a:moveTo>
                  <a:pt x="0" y="0"/>
                </a:moveTo>
                <a:lnTo>
                  <a:pt x="1936886" y="0"/>
                </a:lnTo>
                <a:lnTo>
                  <a:pt x="2649088" y="712202"/>
                </a:lnTo>
                <a:lnTo>
                  <a:pt x="1936886" y="1424404"/>
                </a:lnTo>
                <a:lnTo>
                  <a:pt x="0" y="1424404"/>
                </a:lnTo>
                <a:lnTo>
                  <a:pt x="712202" y="712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6210" tIns="21336" rIns="733538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kern="1200" dirty="0" smtClean="0"/>
              <a:t>Lecture jusqu’à la rencontre 2 du loup chez la grand-mère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9539935" y="2362467"/>
            <a:ext cx="2649088" cy="1424404"/>
          </a:xfrm>
          <a:custGeom>
            <a:avLst/>
            <a:gdLst>
              <a:gd name="connsiteX0" fmla="*/ 0 w 2649088"/>
              <a:gd name="connsiteY0" fmla="*/ 0 h 1424404"/>
              <a:gd name="connsiteX1" fmla="*/ 1936886 w 2649088"/>
              <a:gd name="connsiteY1" fmla="*/ 0 h 1424404"/>
              <a:gd name="connsiteX2" fmla="*/ 2649088 w 2649088"/>
              <a:gd name="connsiteY2" fmla="*/ 712202 h 1424404"/>
              <a:gd name="connsiteX3" fmla="*/ 1936886 w 2649088"/>
              <a:gd name="connsiteY3" fmla="*/ 1424404 h 1424404"/>
              <a:gd name="connsiteX4" fmla="*/ 0 w 2649088"/>
              <a:gd name="connsiteY4" fmla="*/ 1424404 h 1424404"/>
              <a:gd name="connsiteX5" fmla="*/ 712202 w 2649088"/>
              <a:gd name="connsiteY5" fmla="*/ 712202 h 1424404"/>
              <a:gd name="connsiteX6" fmla="*/ 0 w 2649088"/>
              <a:gd name="connsiteY6" fmla="*/ 0 h 142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088" h="1424404">
                <a:moveTo>
                  <a:pt x="0" y="0"/>
                </a:moveTo>
                <a:lnTo>
                  <a:pt x="1936886" y="0"/>
                </a:lnTo>
                <a:lnTo>
                  <a:pt x="2649088" y="712202"/>
                </a:lnTo>
                <a:lnTo>
                  <a:pt x="1936886" y="1424404"/>
                </a:lnTo>
                <a:lnTo>
                  <a:pt x="0" y="1424404"/>
                </a:lnTo>
                <a:lnTo>
                  <a:pt x="712202" y="712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6210" tIns="21336" rIns="733538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kern="1200" dirty="0" smtClean="0"/>
              <a:t>Lecture jusqu’à « c’est pour mieux te manger! »</a:t>
            </a:r>
          </a:p>
        </p:txBody>
      </p:sp>
      <p:sp>
        <p:nvSpPr>
          <p:cNvPr id="5" name="Bulle ronde 4"/>
          <p:cNvSpPr/>
          <p:nvPr/>
        </p:nvSpPr>
        <p:spPr>
          <a:xfrm>
            <a:off x="8610600" y="4003855"/>
            <a:ext cx="3420291" cy="728539"/>
          </a:xfrm>
          <a:prstGeom prst="wedgeEllipseCallout">
            <a:avLst>
              <a:gd name="adj1" fmla="val 24545"/>
              <a:gd name="adj2" fmla="val -1071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400" dirty="0" smtClean="0">
                <a:solidFill>
                  <a:schemeClr val="tx1"/>
                </a:solidFill>
              </a:rPr>
              <a:t>Et </a:t>
            </a:r>
            <a:r>
              <a:rPr lang="fr-FR" sz="1400" dirty="0">
                <a:solidFill>
                  <a:schemeClr val="tx1"/>
                </a:solidFill>
              </a:rPr>
              <a:t>oui… dans cette version, pas de chasseur ni bûcheron</a:t>
            </a:r>
            <a:r>
              <a:rPr lang="fr-FR" sz="1400" dirty="0" smtClean="0">
                <a:solidFill>
                  <a:schemeClr val="tx1"/>
                </a:solidFill>
              </a:rPr>
              <a:t>…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ZoneTexte 18"/>
          <p:cNvSpPr/>
          <p:nvPr/>
        </p:nvSpPr>
        <p:spPr>
          <a:xfrm>
            <a:off x="441840" y="4137025"/>
            <a:ext cx="8168760" cy="2522314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2800" b="0" strike="noStrike" spc="-1" dirty="0" smtClean="0">
                <a:solidFill>
                  <a:srgbClr val="000000"/>
                </a:solidFill>
              </a:rPr>
              <a:t>Le conte a ici été découpé à des nœuds de l’histoire pour permettre u</a:t>
            </a:r>
            <a:r>
              <a:rPr lang="fr-FR" sz="2800" spc="-1" dirty="0" smtClean="0"/>
              <a:t>ne ou deux</a:t>
            </a:r>
            <a:r>
              <a:rPr lang="fr-FR" sz="2800" b="0" strike="noStrike" spc="-1" dirty="0" smtClean="0"/>
              <a:t> questions qui favorisent les échanges. </a:t>
            </a:r>
          </a:p>
          <a:p>
            <a:pPr>
              <a:lnSpc>
                <a:spcPct val="100000"/>
              </a:lnSpc>
              <a:buNone/>
            </a:pPr>
            <a:r>
              <a:rPr lang="fr-FR" sz="2800" spc="-1" dirty="0"/>
              <a:t>Q</a:t>
            </a:r>
            <a:r>
              <a:rPr lang="fr-FR" sz="2800" b="0" strike="noStrike" spc="-1" dirty="0" smtClean="0"/>
              <a:t>uels types de questions poseriez-vous?</a:t>
            </a:r>
          </a:p>
          <a:p>
            <a:pPr>
              <a:lnSpc>
                <a:spcPct val="100000"/>
              </a:lnSpc>
              <a:buNone/>
            </a:pPr>
            <a:r>
              <a:rPr lang="fr-FR" sz="2800" spc="-1" dirty="0" smtClean="0"/>
              <a:t>Trouvez un ou deux exemples pour chaque          .</a:t>
            </a:r>
            <a:r>
              <a:rPr lang="fr-FR" sz="2800" b="0" strike="noStrike" spc="-1" dirty="0" smtClean="0"/>
              <a:t> </a:t>
            </a:r>
            <a:endParaRPr lang="fr-FR" sz="2800" b="0" strike="noStrike" spc="-1" dirty="0"/>
          </a:p>
        </p:txBody>
      </p:sp>
      <p:pic>
        <p:nvPicPr>
          <p:cNvPr id="21" name="Graphique 17" descr="Avis des clients"/>
          <p:cNvPicPr/>
          <p:nvPr/>
        </p:nvPicPr>
        <p:blipFill>
          <a:blip r:embed="rId4"/>
          <a:stretch/>
        </p:blipFill>
        <p:spPr>
          <a:xfrm>
            <a:off x="7323911" y="5232947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297237" y="1880458"/>
            <a:ext cx="10030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Voici le découpage que l’on pourrait proposer pour une lecture Pas à pas de l’histoire du PCR :</a:t>
            </a:r>
            <a:endParaRPr lang="fr-FR" sz="2000" b="1" u="sng" dirty="0"/>
          </a:p>
        </p:txBody>
      </p:sp>
      <p:sp>
        <p:nvSpPr>
          <p:cNvPr id="23" name="Explosion 1 22"/>
          <p:cNvSpPr/>
          <p:nvPr/>
        </p:nvSpPr>
        <p:spPr>
          <a:xfrm>
            <a:off x="2466052" y="2778690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xplosion 1 23"/>
          <p:cNvSpPr/>
          <p:nvPr/>
        </p:nvSpPr>
        <p:spPr>
          <a:xfrm>
            <a:off x="6709485" y="6023247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xplosion 1 24"/>
          <p:cNvSpPr/>
          <p:nvPr/>
        </p:nvSpPr>
        <p:spPr>
          <a:xfrm>
            <a:off x="4931864" y="2787634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xplosion 1 25"/>
          <p:cNvSpPr/>
          <p:nvPr/>
        </p:nvSpPr>
        <p:spPr>
          <a:xfrm>
            <a:off x="7258598" y="2770754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xplosion 1 26"/>
          <p:cNvSpPr/>
          <p:nvPr/>
        </p:nvSpPr>
        <p:spPr>
          <a:xfrm>
            <a:off x="9606845" y="2774991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7530051" y="1347605"/>
            <a:ext cx="491374" cy="48279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409405" y="1366495"/>
            <a:ext cx="419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question posée est représentée par </a:t>
            </a:r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7151919" y="1483976"/>
            <a:ext cx="343984" cy="1846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ZoneTexte 7"/>
          <p:cNvSpPr/>
          <p:nvPr/>
        </p:nvSpPr>
        <p:spPr>
          <a:xfrm>
            <a:off x="2255400" y="64944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TITRE</a:t>
            </a:r>
            <a:endParaRPr lang="fr-FR" sz="4000" b="0" strike="noStrike" spc="-1">
              <a:latin typeface="Arial"/>
            </a:endParaRPr>
          </a:p>
        </p:txBody>
      </p:sp>
      <p:grpSp>
        <p:nvGrpSpPr>
          <p:cNvPr id="100" name="Groupe 2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01" name="Rectangle 26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4000" b="0" strike="noStrike" spc="-1" dirty="0">
                <a:latin typeface="Arial"/>
              </a:endParaRPr>
            </a:p>
          </p:txBody>
        </p:sp>
        <p:pic>
          <p:nvPicPr>
            <p:cNvPr id="102" name="Image 27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" name="ZoneTexte 14"/>
          <p:cNvSpPr txBox="1"/>
          <p:nvPr/>
        </p:nvSpPr>
        <p:spPr>
          <a:xfrm>
            <a:off x="1483632" y="703310"/>
            <a:ext cx="922449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        Mise en situation 1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i="1" dirty="0" smtClean="0">
                <a:solidFill>
                  <a:schemeClr val="bg1"/>
                </a:solidFill>
              </a:rPr>
              <a:t>à partir du Petit Chaperon rouge </a:t>
            </a:r>
            <a:endParaRPr lang="fr-FR" sz="2400" i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11143259" y="65804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14</a:t>
            </a:fld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941578268"/>
              </p:ext>
            </p:extLst>
          </p:nvPr>
        </p:nvGraphicFramePr>
        <p:xfrm>
          <a:off x="240" y="1723519"/>
          <a:ext cx="12191760" cy="2508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Explosion 1 5"/>
          <p:cNvSpPr/>
          <p:nvPr/>
        </p:nvSpPr>
        <p:spPr>
          <a:xfrm>
            <a:off x="2322361" y="2677886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297237" y="1880458"/>
            <a:ext cx="10030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Quelques exemples de questions à poser :</a:t>
            </a:r>
            <a:endParaRPr lang="fr-FR" sz="20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78377" y="3749040"/>
            <a:ext cx="4310744" cy="37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Pourquoi la maman prévient-elle sa fille? 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050869" y="3213463"/>
            <a:ext cx="457200" cy="5355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621280" y="4372241"/>
            <a:ext cx="4167051" cy="37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Que peut bien vouloir le loup?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4450080" y="3313606"/>
            <a:ext cx="383177" cy="10586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082816" y="4943191"/>
            <a:ext cx="2867400" cy="37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Que va faire le PCR?</a:t>
            </a:r>
            <a:endParaRPr lang="fr-FR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6849291" y="3213464"/>
            <a:ext cx="426720" cy="1729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938452" y="5662946"/>
            <a:ext cx="4167051" cy="597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Où est le loup?</a:t>
            </a:r>
            <a:endParaRPr lang="fr-FR" dirty="0"/>
          </a:p>
        </p:txBody>
      </p:sp>
      <p:cxnSp>
        <p:nvCxnSpPr>
          <p:cNvPr id="32" name="Connecteur droit avec flèche 31"/>
          <p:cNvCxnSpPr>
            <a:stCxn id="31" idx="0"/>
          </p:cNvCxnSpPr>
          <p:nvPr/>
        </p:nvCxnSpPr>
        <p:spPr>
          <a:xfrm flipV="1">
            <a:off x="9021978" y="3322536"/>
            <a:ext cx="496899" cy="234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542520" y="4319990"/>
            <a:ext cx="2580510" cy="37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Que va faire le loup?</a:t>
            </a:r>
            <a:endParaRPr lang="fr-FR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11647715" y="3261354"/>
            <a:ext cx="383177" cy="10586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xplosion 1 36"/>
          <p:cNvSpPr/>
          <p:nvPr/>
        </p:nvSpPr>
        <p:spPr>
          <a:xfrm>
            <a:off x="4773293" y="2677886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xplosion 1 37"/>
          <p:cNvSpPr/>
          <p:nvPr/>
        </p:nvSpPr>
        <p:spPr>
          <a:xfrm>
            <a:off x="7124555" y="2658290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xplosion 1 38"/>
          <p:cNvSpPr/>
          <p:nvPr/>
        </p:nvSpPr>
        <p:spPr>
          <a:xfrm>
            <a:off x="9519128" y="2674074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xplosion 1 39"/>
          <p:cNvSpPr/>
          <p:nvPr/>
        </p:nvSpPr>
        <p:spPr>
          <a:xfrm>
            <a:off x="11631784" y="2658290"/>
            <a:ext cx="629846" cy="666205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1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50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1" name="Image 4"/>
            <p:cNvPicPr/>
            <p:nvPr/>
          </p:nvPicPr>
          <p:blipFill>
            <a:blip r:embed="rId4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54" name="Image 6"/>
          <p:cNvPicPr/>
          <p:nvPr/>
        </p:nvPicPr>
        <p:blipFill rotWithShape="1">
          <a:blip r:embed="rId5"/>
          <a:srcRect l="39384" t="365"/>
          <a:stretch/>
        </p:blipFill>
        <p:spPr>
          <a:xfrm>
            <a:off x="4644731" y="2341417"/>
            <a:ext cx="7034652" cy="4031674"/>
          </a:xfrm>
          <a:prstGeom prst="rect">
            <a:avLst/>
          </a:prstGeom>
          <a:ln w="0">
            <a:noFill/>
          </a:ln>
        </p:spPr>
      </p:pic>
      <p:sp>
        <p:nvSpPr>
          <p:cNvPr id="155" name="ZoneTexte 9"/>
          <p:cNvSpPr/>
          <p:nvPr/>
        </p:nvSpPr>
        <p:spPr>
          <a:xfrm>
            <a:off x="2255401" y="1432440"/>
            <a:ext cx="9801616" cy="429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Comment les questions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sont-elles </a:t>
            </a: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été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définies d’après Marie-France Bishop </a:t>
            </a: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?</a:t>
            </a:r>
            <a:endParaRPr lang="fr-FR" sz="22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60240" y="5762292"/>
            <a:ext cx="195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/>
              <a:t>Source : IFÉ</a:t>
            </a:r>
            <a:endParaRPr lang="fr-FR" sz="14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5920" y="2982129"/>
            <a:ext cx="3560583" cy="24006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L’enseignant prévoit 1 ou 2 questions pour chaque fragment.</a:t>
            </a:r>
          </a:p>
          <a:p>
            <a:pPr algn="just"/>
            <a:r>
              <a:rPr lang="fr-FR" sz="1600" b="1" dirty="0" smtClean="0"/>
              <a:t>Les questions possibles peuvent être de 3 types :</a:t>
            </a:r>
          </a:p>
          <a:p>
            <a:pPr algn="just"/>
            <a:endParaRPr lang="fr-FR" sz="800" b="1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Questions d’anticipation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Question de rétrospection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Question de clarification</a:t>
            </a:r>
          </a:p>
          <a:p>
            <a:pPr marL="285750" indent="-285750" algn="just">
              <a:buFontTx/>
              <a:buChar char="-"/>
            </a:pPr>
            <a:endParaRPr lang="fr-FR" sz="1400" i="1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522461" y="2164474"/>
            <a:ext cx="706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ym typeface="Symbol" panose="05050102010706020507" pitchFamily="18" charset="2"/>
              </a:rPr>
              <a:t></a:t>
            </a:r>
            <a:r>
              <a:rPr lang="fr-FR" b="1" dirty="0" smtClean="0"/>
              <a:t> des questions portant sur la compréhension du texte</a:t>
            </a:r>
            <a:endParaRPr lang="fr-FR" b="1" dirty="0"/>
          </a:p>
        </p:txBody>
      </p:sp>
      <p:pic>
        <p:nvPicPr>
          <p:cNvPr id="4" name="questionnement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5885" y="1999080"/>
            <a:ext cx="609600" cy="6096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15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323355" y="64287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70645">
            <a:off x="11211214" y="65916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794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16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162629" y="2278743"/>
            <a:ext cx="8566331" cy="19449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Mettons-nous </a:t>
            </a:r>
            <a:r>
              <a:rPr lang="fr-FR" sz="2800" dirty="0" smtClean="0">
                <a:solidFill>
                  <a:schemeClr val="tx1"/>
                </a:solidFill>
              </a:rPr>
              <a:t>en situation d’une construction de séance à partir de la démarche Pas à pas…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23355" y="64287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11211214" y="65916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857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06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7" name="Image 4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8" name="ZoneTexte 7"/>
          <p:cNvSpPr/>
          <p:nvPr/>
        </p:nvSpPr>
        <p:spPr>
          <a:xfrm>
            <a:off x="3613680" y="62568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PREPARATION, SUPPORTS, OUTILS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110" name="ZoneTexte 8"/>
          <p:cNvSpPr/>
          <p:nvPr/>
        </p:nvSpPr>
        <p:spPr>
          <a:xfrm>
            <a:off x="5472752" y="2583540"/>
            <a:ext cx="6099846" cy="425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>
                <a:solidFill>
                  <a:srgbClr val="000000"/>
                </a:solidFill>
                <a:latin typeface="Calibri"/>
              </a:rPr>
              <a:t> Définir les objectifs 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111" name="Image 9"/>
          <p:cNvPicPr/>
          <p:nvPr/>
        </p:nvPicPr>
        <p:blipFill>
          <a:blip r:embed="rId3"/>
          <a:stretch/>
        </p:blipFill>
        <p:spPr>
          <a:xfrm>
            <a:off x="4604498" y="2540566"/>
            <a:ext cx="659160" cy="659160"/>
          </a:xfrm>
          <a:prstGeom prst="rect">
            <a:avLst/>
          </a:prstGeom>
          <a:ln w="0">
            <a:noFill/>
          </a:ln>
        </p:spPr>
      </p:pic>
      <p:sp>
        <p:nvSpPr>
          <p:cNvPr id="112" name="ZoneTexte 10"/>
          <p:cNvSpPr/>
          <p:nvPr/>
        </p:nvSpPr>
        <p:spPr>
          <a:xfrm>
            <a:off x="5472752" y="3587400"/>
            <a:ext cx="6099846" cy="425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>
                <a:solidFill>
                  <a:srgbClr val="000000"/>
                </a:solidFill>
                <a:latin typeface="Calibri"/>
              </a:rPr>
              <a:t> Choisir le texte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113" name="ZoneTexte 11"/>
          <p:cNvSpPr/>
          <p:nvPr/>
        </p:nvSpPr>
        <p:spPr>
          <a:xfrm>
            <a:off x="5472752" y="4551120"/>
            <a:ext cx="6099846" cy="425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>
                <a:solidFill>
                  <a:srgbClr val="000000"/>
                </a:solidFill>
                <a:latin typeface="Calibri"/>
              </a:rPr>
              <a:t> Fragmenter le texte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114" name="Image 12"/>
          <p:cNvPicPr/>
          <p:nvPr/>
        </p:nvPicPr>
        <p:blipFill>
          <a:blip r:embed="rId3"/>
          <a:stretch/>
        </p:blipFill>
        <p:spPr>
          <a:xfrm>
            <a:off x="4604498" y="3586696"/>
            <a:ext cx="659160" cy="659160"/>
          </a:xfrm>
          <a:prstGeom prst="rect">
            <a:avLst/>
          </a:prstGeom>
          <a:ln w="0">
            <a:noFill/>
          </a:ln>
        </p:spPr>
      </p:pic>
      <p:pic>
        <p:nvPicPr>
          <p:cNvPr id="115" name="Image 13"/>
          <p:cNvPicPr/>
          <p:nvPr/>
        </p:nvPicPr>
        <p:blipFill>
          <a:blip r:embed="rId3"/>
          <a:stretch/>
        </p:blipFill>
        <p:spPr>
          <a:xfrm>
            <a:off x="4604498" y="4530240"/>
            <a:ext cx="659160" cy="659160"/>
          </a:xfrm>
          <a:prstGeom prst="rect">
            <a:avLst/>
          </a:prstGeom>
          <a:ln w="0">
            <a:noFill/>
          </a:ln>
        </p:spPr>
      </p:pic>
      <p:sp>
        <p:nvSpPr>
          <p:cNvPr id="116" name="ZoneTexte 6"/>
          <p:cNvSpPr/>
          <p:nvPr/>
        </p:nvSpPr>
        <p:spPr>
          <a:xfrm>
            <a:off x="2561760" y="1481040"/>
            <a:ext cx="83390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Pour mettre en œuvre la démarche lecture </a:t>
            </a: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Pas 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à pas, </a:t>
            </a:r>
            <a:endParaRPr lang="fr-FR" sz="2400" b="1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au 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préalable il faut :  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17" name="ZoneTexte 14"/>
          <p:cNvSpPr/>
          <p:nvPr/>
        </p:nvSpPr>
        <p:spPr>
          <a:xfrm>
            <a:off x="5472752" y="5529632"/>
            <a:ext cx="6099846" cy="425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>
                <a:solidFill>
                  <a:srgbClr val="000000"/>
                </a:solidFill>
                <a:latin typeface="Calibri"/>
              </a:rPr>
              <a:t>Définir les questions posées pour chaque fragment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118" name="Image 15"/>
          <p:cNvPicPr/>
          <p:nvPr/>
        </p:nvPicPr>
        <p:blipFill>
          <a:blip r:embed="rId3"/>
          <a:stretch/>
        </p:blipFill>
        <p:spPr>
          <a:xfrm>
            <a:off x="4604498" y="5526317"/>
            <a:ext cx="659160" cy="659160"/>
          </a:xfrm>
          <a:prstGeom prst="rect">
            <a:avLst/>
          </a:prstGeom>
          <a:ln w="0">
            <a:noFill/>
          </a:ln>
        </p:spPr>
      </p:pic>
      <p:pic>
        <p:nvPicPr>
          <p:cNvPr id="16" name="Image 11"/>
          <p:cNvPicPr/>
          <p:nvPr/>
        </p:nvPicPr>
        <p:blipFill>
          <a:blip r:embed="rId4"/>
          <a:stretch/>
        </p:blipFill>
        <p:spPr>
          <a:xfrm>
            <a:off x="155095" y="1906921"/>
            <a:ext cx="4449403" cy="4278556"/>
          </a:xfrm>
          <a:prstGeom prst="rect">
            <a:avLst/>
          </a:prstGeom>
          <a:ln w="0">
            <a:noFill/>
          </a:ln>
        </p:spPr>
      </p:pic>
      <p:sp>
        <p:nvSpPr>
          <p:cNvPr id="2" name="Ellipse 1"/>
          <p:cNvSpPr/>
          <p:nvPr/>
        </p:nvSpPr>
        <p:spPr>
          <a:xfrm>
            <a:off x="721595" y="2540566"/>
            <a:ext cx="1105468" cy="6591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28"/>
          <p:cNvSpPr/>
          <p:nvPr/>
        </p:nvSpPr>
        <p:spPr>
          <a:xfrm>
            <a:off x="155095" y="6290053"/>
            <a:ext cx="4534362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»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18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323355" y="64287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11211214" y="65916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931886" y="2598057"/>
            <a:ext cx="6473371" cy="105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Etape 1 : Définir les objectifs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821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3613759" y="622240"/>
            <a:ext cx="72875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PREPARATION, SUPPORTS, OUTILS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58CE03-B2F4-4A40-B8F4-9603991DE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181752"/>
            <a:ext cx="10363200" cy="42767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5FF2694-549A-46D1-B2B0-0610068E596C}"/>
              </a:ext>
            </a:extLst>
          </p:cNvPr>
          <p:cNvSpPr txBox="1"/>
          <p:nvPr/>
        </p:nvSpPr>
        <p:spPr>
          <a:xfrm>
            <a:off x="2971894" y="1522131"/>
            <a:ext cx="7550332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 Quels objectifs </a:t>
            </a:r>
            <a:r>
              <a:rPr lang="fr-FR" sz="2200" dirty="0" smtClean="0"/>
              <a:t>vise-t-on avec la lecture Pas à pas ?</a:t>
            </a:r>
            <a:r>
              <a:rPr lang="fr-FR" sz="2200" dirty="0"/>
              <a:t> 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6ABA27-1E48-4D95-99CA-BFA0785593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78" y="1407763"/>
            <a:ext cx="659622" cy="659622"/>
          </a:xfrm>
          <a:prstGeom prst="rect">
            <a:avLst/>
          </a:prstGeom>
        </p:spPr>
      </p:pic>
      <p:pic>
        <p:nvPicPr>
          <p:cNvPr id="7" name="objectifs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9920" y="1330126"/>
            <a:ext cx="609600" cy="6096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19</a:t>
            </a:fld>
            <a:endParaRPr lang="fr-FR"/>
          </a:p>
        </p:txBody>
      </p:sp>
      <p:sp>
        <p:nvSpPr>
          <p:cNvPr id="11" name="Rectangle avec coin rogné 10"/>
          <p:cNvSpPr/>
          <p:nvPr/>
        </p:nvSpPr>
        <p:spPr>
          <a:xfrm>
            <a:off x="6721197" y="5540582"/>
            <a:ext cx="4180114" cy="1129987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La séquence complète et les documents supports de la formation vous seront envoyés à l’issue du temps 1 dans vos écoles respectives.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5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7879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AVANT-PROPOS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92878F-F412-4D2B-8769-7DD3E2E30326}"/>
              </a:ext>
            </a:extLst>
          </p:cNvPr>
          <p:cNvSpPr txBox="1"/>
          <p:nvPr/>
        </p:nvSpPr>
        <p:spPr>
          <a:xfrm>
            <a:off x="1346002" y="1595021"/>
            <a:ext cx="99403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/>
              <a:t>Rôle </a:t>
            </a:r>
            <a:r>
              <a:rPr lang="fr-FR" sz="2400" b="1" u="sng" dirty="0"/>
              <a:t>du référent de réseau :</a:t>
            </a:r>
            <a:r>
              <a:rPr lang="fr-FR" sz="2400" dirty="0"/>
              <a:t> </a:t>
            </a:r>
            <a:endParaRPr lang="fr-FR" sz="2400" dirty="0" smtClean="0"/>
          </a:p>
          <a:p>
            <a:pPr algn="ctr"/>
            <a:endParaRPr lang="fr-FR" sz="800" dirty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Prévoir </a:t>
            </a:r>
            <a:r>
              <a:rPr lang="fr-FR" sz="2400" dirty="0"/>
              <a:t>l’organisation matérielle nécessaire au travail en réseau (mise à disposition d’une salle dans son école avec vidéoprojecteur et enceinte pour diffusion du son</a:t>
            </a:r>
            <a:r>
              <a:rPr lang="fr-FR" sz="2400" dirty="0" smtClean="0"/>
              <a:t>)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Réceptionner et projeter le diaporama conçu par le Groupe Départemental Français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Prendre </a:t>
            </a:r>
            <a:r>
              <a:rPr lang="fr-FR" sz="2400" dirty="0"/>
              <a:t>en note les éléments recueillis au sein du réseau pour compléter la </a:t>
            </a:r>
            <a:r>
              <a:rPr lang="fr-FR" sz="2400" dirty="0" smtClean="0"/>
              <a:t>synthèse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Renvoyer </a:t>
            </a:r>
            <a:r>
              <a:rPr lang="fr-FR" sz="2400" dirty="0"/>
              <a:t>la synthèse au groupe et au secrétariat de </a:t>
            </a:r>
            <a:r>
              <a:rPr lang="fr-FR" sz="2400" dirty="0" smtClean="0"/>
              <a:t>circonscription</a:t>
            </a:r>
          </a:p>
          <a:p>
            <a:pPr marL="285750" indent="-285750">
              <a:buFontTx/>
              <a:buChar char="-"/>
            </a:pPr>
            <a:r>
              <a:rPr lang="fr-FR" sz="2400" b="0" dirty="0" smtClean="0">
                <a:effectLst/>
              </a:rPr>
              <a:t>Renvoyer la fiche d’émargement</a:t>
            </a:r>
          </a:p>
          <a:p>
            <a:r>
              <a:rPr lang="fr-FR" sz="2200" b="1" i="1" u="sng" dirty="0" smtClean="0">
                <a:solidFill>
                  <a:srgbClr val="00B050"/>
                </a:solidFill>
              </a:rPr>
              <a:t>Remarque</a:t>
            </a:r>
            <a:r>
              <a:rPr lang="fr-FR" sz="2200" b="1" i="1" dirty="0" smtClean="0">
                <a:solidFill>
                  <a:srgbClr val="00B050"/>
                </a:solidFill>
              </a:rPr>
              <a:t> : Le référent de réseau n’a pas ni le rôle d’animateur ni le rôle de formateur. Les enseignants interviennent librement pour prendre la parole et participer aux échanges.</a:t>
            </a:r>
            <a:endParaRPr lang="fr-FR" sz="2200" b="1" i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3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20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323355" y="642874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11211214" y="659164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931886" y="2598057"/>
            <a:ext cx="6473371" cy="105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Etape 2 : Choisir le texte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090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21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000829" y="2380342"/>
            <a:ext cx="6981371" cy="2510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solidFill>
                  <a:schemeClr val="tx1"/>
                </a:solidFill>
              </a:rPr>
              <a:t>Comment </a:t>
            </a:r>
            <a:r>
              <a:rPr lang="fr-FR" sz="2800" dirty="0" smtClean="0">
                <a:solidFill>
                  <a:schemeClr val="tx1"/>
                </a:solidFill>
              </a:rPr>
              <a:t>choisissez-vous </a:t>
            </a:r>
            <a:r>
              <a:rPr lang="fr-FR" sz="2800" dirty="0">
                <a:solidFill>
                  <a:schemeClr val="tx1"/>
                </a:solidFill>
              </a:rPr>
              <a:t>les textes travaillés </a:t>
            </a:r>
            <a:endParaRPr lang="fr-FR" sz="2800" dirty="0" smtClean="0">
              <a:solidFill>
                <a:schemeClr val="tx1"/>
              </a:solidFill>
            </a:endParaRPr>
          </a:p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avec </a:t>
            </a:r>
            <a:r>
              <a:rPr lang="fr-FR" sz="2800" dirty="0">
                <a:solidFill>
                  <a:schemeClr val="tx1"/>
                </a:solidFill>
              </a:rPr>
              <a:t>vos élèves </a:t>
            </a:r>
            <a:r>
              <a:rPr lang="fr-FR" sz="2800" dirty="0" smtClean="0">
                <a:solidFill>
                  <a:schemeClr val="tx1"/>
                </a:solidFill>
              </a:rPr>
              <a:t>?</a:t>
            </a:r>
          </a:p>
          <a:p>
            <a:endParaRPr lang="fr-FR" sz="2800" dirty="0">
              <a:solidFill>
                <a:schemeClr val="tx1"/>
              </a:solidFill>
            </a:endParaRPr>
          </a:p>
          <a:p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15222" y="642875"/>
            <a:ext cx="72875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PREPARATION, SUPPORTS, OUTILS</a:t>
            </a:r>
          </a:p>
        </p:txBody>
      </p:sp>
      <p:pic>
        <p:nvPicPr>
          <p:cNvPr id="13" name="Graphique 17" descr="Avis des clients"/>
          <p:cNvPicPr/>
          <p:nvPr/>
        </p:nvPicPr>
        <p:blipFill>
          <a:blip r:embed="rId3"/>
          <a:stretch/>
        </p:blipFill>
        <p:spPr>
          <a:xfrm>
            <a:off x="6034494" y="3759200"/>
            <a:ext cx="914040" cy="914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457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3666633" y="610495"/>
            <a:ext cx="72875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PREPARATION, SUPPORTS, OUTILS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2FC963-3A9B-4D5E-A7EC-52E8334B7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36" y="2516124"/>
            <a:ext cx="5678383" cy="417597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C6C4F40-F03E-42F9-9C8D-F43E3F604187}"/>
              </a:ext>
            </a:extLst>
          </p:cNvPr>
          <p:cNvSpPr txBox="1"/>
          <p:nvPr/>
        </p:nvSpPr>
        <p:spPr>
          <a:xfrm>
            <a:off x="1743467" y="2221410"/>
            <a:ext cx="363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Pour les élèves, se demander 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C1790FA-0EE4-43D7-A83D-15A563DCA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245" y="2516124"/>
            <a:ext cx="6356755" cy="41595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62BAEBB-5DB9-4361-9C67-702737F1E9EB}"/>
              </a:ext>
            </a:extLst>
          </p:cNvPr>
          <p:cNvSpPr txBox="1"/>
          <p:nvPr/>
        </p:nvSpPr>
        <p:spPr>
          <a:xfrm>
            <a:off x="7229705" y="2246154"/>
            <a:ext cx="363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Pour les enseignants, se demander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210848-F0E8-4EFA-8688-53DC90042461}"/>
              </a:ext>
            </a:extLst>
          </p:cNvPr>
          <p:cNvSpPr txBox="1"/>
          <p:nvPr/>
        </p:nvSpPr>
        <p:spPr>
          <a:xfrm>
            <a:off x="3310469" y="1432456"/>
            <a:ext cx="7550332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 </a:t>
            </a:r>
            <a:r>
              <a:rPr lang="fr-FR" sz="2200" dirty="0" smtClean="0"/>
              <a:t>Comment choisir </a:t>
            </a:r>
            <a:r>
              <a:rPr lang="fr-FR" sz="2200" dirty="0"/>
              <a:t>le texte </a:t>
            </a:r>
            <a:r>
              <a:rPr lang="fr-FR" sz="2200" dirty="0" smtClean="0"/>
              <a:t>d’après les travaux de Bishop?</a:t>
            </a:r>
            <a:endParaRPr lang="fr-FR" sz="22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CDE34B6-2258-418C-ABD6-E10B0D5C1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25" y="1383328"/>
            <a:ext cx="659622" cy="659622"/>
          </a:xfrm>
          <a:prstGeom prst="rect">
            <a:avLst/>
          </a:prstGeom>
        </p:spPr>
      </p:pic>
      <p:pic>
        <p:nvPicPr>
          <p:cNvPr id="18" name="choix des suppor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29988" y="1684948"/>
            <a:ext cx="609600" cy="6096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0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72" y="1412683"/>
            <a:ext cx="6585857" cy="5308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6114" y="1374258"/>
            <a:ext cx="255365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b="1" i="1" dirty="0"/>
              <a:t>Le Lion et le vieux lièvre</a:t>
            </a:r>
            <a:endParaRPr lang="fr-FR" sz="1900" b="1" dirty="0"/>
          </a:p>
        </p:txBody>
      </p:sp>
      <p:sp>
        <p:nvSpPr>
          <p:cNvPr id="11" name="Rectangle avec coin rogné 10"/>
          <p:cNvSpPr/>
          <p:nvPr/>
        </p:nvSpPr>
        <p:spPr>
          <a:xfrm>
            <a:off x="431124" y="3649305"/>
            <a:ext cx="3480477" cy="2075543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i="1" u="sng" dirty="0">
                <a:solidFill>
                  <a:schemeClr val="tx1"/>
                </a:solidFill>
              </a:rPr>
              <a:t>Remarque</a:t>
            </a:r>
            <a:r>
              <a:rPr lang="fr-FR" i="1" dirty="0">
                <a:solidFill>
                  <a:schemeClr val="tx1"/>
                </a:solidFill>
              </a:rPr>
              <a:t> : Ce document a également été transmis par mail pour une meilleure lisibilité.</a:t>
            </a:r>
          </a:p>
          <a:p>
            <a:r>
              <a:rPr lang="fr-FR" i="1" dirty="0">
                <a:solidFill>
                  <a:schemeClr val="tx1"/>
                </a:solidFill>
              </a:rPr>
              <a:t>Vous pouvez basculer sur le document annexe si vous le souhaitez</a:t>
            </a:r>
            <a:r>
              <a:rPr lang="fr-FR" i="1" dirty="0" smtClean="0">
                <a:solidFill>
                  <a:schemeClr val="tx1"/>
                </a:solidFill>
              </a:rPr>
              <a:t>.</a:t>
            </a:r>
          </a:p>
          <a:p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644" y="2278678"/>
            <a:ext cx="3635436" cy="9714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 smtClean="0">
                <a:solidFill>
                  <a:schemeClr val="tx1"/>
                </a:solidFill>
              </a:rPr>
              <a:t>Lire le texte choisi pour cette séquence.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24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931886" y="2598057"/>
            <a:ext cx="6473371" cy="105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Etape 3 : Fragmenter le texte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4" y="2736910"/>
            <a:ext cx="11132103" cy="14141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79956" y="2336800"/>
            <a:ext cx="788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On peut s’aider d’un tableau de préparation en amont de la séance : </a:t>
            </a:r>
            <a:endParaRPr lang="fr-FR" sz="2000" b="1" u="sng" dirty="0"/>
          </a:p>
        </p:txBody>
      </p:sp>
    </p:spTree>
    <p:extLst>
      <p:ext uri="{BB962C8B-B14F-4D97-AF65-F5344CB8AC3E}">
        <p14:creationId xmlns:p14="http://schemas.microsoft.com/office/powerpoint/2010/main" val="20983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72" y="1412683"/>
            <a:ext cx="6585857" cy="5308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6114" y="1374258"/>
            <a:ext cx="255365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b="1" i="1" dirty="0"/>
              <a:t>Le Lion et le vieux lièvre</a:t>
            </a:r>
            <a:endParaRPr lang="fr-FR" sz="1900" b="1" dirty="0"/>
          </a:p>
        </p:txBody>
      </p:sp>
      <p:sp>
        <p:nvSpPr>
          <p:cNvPr id="14" name="Rectangle 13"/>
          <p:cNvSpPr/>
          <p:nvPr/>
        </p:nvSpPr>
        <p:spPr>
          <a:xfrm>
            <a:off x="397187" y="2100361"/>
            <a:ext cx="3635436" cy="39334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200" b="1" dirty="0" smtClean="0">
                <a:solidFill>
                  <a:schemeClr val="tx1"/>
                </a:solidFill>
              </a:rPr>
              <a:t>Comment découperiez-vous ce texte pour une lecture Pas à pas qui engagerait les élèves dans des échanges à partir de vos questions? (nœuds où il peut y avoir des hypothèses multiples, un besoin de clarification…etc.)</a:t>
            </a:r>
          </a:p>
          <a:p>
            <a:endParaRPr lang="fr-FR" sz="2000" b="1" dirty="0">
              <a:solidFill>
                <a:schemeClr val="tx1"/>
              </a:solidFill>
            </a:endParaRPr>
          </a:p>
          <a:p>
            <a:endParaRPr lang="fr-FR" sz="2000" b="1" dirty="0" smtClean="0">
              <a:solidFill>
                <a:schemeClr val="tx1"/>
              </a:solidFill>
            </a:endParaRPr>
          </a:p>
          <a:p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5" name="Graphique 17" descr="Avis des clients"/>
          <p:cNvPicPr/>
          <p:nvPr/>
        </p:nvPicPr>
        <p:blipFill>
          <a:blip r:embed="rId4"/>
          <a:stretch/>
        </p:blipFill>
        <p:spPr>
          <a:xfrm>
            <a:off x="1757885" y="4904546"/>
            <a:ext cx="914040" cy="914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785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29" y="2057439"/>
            <a:ext cx="10013942" cy="4658893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018341" y="1380331"/>
            <a:ext cx="99269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b="1" i="1" u="sng" dirty="0" smtClean="0"/>
              <a:t>Plusieurs découpages sont possibles </a:t>
            </a:r>
            <a:r>
              <a:rPr lang="fr-FR" sz="1900" b="1" i="1" dirty="0" smtClean="0"/>
              <a:t>en fonction de ce que l’on veut faire émerger et/ou ce que l’on veut travailler comme compétence. Le découpage suivant met l’accent sur l’anticipation.</a:t>
            </a:r>
            <a:endParaRPr lang="fr-FR" sz="1900" b="1" dirty="0"/>
          </a:p>
        </p:txBody>
      </p:sp>
    </p:spTree>
    <p:extLst>
      <p:ext uri="{BB962C8B-B14F-4D97-AF65-F5344CB8AC3E}">
        <p14:creationId xmlns:p14="http://schemas.microsoft.com/office/powerpoint/2010/main" val="37886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28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33" y="2039951"/>
            <a:ext cx="10868534" cy="36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29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47" y="1938431"/>
            <a:ext cx="11178320" cy="40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868891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RAPPEL </a:t>
            </a:r>
            <a:r>
              <a:rPr lang="fr-FR" sz="4000" dirty="0" smtClean="0">
                <a:solidFill>
                  <a:schemeClr val="bg1"/>
                </a:solidFill>
              </a:rPr>
              <a:t>DE L’ORGANISATION GENERALE 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92878F-F412-4D2B-8769-7DD3E2E30326}"/>
              </a:ext>
            </a:extLst>
          </p:cNvPr>
          <p:cNvSpPr txBox="1"/>
          <p:nvPr/>
        </p:nvSpPr>
        <p:spPr>
          <a:xfrm>
            <a:off x="1071154" y="2143205"/>
            <a:ext cx="101435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1</a:t>
            </a:r>
            <a:r>
              <a:rPr lang="fr-FR" sz="2400" b="1" u="sng" baseline="30000" dirty="0"/>
              <a:t>er</a:t>
            </a:r>
            <a:r>
              <a:rPr lang="fr-FR" sz="2400" b="1" u="sng" dirty="0"/>
              <a:t> temps de formation </a:t>
            </a:r>
            <a:r>
              <a:rPr lang="fr-FR" sz="2400" b="1" u="sng" dirty="0" smtClean="0"/>
              <a:t>(3h</a:t>
            </a:r>
            <a:r>
              <a:rPr lang="fr-FR" sz="2400" dirty="0"/>
              <a:t>) : En </a:t>
            </a:r>
            <a:r>
              <a:rPr lang="fr-FR" sz="2400" dirty="0" smtClean="0"/>
              <a:t>réseau</a:t>
            </a:r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400" dirty="0"/>
              <a:t>Echanger autour des pratiques d’enseignement de la compréhension dans les classes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Découvrir </a:t>
            </a:r>
            <a:r>
              <a:rPr lang="fr-FR" sz="2400" dirty="0"/>
              <a:t>un dispositif d’enseignement de la compréhension : </a:t>
            </a:r>
            <a:r>
              <a:rPr lang="fr-FR" sz="2400" i="1" dirty="0"/>
              <a:t>La lecture </a:t>
            </a:r>
            <a:r>
              <a:rPr lang="fr-FR" sz="2400" i="1" dirty="0" smtClean="0"/>
              <a:t>Pas à pas</a:t>
            </a:r>
            <a:r>
              <a:rPr lang="fr-FR" sz="2400" dirty="0" smtClean="0"/>
              <a:t> </a:t>
            </a:r>
            <a:r>
              <a:rPr lang="fr-FR" sz="2400" dirty="0"/>
              <a:t>(démarche et fondements </a:t>
            </a:r>
            <a:r>
              <a:rPr lang="fr-FR" sz="2400" dirty="0" smtClean="0"/>
              <a:t>théoriques)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Eclairages </a:t>
            </a:r>
            <a:r>
              <a:rPr lang="fr-FR" sz="2400" dirty="0"/>
              <a:t>théoriques en lien </a:t>
            </a:r>
            <a:r>
              <a:rPr lang="fr-FR" sz="2400" dirty="0" smtClean="0"/>
              <a:t>avec le guide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                                                                 </a:t>
            </a:r>
            <a:r>
              <a:rPr lang="fr-FR" sz="2400" dirty="0"/>
              <a:t> </a:t>
            </a:r>
            <a:r>
              <a:rPr lang="fr-FR" sz="2400" i="1" dirty="0" smtClean="0"/>
              <a:t>La Compréhension </a:t>
            </a:r>
            <a:r>
              <a:rPr lang="fr-FR" sz="2400" i="1" dirty="0"/>
              <a:t>au </a:t>
            </a:r>
            <a:r>
              <a:rPr lang="fr-FR" sz="2400" i="1" dirty="0" smtClean="0"/>
              <a:t>CM</a:t>
            </a:r>
          </a:p>
          <a:p>
            <a:r>
              <a:rPr lang="fr-FR" sz="2400" i="1" dirty="0"/>
              <a:t> </a:t>
            </a:r>
            <a:r>
              <a:rPr lang="fr-FR" sz="2400" i="1" dirty="0" smtClean="0"/>
              <a:t>                                                         </a:t>
            </a:r>
            <a:r>
              <a:rPr lang="fr-FR" sz="2000" i="1" dirty="0" smtClean="0"/>
              <a:t>(envoyé à toutes les écoles en Janvier 2022)</a:t>
            </a:r>
            <a:endParaRPr lang="fr-FR" sz="2000" i="1" dirty="0"/>
          </a:p>
          <a:p>
            <a:r>
              <a:rPr lang="fr-FR" sz="2400" dirty="0"/>
              <a:t>	</a:t>
            </a:r>
            <a:endParaRPr lang="fr-FR" sz="2400" u="sng" dirty="0"/>
          </a:p>
          <a:p>
            <a:r>
              <a:rPr lang="fr-FR" sz="2400" b="1" u="sng" dirty="0" smtClean="0"/>
              <a:t>2</a:t>
            </a:r>
            <a:r>
              <a:rPr lang="fr-FR" sz="2400" b="1" u="sng" baseline="30000" dirty="0" smtClean="0"/>
              <a:t>ème</a:t>
            </a:r>
            <a:r>
              <a:rPr lang="fr-FR" sz="2400" b="1" u="sng" dirty="0" smtClean="0"/>
              <a:t>  </a:t>
            </a:r>
            <a:r>
              <a:rPr lang="fr-FR" sz="2400" b="1" u="sng" dirty="0"/>
              <a:t>temps de formation (3h</a:t>
            </a:r>
            <a:r>
              <a:rPr lang="fr-FR" sz="2400" dirty="0"/>
              <a:t>) : En autonomie</a:t>
            </a:r>
          </a:p>
          <a:p>
            <a:r>
              <a:rPr lang="fr-FR" sz="2400" dirty="0" smtClean="0"/>
              <a:t>- Pour </a:t>
            </a:r>
            <a:r>
              <a:rPr lang="fr-FR" sz="2400" dirty="0"/>
              <a:t>aller plus loin : Appropriation de ressources sur </a:t>
            </a:r>
            <a:r>
              <a:rPr lang="fr-FR" sz="2400" dirty="0" err="1"/>
              <a:t>digipad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363" y="3635573"/>
            <a:ext cx="1524000" cy="2028825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3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2" y="2039952"/>
            <a:ext cx="11343789" cy="4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31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18" y="1887050"/>
            <a:ext cx="10833182" cy="44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780" y="1414249"/>
            <a:ext cx="8615363" cy="53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50" y="1907653"/>
            <a:ext cx="10055449" cy="49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42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43" name="Image 4"/>
            <p:cNvPicPr/>
            <p:nvPr/>
          </p:nvPicPr>
          <p:blipFill>
            <a:blip r:embed="rId5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44" name="ZoneTexte 7"/>
          <p:cNvSpPr/>
          <p:nvPr/>
        </p:nvSpPr>
        <p:spPr>
          <a:xfrm>
            <a:off x="3613680" y="62568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PREPARATION, SUPPORTS, OUTILS</a:t>
            </a:r>
            <a:endParaRPr lang="fr-FR" sz="4000" b="0" strike="noStrike" spc="-1">
              <a:latin typeface="Arial"/>
            </a:endParaRPr>
          </a:p>
        </p:txBody>
      </p:sp>
      <p:pic>
        <p:nvPicPr>
          <p:cNvPr id="147" name="Image 10"/>
          <p:cNvPicPr/>
          <p:nvPr/>
        </p:nvPicPr>
        <p:blipFill>
          <a:blip r:embed="rId6"/>
          <a:stretch/>
        </p:blipFill>
        <p:spPr>
          <a:xfrm>
            <a:off x="2486880" y="1449720"/>
            <a:ext cx="659160" cy="659160"/>
          </a:xfrm>
          <a:prstGeom prst="rect">
            <a:avLst/>
          </a:prstGeom>
          <a:ln w="0">
            <a:noFill/>
          </a:ln>
        </p:spPr>
      </p:pic>
      <p:sp>
        <p:nvSpPr>
          <p:cNvPr id="148" name="ZoneTexte 11"/>
          <p:cNvSpPr/>
          <p:nvPr/>
        </p:nvSpPr>
        <p:spPr>
          <a:xfrm>
            <a:off x="3310560" y="1432440"/>
            <a:ext cx="7549920" cy="425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>
                <a:solidFill>
                  <a:srgbClr val="000000"/>
                </a:solidFill>
                <a:latin typeface="Calibri"/>
              </a:rPr>
              <a:t> Comment le texte a-t-il été découpé ?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171" y="2022005"/>
            <a:ext cx="3718206" cy="47532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729471" y="3173260"/>
            <a:ext cx="3796146" cy="32316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Pour le découpage du texte, choisir les moments où il y a plusieurs possibilités dans le récit </a:t>
            </a:r>
            <a:r>
              <a:rPr lang="fr-FR" sz="1600" b="1" u="sng" dirty="0" smtClean="0"/>
              <a:t>(nœuds sémantiques).</a:t>
            </a:r>
          </a:p>
          <a:p>
            <a:pPr algn="just"/>
            <a:r>
              <a:rPr lang="fr-FR" sz="1600" b="1" dirty="0" smtClean="0"/>
              <a:t>Il faut éviter de délimiter des unités narratives complètes qui n’appellent pas d’hypothèses, </a:t>
            </a:r>
            <a:r>
              <a:rPr lang="fr-FR" sz="1600" b="1" u="sng" dirty="0" smtClean="0"/>
              <a:t>mais on peut couper au milieu d’une phrase.</a:t>
            </a:r>
          </a:p>
          <a:p>
            <a:pPr algn="just"/>
            <a:r>
              <a:rPr lang="fr-FR" sz="1600" b="1" dirty="0" smtClean="0"/>
              <a:t>Ne pas prévoir des arrêts trop fréquents qui coupent le rythme du récit. Il n’existe pas de choix définitif.</a:t>
            </a:r>
          </a:p>
          <a:p>
            <a:pPr algn="just"/>
            <a:endParaRPr lang="fr-FR" sz="1400" i="1" dirty="0" smtClean="0"/>
          </a:p>
          <a:p>
            <a:pPr algn="just"/>
            <a:r>
              <a:rPr lang="fr-FR" sz="1400" i="1" dirty="0" smtClean="0"/>
              <a:t>Source : IFÉ</a:t>
            </a:r>
            <a:endParaRPr lang="fr-FR" sz="1400" i="1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581935" y="4901063"/>
            <a:ext cx="2147536" cy="9553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0017" y="2022005"/>
            <a:ext cx="609600" cy="6096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71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35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931886" y="2598057"/>
            <a:ext cx="6473371" cy="105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Etape 4 : Définir les questions à poser </a:t>
            </a:r>
            <a:endParaRPr lang="fr-FR" sz="2800" dirty="0" smtClean="0"/>
          </a:p>
          <a:p>
            <a:pPr algn="ctr"/>
            <a:r>
              <a:rPr lang="fr-FR" sz="2800" dirty="0"/>
              <a:t> </a:t>
            </a:r>
            <a:r>
              <a:rPr lang="fr-FR" sz="2800" dirty="0" smtClean="0"/>
              <a:t>              </a:t>
            </a:r>
            <a:r>
              <a:rPr lang="fr-FR" sz="2800" dirty="0" smtClean="0"/>
              <a:t>à </a:t>
            </a:r>
            <a:r>
              <a:rPr lang="fr-FR" sz="2800" dirty="0" smtClean="0"/>
              <a:t>la fin de chaque fragment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50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1" name="Image 4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54" name="Image 6"/>
          <p:cNvPicPr/>
          <p:nvPr/>
        </p:nvPicPr>
        <p:blipFill rotWithShape="1">
          <a:blip r:embed="rId3"/>
          <a:srcRect l="39384" t="365"/>
          <a:stretch/>
        </p:blipFill>
        <p:spPr>
          <a:xfrm>
            <a:off x="4644731" y="2341417"/>
            <a:ext cx="7034652" cy="4031674"/>
          </a:xfrm>
          <a:prstGeom prst="rect">
            <a:avLst/>
          </a:prstGeom>
          <a:ln w="0">
            <a:noFill/>
          </a:ln>
        </p:spPr>
      </p:pic>
      <p:sp>
        <p:nvSpPr>
          <p:cNvPr id="155" name="ZoneTexte 9"/>
          <p:cNvSpPr/>
          <p:nvPr/>
        </p:nvSpPr>
        <p:spPr>
          <a:xfrm>
            <a:off x="6660040" y="1567513"/>
            <a:ext cx="2529280" cy="4255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RAPPEL : </a:t>
            </a:r>
            <a:endParaRPr lang="fr-FR" sz="22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60240" y="5762292"/>
            <a:ext cx="195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/>
              <a:t>Source : IFÉ</a:t>
            </a:r>
            <a:endParaRPr lang="fr-FR" sz="14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5920" y="2982129"/>
            <a:ext cx="3560583" cy="24006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L’enseignant prévoit 1 ou 2 questions pour chaque fragment.</a:t>
            </a:r>
          </a:p>
          <a:p>
            <a:pPr algn="just"/>
            <a:r>
              <a:rPr lang="fr-FR" sz="1600" b="1" dirty="0" smtClean="0"/>
              <a:t>Les questions possibles relèvent de 3 types :</a:t>
            </a:r>
          </a:p>
          <a:p>
            <a:pPr algn="just"/>
            <a:endParaRPr lang="fr-FR" sz="800" b="1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Questions d’anticipation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Question de rétrospection</a:t>
            </a:r>
          </a:p>
          <a:p>
            <a:pPr marL="285750" indent="-285750" algn="just">
              <a:buFontTx/>
              <a:buChar char="-"/>
            </a:pPr>
            <a:endParaRPr lang="fr-FR" sz="800" b="1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Question de clarification</a:t>
            </a:r>
          </a:p>
          <a:p>
            <a:pPr marL="285750" indent="-285750" algn="just">
              <a:buFontTx/>
              <a:buChar char="-"/>
            </a:pPr>
            <a:endParaRPr lang="fr-FR" sz="1400" i="1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36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323072" y="735113"/>
            <a:ext cx="98689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Mise en situation </a:t>
            </a:r>
            <a:r>
              <a:rPr lang="fr-FR" sz="2800" dirty="0" smtClean="0">
                <a:solidFill>
                  <a:schemeClr val="bg1"/>
                </a:solidFill>
              </a:rPr>
              <a:t>2 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i="1" dirty="0">
                <a:solidFill>
                  <a:schemeClr val="bg1"/>
                </a:solidFill>
              </a:rPr>
              <a:t>à partir </a:t>
            </a:r>
            <a:r>
              <a:rPr lang="fr-FR" sz="2800" i="1" dirty="0" smtClean="0">
                <a:solidFill>
                  <a:schemeClr val="bg1"/>
                </a:solidFill>
              </a:rPr>
              <a:t>d’une fable (Le Lion et le vieux lièvre)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8457" y="2148114"/>
            <a:ext cx="7024914" cy="4093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2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158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9" name="Image 4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0" name="ZoneTexte 7"/>
          <p:cNvSpPr/>
          <p:nvPr/>
        </p:nvSpPr>
        <p:spPr>
          <a:xfrm>
            <a:off x="3613680" y="625680"/>
            <a:ext cx="72871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rgbClr val="FFFFFF"/>
                </a:solidFill>
                <a:latin typeface="Calibri"/>
              </a:rPr>
              <a:t>PREPARATION, SUPPORTS, OUTILS</a:t>
            </a:r>
            <a:endParaRPr lang="fr-FR" sz="4000" b="0" strike="noStrike" spc="-1">
              <a:latin typeface="Arial"/>
            </a:endParaRPr>
          </a:p>
        </p:txBody>
      </p:sp>
      <p:grpSp>
        <p:nvGrpSpPr>
          <p:cNvPr id="161" name="Groupe 10"/>
          <p:cNvGrpSpPr/>
          <p:nvPr/>
        </p:nvGrpSpPr>
        <p:grpSpPr>
          <a:xfrm>
            <a:off x="1876472" y="2360337"/>
            <a:ext cx="8835641" cy="2863206"/>
            <a:chOff x="2185200" y="2801520"/>
            <a:chExt cx="7821360" cy="1736280"/>
          </a:xfrm>
        </p:grpSpPr>
        <p:pic>
          <p:nvPicPr>
            <p:cNvPr id="162" name="Graphique 11" descr="Avis des clients"/>
            <p:cNvPicPr/>
            <p:nvPr/>
          </p:nvPicPr>
          <p:blipFill>
            <a:blip r:embed="rId3"/>
            <a:stretch/>
          </p:blipFill>
          <p:spPr>
            <a:xfrm>
              <a:off x="2456049" y="3090420"/>
              <a:ext cx="1493280" cy="1158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3" name="ZoneTexte 12"/>
            <p:cNvSpPr/>
            <p:nvPr/>
          </p:nvSpPr>
          <p:spPr>
            <a:xfrm>
              <a:off x="2185200" y="2801520"/>
              <a:ext cx="7821360" cy="173628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3958348" y="3629070"/>
            <a:ext cx="6433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En quoi ce travail préparatoire est-il important ?</a:t>
            </a:r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23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7879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PRESENTATION D’UNE DEMARCHE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96603">
            <a:off x="3510680" y="5227362"/>
            <a:ext cx="929580" cy="9295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80950">
            <a:off x="4700413" y="5248144"/>
            <a:ext cx="929580" cy="9295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68066">
            <a:off x="5630422" y="4665556"/>
            <a:ext cx="929580" cy="9295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5318" y="1804444"/>
            <a:ext cx="8046720" cy="20998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La fin de la présentation développe le lien entre </a:t>
            </a:r>
          </a:p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le guide « </a:t>
            </a:r>
            <a:r>
              <a:rPr lang="fr-FR" sz="2800" dirty="0">
                <a:solidFill>
                  <a:schemeClr val="tx1"/>
                </a:solidFill>
              </a:rPr>
              <a:t>L</a:t>
            </a:r>
            <a:r>
              <a:rPr lang="fr-FR" sz="2800" dirty="0" smtClean="0">
                <a:solidFill>
                  <a:schemeClr val="tx1"/>
                </a:solidFill>
              </a:rPr>
              <a:t>a Compréhension au CM » </a:t>
            </a:r>
          </a:p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Et</a:t>
            </a:r>
          </a:p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 la démarche de </a:t>
            </a:r>
            <a:r>
              <a:rPr lang="fr-FR" sz="2800" i="1" dirty="0" smtClean="0">
                <a:solidFill>
                  <a:schemeClr val="tx1"/>
                </a:solidFill>
              </a:rPr>
              <a:t>La lecture Pas à pas 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38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81" y="4041893"/>
            <a:ext cx="1994998" cy="26558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6404" y="4905022"/>
            <a:ext cx="929580" cy="92958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96603">
            <a:off x="8789552" y="4440232"/>
            <a:ext cx="929580" cy="9295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94330">
            <a:off x="9879923" y="4769346"/>
            <a:ext cx="929580" cy="9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e 5"/>
          <p:cNvGrpSpPr/>
          <p:nvPr/>
        </p:nvGrpSpPr>
        <p:grpSpPr>
          <a:xfrm>
            <a:off x="0" y="-10080"/>
            <a:ext cx="12191760" cy="2282040"/>
            <a:chOff x="0" y="-10080"/>
            <a:chExt cx="12191760" cy="2282040"/>
          </a:xfrm>
        </p:grpSpPr>
        <p:sp>
          <p:nvSpPr>
            <p:cNvPr id="165" name="Rectangle 3"/>
            <p:cNvSpPr/>
            <p:nvPr/>
          </p:nvSpPr>
          <p:spPr>
            <a:xfrm>
              <a:off x="0" y="594000"/>
              <a:ext cx="12191760" cy="77076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66" name="Image 4"/>
            <p:cNvPicPr/>
            <p:nvPr/>
          </p:nvPicPr>
          <p:blipFill>
            <a:blip r:embed="rId4"/>
            <a:stretch/>
          </p:blipFill>
          <p:spPr>
            <a:xfrm>
              <a:off x="655920" y="-10080"/>
              <a:ext cx="1439640" cy="2282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7" name="ZoneTexte 7"/>
          <p:cNvSpPr/>
          <p:nvPr/>
        </p:nvSpPr>
        <p:spPr>
          <a:xfrm>
            <a:off x="1917180" y="700016"/>
            <a:ext cx="83574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3200" b="1" strike="noStrike" spc="-1" dirty="0" smtClean="0">
                <a:solidFill>
                  <a:srgbClr val="FFFFFF"/>
                </a:solidFill>
                <a:latin typeface="Calibri"/>
              </a:rPr>
              <a:t>QUELQUES APPORTS DIDACTIQUES 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68" name="ZoneTexte 19"/>
          <p:cNvSpPr/>
          <p:nvPr/>
        </p:nvSpPr>
        <p:spPr>
          <a:xfrm>
            <a:off x="1596430" y="1470776"/>
            <a:ext cx="10305283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</a:rPr>
              <a:t>La 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séance de lecture pas à pas en classe se déroule en 3 temps :  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7" name="ZoneTexte 28"/>
          <p:cNvSpPr/>
          <p:nvPr/>
        </p:nvSpPr>
        <p:spPr>
          <a:xfrm>
            <a:off x="164873" y="6538912"/>
            <a:ext cx="447401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» p103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39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3" y="2093341"/>
            <a:ext cx="5534025" cy="4486275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201876" y="3748051"/>
            <a:ext cx="1930400" cy="27735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20"/>
          <p:cNvSpPr/>
          <p:nvPr/>
        </p:nvSpPr>
        <p:spPr>
          <a:xfrm>
            <a:off x="5720394" y="2092398"/>
            <a:ext cx="5633406" cy="425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1- La </a:t>
            </a: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clarification, définition de la tâche </a:t>
            </a:r>
            <a:endParaRPr lang="fr-FR" sz="2200" b="0" strike="noStrike" spc="-1" dirty="0">
              <a:latin typeface="Arial"/>
            </a:endParaRPr>
          </a:p>
        </p:txBody>
      </p:sp>
      <p:pic>
        <p:nvPicPr>
          <p:cNvPr id="20" name="taches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9343" y="1497703"/>
            <a:ext cx="609600" cy="609600"/>
          </a:xfrm>
          <a:prstGeom prst="rect">
            <a:avLst/>
          </a:prstGeom>
        </p:spPr>
      </p:pic>
      <p:sp>
        <p:nvSpPr>
          <p:cNvPr id="21" name="ZoneTexte 12"/>
          <p:cNvSpPr/>
          <p:nvPr/>
        </p:nvSpPr>
        <p:spPr>
          <a:xfrm>
            <a:off x="5783487" y="3823907"/>
            <a:ext cx="6207652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Mobiliser les connaissances lexicales et </a:t>
            </a:r>
            <a:r>
              <a:rPr lang="fr-FR" sz="1800" b="1" strike="noStrike" spc="-1" dirty="0" smtClean="0">
                <a:solidFill>
                  <a:srgbClr val="000000"/>
                </a:solidFill>
                <a:latin typeface="Calibri"/>
              </a:rPr>
              <a:t>référentielles</a:t>
            </a:r>
          </a:p>
          <a:p>
            <a:pPr>
              <a:lnSpc>
                <a:spcPct val="100000"/>
              </a:lnSpc>
            </a:pPr>
            <a:r>
              <a:rPr lang="fr-FR" sz="1800" b="0" i="1" strike="noStrike" spc="-1" dirty="0" smtClean="0">
                <a:solidFill>
                  <a:srgbClr val="000000"/>
                </a:solidFill>
                <a:latin typeface="Calibri"/>
              </a:rPr>
              <a:t>« Je vais m’assurer que vous compreniez bien les mots utilisés », </a:t>
            </a:r>
          </a:p>
          <a:p>
            <a:pPr>
              <a:lnSpc>
                <a:spcPct val="100000"/>
              </a:lnSpc>
            </a:pPr>
            <a:r>
              <a:rPr lang="fr-FR" sz="1800" b="0" i="1" strike="noStrike" spc="-1" dirty="0" smtClean="0">
                <a:solidFill>
                  <a:srgbClr val="000000"/>
                </a:solidFill>
                <a:latin typeface="Calibri"/>
              </a:rPr>
              <a:t>« Cette histoire va parler d’un lion et d’un lièvre : que savez-vous du lion? Que savez-vous du lièvre? »</a:t>
            </a:r>
            <a:endParaRPr lang="fr-FR" sz="1800" b="0" i="1" strike="noStrike" spc="-1" dirty="0">
              <a:latin typeface="Arial"/>
            </a:endParaRPr>
          </a:p>
        </p:txBody>
      </p:sp>
      <p:sp>
        <p:nvSpPr>
          <p:cNvPr id="22" name="ZoneTexte 8"/>
          <p:cNvSpPr/>
          <p:nvPr/>
        </p:nvSpPr>
        <p:spPr>
          <a:xfrm>
            <a:off x="5791052" y="2571475"/>
            <a:ext cx="6028798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Mobiliser la mémoire </a:t>
            </a:r>
            <a:r>
              <a:rPr lang="fr-FR" sz="1800" b="1" strike="noStrike" spc="-1" dirty="0" smtClean="0">
                <a:solidFill>
                  <a:srgbClr val="000000"/>
                </a:solidFill>
                <a:latin typeface="Calibri"/>
              </a:rPr>
              <a:t>didactique</a:t>
            </a:r>
          </a:p>
          <a:p>
            <a:pPr>
              <a:lnSpc>
                <a:spcPct val="100000"/>
              </a:lnSpc>
            </a:pPr>
            <a:r>
              <a:rPr lang="fr-FR" spc="-1" dirty="0" smtClean="0">
                <a:solidFill>
                  <a:srgbClr val="000000"/>
                </a:solidFill>
                <a:latin typeface="Calibri"/>
              </a:rPr>
              <a:t>« Je vais vous lire une histoire et vous, vous devrez vous aider de ce qu’on a appris pour fabriquer cette histoire dans votre tête. » 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4" name="ZoneTexte 15"/>
          <p:cNvSpPr/>
          <p:nvPr/>
        </p:nvSpPr>
        <p:spPr>
          <a:xfrm>
            <a:off x="5783487" y="5103743"/>
            <a:ext cx="5715455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Commencer à élaborer une représentation </a:t>
            </a:r>
            <a:r>
              <a:rPr lang="fr-FR" sz="1800" b="1" strike="noStrike" spc="-1" dirty="0" smtClean="0">
                <a:solidFill>
                  <a:srgbClr val="000000"/>
                </a:solidFill>
                <a:latin typeface="Calibri"/>
              </a:rPr>
              <a:t>mentale de l’activité proposée</a:t>
            </a:r>
          </a:p>
          <a:p>
            <a:pPr>
              <a:lnSpc>
                <a:spcPct val="100000"/>
              </a:lnSpc>
            </a:pPr>
            <a:r>
              <a:rPr lang="fr-FR" spc="-1" dirty="0" smtClean="0">
                <a:solidFill>
                  <a:srgbClr val="000000"/>
                </a:solidFill>
                <a:latin typeface="Calibri"/>
              </a:rPr>
              <a:t>« A chaque arrêt, je vous questionnerai sur ce que vous avez compris mais aussi sur comment vous avez fait pour savoir. Il y aura un moment d’échanges collectifs à chaque fois pour débattre et donner ses idées ».</a:t>
            </a:r>
            <a:endParaRPr lang="fr-FR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0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7879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Pour se connaitre un peu…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92878F-F412-4D2B-8769-7DD3E2E30326}"/>
              </a:ext>
            </a:extLst>
          </p:cNvPr>
          <p:cNvSpPr txBox="1"/>
          <p:nvPr/>
        </p:nvSpPr>
        <p:spPr>
          <a:xfrm>
            <a:off x="1633386" y="2143205"/>
            <a:ext cx="958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311" y="3407710"/>
            <a:ext cx="5583471" cy="1916439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1489582" y="1907653"/>
            <a:ext cx="4545458" cy="1344998"/>
          </a:xfrm>
          <a:prstGeom prst="wedgeEllipseCallout">
            <a:avLst>
              <a:gd name="adj1" fmla="val 51256"/>
              <a:gd name="adj2" fmla="val 61874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Petit tour de table…</a:t>
            </a:r>
            <a:endParaRPr lang="fr-FR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5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e 5"/>
          <p:cNvGrpSpPr/>
          <p:nvPr/>
        </p:nvGrpSpPr>
        <p:grpSpPr>
          <a:xfrm>
            <a:off x="0" y="-10080"/>
            <a:ext cx="12191760" cy="2282040"/>
            <a:chOff x="0" y="-10080"/>
            <a:chExt cx="12191760" cy="2282040"/>
          </a:xfrm>
        </p:grpSpPr>
        <p:sp>
          <p:nvSpPr>
            <p:cNvPr id="165" name="Rectangle 3"/>
            <p:cNvSpPr/>
            <p:nvPr/>
          </p:nvSpPr>
          <p:spPr>
            <a:xfrm>
              <a:off x="0" y="594000"/>
              <a:ext cx="12191760" cy="77076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66" name="Image 4"/>
            <p:cNvPicPr/>
            <p:nvPr/>
          </p:nvPicPr>
          <p:blipFill>
            <a:blip r:embed="rId2"/>
            <a:stretch/>
          </p:blipFill>
          <p:spPr>
            <a:xfrm>
              <a:off x="655920" y="-10080"/>
              <a:ext cx="1439640" cy="2282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7" name="ZoneTexte 7"/>
          <p:cNvSpPr/>
          <p:nvPr/>
        </p:nvSpPr>
        <p:spPr>
          <a:xfrm>
            <a:off x="1917180" y="700016"/>
            <a:ext cx="83574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3200" b="1" strike="noStrike" spc="-1" dirty="0" smtClean="0">
                <a:solidFill>
                  <a:srgbClr val="FFFFFF"/>
                </a:solidFill>
                <a:latin typeface="Calibri"/>
              </a:rPr>
              <a:t>QUELQUES APPORTS DIDACTIQUES 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7" name="ZoneTexte 28"/>
          <p:cNvSpPr/>
          <p:nvPr/>
        </p:nvSpPr>
        <p:spPr>
          <a:xfrm>
            <a:off x="164873" y="6538912"/>
            <a:ext cx="447401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» p103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3" y="2093341"/>
            <a:ext cx="5534025" cy="4486275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1908169" y="3765323"/>
            <a:ext cx="1930400" cy="27735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21"/>
          <p:cNvSpPr/>
          <p:nvPr/>
        </p:nvSpPr>
        <p:spPr>
          <a:xfrm>
            <a:off x="5865535" y="1667821"/>
            <a:ext cx="6125603" cy="429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2- La </a:t>
            </a: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lecture fragmentée avec le questionnement </a:t>
            </a:r>
            <a:endParaRPr lang="fr-FR" sz="2200" b="0" strike="noStrike" spc="-1" dirty="0">
              <a:latin typeface="Arial"/>
            </a:endParaRPr>
          </a:p>
        </p:txBody>
      </p:sp>
      <p:sp>
        <p:nvSpPr>
          <p:cNvPr id="29" name="ZoneTexte 19"/>
          <p:cNvSpPr/>
          <p:nvPr/>
        </p:nvSpPr>
        <p:spPr>
          <a:xfrm>
            <a:off x="5865534" y="2905945"/>
            <a:ext cx="5826905" cy="27993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200" b="1" strike="noStrike" spc="-1" dirty="0" smtClean="0">
                <a:solidFill>
                  <a:srgbClr val="000000"/>
                </a:solidFill>
                <a:latin typeface="Calibri"/>
              </a:rPr>
              <a:t>Le questionnement sert à :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Rendre </a:t>
            </a: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le texte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accessible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200" spc="-1" dirty="0" smtClean="0">
                <a:solidFill>
                  <a:srgbClr val="000000"/>
                </a:solidFill>
                <a:latin typeface="Calibri"/>
              </a:rPr>
              <a:t>Aider à faire des liens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200" spc="-1" dirty="0">
                <a:solidFill>
                  <a:srgbClr val="000000"/>
                </a:solidFill>
              </a:rPr>
              <a:t>Aider à élaborer une représentation mentale </a:t>
            </a:r>
            <a:r>
              <a:rPr lang="fr-FR" sz="2200" spc="-1" dirty="0" smtClean="0">
                <a:solidFill>
                  <a:srgbClr val="000000"/>
                </a:solidFill>
              </a:rPr>
              <a:t>cohérente de l’histoire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200" spc="-1" dirty="0">
                <a:solidFill>
                  <a:srgbClr val="000000"/>
                </a:solidFill>
              </a:rPr>
              <a:t>Apporter des outils si nécessaire</a:t>
            </a:r>
            <a:endParaRPr lang="fr-FR" sz="2200" spc="-1" dirty="0">
              <a:latin typeface="Arial"/>
            </a:endParaRPr>
          </a:p>
          <a:p>
            <a:endParaRPr lang="fr-FR" sz="22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2200" b="0" strike="noStrike" spc="-1" dirty="0">
              <a:latin typeface="Arial"/>
            </a:endParaRPr>
          </a:p>
        </p:txBody>
      </p:sp>
      <p:sp>
        <p:nvSpPr>
          <p:cNvPr id="36" name="Bulle narrative : ronde 23"/>
          <p:cNvSpPr/>
          <p:nvPr/>
        </p:nvSpPr>
        <p:spPr>
          <a:xfrm>
            <a:off x="9155418" y="2173451"/>
            <a:ext cx="2835720" cy="106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Le lion va-t-il accepter le pacte ?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" name="Bulle narrative : ronde 23"/>
          <p:cNvSpPr/>
          <p:nvPr/>
        </p:nvSpPr>
        <p:spPr>
          <a:xfrm>
            <a:off x="9262502" y="4952080"/>
            <a:ext cx="2835720" cy="106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A78A8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 dirty="0" smtClean="0">
                <a:solidFill>
                  <a:srgbClr val="FFFFFF"/>
                </a:solidFill>
                <a:latin typeface="Calibri"/>
              </a:rPr>
              <a:t>Non, il ne va pas accepter car il est trop affamé.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8" name="Bulle narrative : ronde 23"/>
          <p:cNvSpPr/>
          <p:nvPr/>
        </p:nvSpPr>
        <p:spPr>
          <a:xfrm>
            <a:off x="5969100" y="5325067"/>
            <a:ext cx="3442151" cy="106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A78A8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 dirty="0" smtClean="0">
                <a:solidFill>
                  <a:srgbClr val="FFFFFF"/>
                </a:solidFill>
                <a:latin typeface="Calibri"/>
              </a:rPr>
              <a:t>Oui, car il n’a pas besoin de chasser. Les animaux viennent à lui.</a:t>
            </a:r>
            <a:endParaRPr lang="fr-FR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8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e 5"/>
          <p:cNvGrpSpPr/>
          <p:nvPr/>
        </p:nvGrpSpPr>
        <p:grpSpPr>
          <a:xfrm>
            <a:off x="0" y="211680"/>
            <a:ext cx="12191760" cy="2334240"/>
            <a:chOff x="0" y="211680"/>
            <a:chExt cx="12191760" cy="2334240"/>
          </a:xfrm>
        </p:grpSpPr>
        <p:sp>
          <p:nvSpPr>
            <p:cNvPr id="228" name="Rectangle 3"/>
            <p:cNvSpPr/>
            <p:nvPr/>
          </p:nvSpPr>
          <p:spPr>
            <a:xfrm>
              <a:off x="0" y="783360"/>
              <a:ext cx="12191760" cy="79596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29" name="Image 4"/>
            <p:cNvPicPr/>
            <p:nvPr/>
          </p:nvPicPr>
          <p:blipFill>
            <a:blip r:embed="rId5"/>
            <a:stretch/>
          </p:blipFill>
          <p:spPr>
            <a:xfrm>
              <a:off x="655920" y="211680"/>
              <a:ext cx="1425600" cy="2334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1" name="Image 1"/>
          <p:cNvPicPr/>
          <p:nvPr/>
        </p:nvPicPr>
        <p:blipFill>
          <a:blip r:embed="rId6"/>
          <a:stretch/>
        </p:blipFill>
        <p:spPr>
          <a:xfrm>
            <a:off x="4319906" y="3483100"/>
            <a:ext cx="1710942" cy="1460986"/>
          </a:xfrm>
          <a:prstGeom prst="rect">
            <a:avLst/>
          </a:prstGeom>
          <a:ln w="0">
            <a:noFill/>
          </a:ln>
        </p:spPr>
      </p:pic>
      <p:pic>
        <p:nvPicPr>
          <p:cNvPr id="232" name="Image 8"/>
          <p:cNvPicPr/>
          <p:nvPr/>
        </p:nvPicPr>
        <p:blipFill>
          <a:blip r:embed="rId7"/>
          <a:stretch/>
        </p:blipFill>
        <p:spPr>
          <a:xfrm>
            <a:off x="6240300" y="3626027"/>
            <a:ext cx="1804515" cy="1250523"/>
          </a:xfrm>
          <a:prstGeom prst="rect">
            <a:avLst/>
          </a:prstGeom>
          <a:ln w="0"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985" y="3563652"/>
            <a:ext cx="1630212" cy="1353997"/>
          </a:xfrm>
          <a:prstGeom prst="rect">
            <a:avLst/>
          </a:prstGeom>
        </p:spPr>
      </p:pic>
      <p:sp>
        <p:nvSpPr>
          <p:cNvPr id="13" name="ZoneTexte 7"/>
          <p:cNvSpPr/>
          <p:nvPr/>
        </p:nvSpPr>
        <p:spPr>
          <a:xfrm>
            <a:off x="655919" y="981117"/>
            <a:ext cx="1274618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800" b="1" strike="noStrike" spc="-1" dirty="0">
                <a:solidFill>
                  <a:srgbClr val="FFFFFF"/>
                </a:solidFill>
                <a:latin typeface="Calibri"/>
              </a:rPr>
              <a:t>MISE EN ŒUVRE DU TEMPS </a:t>
            </a:r>
            <a:r>
              <a:rPr lang="fr-FR" sz="2800" b="1" strike="noStrike" spc="-1" dirty="0" smtClean="0">
                <a:solidFill>
                  <a:srgbClr val="FFFFFF"/>
                </a:solidFill>
                <a:latin typeface="Calibri"/>
              </a:rPr>
              <a:t>2 : </a:t>
            </a:r>
            <a:r>
              <a:rPr lang="fr-FR" sz="2600" b="0" strike="noStrike" spc="-1" dirty="0" smtClean="0">
                <a:solidFill>
                  <a:srgbClr val="FFFFFF"/>
                </a:solidFill>
                <a:latin typeface="Calibri"/>
              </a:rPr>
              <a:t>lecture </a:t>
            </a:r>
            <a:r>
              <a:rPr lang="fr-FR" sz="2600" b="0" strike="noStrike" spc="-1" dirty="0">
                <a:solidFill>
                  <a:srgbClr val="FFFFFF"/>
                </a:solidFill>
                <a:latin typeface="Calibri"/>
              </a:rPr>
              <a:t>fragmentée et </a:t>
            </a:r>
            <a:r>
              <a:rPr lang="fr-FR" sz="2600" b="0" strike="noStrike" spc="-1" dirty="0" smtClean="0">
                <a:solidFill>
                  <a:srgbClr val="FFFFFF"/>
                </a:solidFill>
                <a:latin typeface="Calibri"/>
              </a:rPr>
              <a:t>questionnement</a:t>
            </a:r>
            <a:endParaRPr lang="fr-FR" sz="2600" b="0" strike="noStrike" spc="-1" dirty="0">
              <a:latin typeface="Arial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2081520" y="3220607"/>
          <a:ext cx="8128000" cy="1997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2347586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374579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51682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41059554"/>
                    </a:ext>
                  </a:extLst>
                </a:gridCol>
              </a:tblGrid>
              <a:tr h="1997733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150079"/>
                  </a:ext>
                </a:extLst>
              </a:tr>
            </a:tbl>
          </a:graphicData>
        </a:graphic>
      </p:graphicFrame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476" y="3626027"/>
            <a:ext cx="1855473" cy="1175133"/>
          </a:xfrm>
          <a:prstGeom prst="rect">
            <a:avLst/>
          </a:prstGeom>
        </p:spPr>
      </p:pic>
      <p:sp>
        <p:nvSpPr>
          <p:cNvPr id="17" name="ZoneTexte 20"/>
          <p:cNvSpPr/>
          <p:nvPr/>
        </p:nvSpPr>
        <p:spPr>
          <a:xfrm>
            <a:off x="2514960" y="2270160"/>
            <a:ext cx="7549920" cy="4255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200" spc="-1" dirty="0" smtClean="0">
                <a:solidFill>
                  <a:srgbClr val="000000"/>
                </a:solidFill>
                <a:latin typeface="Calibri"/>
              </a:rPr>
              <a:t>Pour chaque fragment, une même démarche</a:t>
            </a:r>
            <a:endParaRPr lang="fr-FR" sz="2200" b="0" strike="noStrike" spc="-1" dirty="0">
              <a:latin typeface="Arial"/>
            </a:endParaRPr>
          </a:p>
        </p:txBody>
      </p:sp>
      <p:pic>
        <p:nvPicPr>
          <p:cNvPr id="2" name="activités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09520" y="2270160"/>
            <a:ext cx="609600" cy="6096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1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e 5"/>
          <p:cNvGrpSpPr/>
          <p:nvPr/>
        </p:nvGrpSpPr>
        <p:grpSpPr>
          <a:xfrm>
            <a:off x="0" y="211680"/>
            <a:ext cx="12191760" cy="2334240"/>
            <a:chOff x="0" y="211680"/>
            <a:chExt cx="12191760" cy="2334240"/>
          </a:xfrm>
        </p:grpSpPr>
        <p:sp>
          <p:nvSpPr>
            <p:cNvPr id="235" name="Rectangle 3"/>
            <p:cNvSpPr/>
            <p:nvPr/>
          </p:nvSpPr>
          <p:spPr>
            <a:xfrm>
              <a:off x="0" y="783360"/>
              <a:ext cx="12191760" cy="79596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36" name="Image 4"/>
            <p:cNvPicPr/>
            <p:nvPr/>
          </p:nvPicPr>
          <p:blipFill>
            <a:blip r:embed="rId2"/>
            <a:stretch/>
          </p:blipFill>
          <p:spPr>
            <a:xfrm>
              <a:off x="655920" y="211680"/>
              <a:ext cx="1425600" cy="2334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8" name="Groupe 9"/>
          <p:cNvGrpSpPr/>
          <p:nvPr/>
        </p:nvGrpSpPr>
        <p:grpSpPr>
          <a:xfrm>
            <a:off x="2185200" y="2293257"/>
            <a:ext cx="7821360" cy="2244543"/>
            <a:chOff x="2185200" y="2801520"/>
            <a:chExt cx="7821360" cy="1736280"/>
          </a:xfrm>
        </p:grpSpPr>
        <p:pic>
          <p:nvPicPr>
            <p:cNvPr id="239" name="Graphique 10" descr="Avis des clients"/>
            <p:cNvPicPr/>
            <p:nvPr/>
          </p:nvPicPr>
          <p:blipFill>
            <a:blip r:embed="rId3"/>
            <a:stretch/>
          </p:blipFill>
          <p:spPr>
            <a:xfrm>
              <a:off x="2392098" y="3090420"/>
              <a:ext cx="1493280" cy="1158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0" name="ZoneTexte 11"/>
            <p:cNvSpPr/>
            <p:nvPr/>
          </p:nvSpPr>
          <p:spPr>
            <a:xfrm>
              <a:off x="2185200" y="2801520"/>
              <a:ext cx="7821360" cy="173628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</p:txBody>
        </p:sp>
      </p:grpSp>
      <p:sp>
        <p:nvSpPr>
          <p:cNvPr id="9" name="ZoneTexte 7"/>
          <p:cNvSpPr/>
          <p:nvPr/>
        </p:nvSpPr>
        <p:spPr>
          <a:xfrm>
            <a:off x="655919" y="981117"/>
            <a:ext cx="1274618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800" b="1" strike="noStrike" spc="-1" dirty="0">
                <a:solidFill>
                  <a:srgbClr val="FFFFFF"/>
                </a:solidFill>
                <a:latin typeface="Calibri"/>
              </a:rPr>
              <a:t>MISE EN ŒUVRE DU TEMPS </a:t>
            </a:r>
            <a:r>
              <a:rPr lang="fr-FR" sz="2800" b="1" strike="noStrike" spc="-1" dirty="0" smtClean="0">
                <a:solidFill>
                  <a:srgbClr val="FFFFFF"/>
                </a:solidFill>
                <a:latin typeface="Calibri"/>
              </a:rPr>
              <a:t>2 : </a:t>
            </a:r>
            <a:r>
              <a:rPr lang="fr-FR" sz="2600" b="0" strike="noStrike" spc="-1" dirty="0" smtClean="0">
                <a:solidFill>
                  <a:srgbClr val="FFFFFF"/>
                </a:solidFill>
                <a:latin typeface="Calibri"/>
              </a:rPr>
              <a:t>lecture </a:t>
            </a:r>
            <a:r>
              <a:rPr lang="fr-FR" sz="2600" b="0" strike="noStrike" spc="-1" dirty="0">
                <a:solidFill>
                  <a:srgbClr val="FFFFFF"/>
                </a:solidFill>
                <a:latin typeface="Calibri"/>
              </a:rPr>
              <a:t>fragmentée et </a:t>
            </a:r>
            <a:r>
              <a:rPr lang="fr-FR" sz="2600" b="0" strike="noStrike" spc="-1" dirty="0" smtClean="0">
                <a:solidFill>
                  <a:srgbClr val="FFFFFF"/>
                </a:solidFill>
                <a:latin typeface="Calibri"/>
              </a:rPr>
              <a:t>questionnement</a:t>
            </a:r>
            <a:endParaRPr lang="fr-FR" sz="2600" b="0" strike="noStrike" spc="-1" dirty="0"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92276" y="2666727"/>
            <a:ext cx="5914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Cette démarche est fondée sur le principe de la découverte assistée et de l’engagement actif des élèves. Quel intérêt y voyez-vous ?</a:t>
            </a:r>
          </a:p>
          <a:p>
            <a:pPr algn="just"/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9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e 5"/>
          <p:cNvGrpSpPr/>
          <p:nvPr/>
        </p:nvGrpSpPr>
        <p:grpSpPr>
          <a:xfrm>
            <a:off x="0" y="-10080"/>
            <a:ext cx="12191760" cy="2282040"/>
            <a:chOff x="0" y="-10080"/>
            <a:chExt cx="12191760" cy="2282040"/>
          </a:xfrm>
        </p:grpSpPr>
        <p:sp>
          <p:nvSpPr>
            <p:cNvPr id="165" name="Rectangle 3"/>
            <p:cNvSpPr/>
            <p:nvPr/>
          </p:nvSpPr>
          <p:spPr>
            <a:xfrm>
              <a:off x="0" y="594000"/>
              <a:ext cx="12191760" cy="77076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66" name="Image 4"/>
            <p:cNvPicPr/>
            <p:nvPr/>
          </p:nvPicPr>
          <p:blipFill>
            <a:blip r:embed="rId4"/>
            <a:stretch/>
          </p:blipFill>
          <p:spPr>
            <a:xfrm>
              <a:off x="655920" y="-10080"/>
              <a:ext cx="1439640" cy="2282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7" name="ZoneTexte 7"/>
          <p:cNvSpPr/>
          <p:nvPr/>
        </p:nvSpPr>
        <p:spPr>
          <a:xfrm>
            <a:off x="1917180" y="700016"/>
            <a:ext cx="83574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3200" b="1" strike="noStrike" spc="-1" dirty="0" smtClean="0">
                <a:solidFill>
                  <a:srgbClr val="FFFFFF"/>
                </a:solidFill>
                <a:latin typeface="Calibri"/>
              </a:rPr>
              <a:t>QUELQUES APPORTS DIDACTIQUES 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7" name="ZoneTexte 28"/>
          <p:cNvSpPr/>
          <p:nvPr/>
        </p:nvSpPr>
        <p:spPr>
          <a:xfrm>
            <a:off x="164873" y="6538912"/>
            <a:ext cx="447401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» p103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3" y="2093341"/>
            <a:ext cx="5534025" cy="4486275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3557764" y="3765323"/>
            <a:ext cx="1930400" cy="27735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19"/>
          <p:cNvSpPr/>
          <p:nvPr/>
        </p:nvSpPr>
        <p:spPr>
          <a:xfrm>
            <a:off x="5865534" y="2905945"/>
            <a:ext cx="5826905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200" b="1" strike="noStrike" spc="-1" dirty="0" smtClean="0">
                <a:solidFill>
                  <a:srgbClr val="000000"/>
                </a:solidFill>
                <a:latin typeface="Calibri"/>
              </a:rPr>
              <a:t>Ce temps sert à :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2200" b="0" strike="noStrike" spc="-1" dirty="0">
              <a:latin typeface="Arial"/>
            </a:endParaRPr>
          </a:p>
        </p:txBody>
      </p:sp>
      <p:sp>
        <p:nvSpPr>
          <p:cNvPr id="15" name="ZoneTexte 22"/>
          <p:cNvSpPr/>
          <p:nvPr/>
        </p:nvSpPr>
        <p:spPr>
          <a:xfrm>
            <a:off x="5720394" y="1561438"/>
            <a:ext cx="5633406" cy="425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3- L’explicitation </a:t>
            </a: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et la mémoire didactique</a:t>
            </a:r>
            <a:endParaRPr lang="fr-FR" sz="2200" b="0" strike="noStrike" spc="-1" dirty="0">
              <a:latin typeface="Arial"/>
            </a:endParaRPr>
          </a:p>
        </p:txBody>
      </p:sp>
      <p:sp>
        <p:nvSpPr>
          <p:cNvPr id="19" name="ZoneTexte 15"/>
          <p:cNvSpPr/>
          <p:nvPr/>
        </p:nvSpPr>
        <p:spPr>
          <a:xfrm>
            <a:off x="5755061" y="3353725"/>
            <a:ext cx="604785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000" b="0" strike="noStrike" spc="-1" dirty="0" smtClean="0">
                <a:solidFill>
                  <a:srgbClr val="000000"/>
                </a:solidFill>
                <a:latin typeface="Calibri"/>
              </a:rPr>
              <a:t>Développer des habiletés pour comprendre un texte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20" name="Bulle narrative : ronde 23"/>
          <p:cNvSpPr/>
          <p:nvPr/>
        </p:nvSpPr>
        <p:spPr>
          <a:xfrm>
            <a:off x="5865534" y="4012487"/>
            <a:ext cx="2210518" cy="106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 dirty="0" smtClean="0">
                <a:solidFill>
                  <a:srgbClr val="FFFFFF"/>
                </a:solidFill>
                <a:latin typeface="Calibri"/>
              </a:rPr>
              <a:t>Comment a-t-on compris 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</a:rPr>
              <a:t>?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1" name="Bulle narrative : ronde 23"/>
          <p:cNvSpPr/>
          <p:nvPr/>
        </p:nvSpPr>
        <p:spPr>
          <a:xfrm>
            <a:off x="6970793" y="5072687"/>
            <a:ext cx="2210518" cy="106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 dirty="0" smtClean="0">
                <a:solidFill>
                  <a:srgbClr val="FFFFFF"/>
                </a:solidFill>
                <a:latin typeface="Calibri"/>
              </a:rPr>
              <a:t>Qu’est-ce qui vous a aidés ?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2" name="Bulle narrative : ronde 23"/>
          <p:cNvSpPr/>
          <p:nvPr/>
        </p:nvSpPr>
        <p:spPr>
          <a:xfrm>
            <a:off x="8610600" y="4012487"/>
            <a:ext cx="2210518" cy="1060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 dirty="0" smtClean="0">
                <a:solidFill>
                  <a:srgbClr val="FFFFFF"/>
                </a:solidFill>
                <a:latin typeface="Calibri"/>
              </a:rPr>
              <a:t>Qu’est-ce qui vous a gênés ?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3" name="activités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200" y="2102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3613759" y="622240"/>
            <a:ext cx="72875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PROLONGEMENTS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F82DF6-5B65-4914-8E8B-6D0EF897F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18" y="2088326"/>
            <a:ext cx="10363200" cy="1676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3450DE-FCC7-48EB-AC7C-28F66CFD3818}"/>
              </a:ext>
            </a:extLst>
          </p:cNvPr>
          <p:cNvSpPr txBox="1"/>
          <p:nvPr/>
        </p:nvSpPr>
        <p:spPr>
          <a:xfrm>
            <a:off x="3268241" y="1374991"/>
            <a:ext cx="8406924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 </a:t>
            </a:r>
            <a:r>
              <a:rPr lang="fr-FR" sz="2200" dirty="0" smtClean="0"/>
              <a:t>Que </a:t>
            </a:r>
            <a:r>
              <a:rPr lang="fr-FR" sz="2200" dirty="0"/>
              <a:t>prévoir en prolongement de la séance de lecture pas à pas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86D48E-270E-441A-A958-C6D61BB82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45" y="1330126"/>
            <a:ext cx="659622" cy="659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26E0067-54D5-472A-84E4-AB7FA81F8785}"/>
              </a:ext>
            </a:extLst>
          </p:cNvPr>
          <p:cNvSpPr txBox="1"/>
          <p:nvPr/>
        </p:nvSpPr>
        <p:spPr>
          <a:xfrm>
            <a:off x="1152940" y="3919706"/>
            <a:ext cx="10363200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u="sng" dirty="0"/>
              <a:t>Afin de prolonger le travail de compréhension, en particulier avec les élèves les plus fragiles, on peut :</a:t>
            </a:r>
          </a:p>
          <a:p>
            <a:endParaRPr lang="fr-FR" b="1" u="sng" dirty="0"/>
          </a:p>
          <a:p>
            <a:r>
              <a:rPr lang="fr-FR" b="1" dirty="0"/>
              <a:t>		. Laisser l’album ou le texte à disposition des élèves</a:t>
            </a:r>
          </a:p>
          <a:p>
            <a:r>
              <a:rPr lang="fr-FR" b="1" dirty="0"/>
              <a:t>		. Relire l’histoire après quelques jours</a:t>
            </a:r>
          </a:p>
          <a:p>
            <a:r>
              <a:rPr lang="fr-FR" b="1" dirty="0"/>
              <a:t>		. Jouer l’histoire (avec des marottes pour les plus jeunes)</a:t>
            </a:r>
          </a:p>
          <a:p>
            <a:r>
              <a:rPr lang="fr-FR" b="1" dirty="0"/>
              <a:t>		. Faire des rappels de récit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3613759" y="622240"/>
            <a:ext cx="72875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COMPLEMENTS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3450DE-FCC7-48EB-AC7C-28F66CFD3818}"/>
              </a:ext>
            </a:extLst>
          </p:cNvPr>
          <p:cNvSpPr txBox="1"/>
          <p:nvPr/>
        </p:nvSpPr>
        <p:spPr>
          <a:xfrm>
            <a:off x="3268241" y="1374991"/>
            <a:ext cx="8406924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Cette démarche est-elle suffisante </a:t>
            </a:r>
            <a:r>
              <a:rPr lang="fr-FR" sz="2200" dirty="0"/>
              <a:t>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86D48E-270E-441A-A958-C6D61BB82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45" y="1330126"/>
            <a:ext cx="659622" cy="6596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26E0067-54D5-472A-84E4-AB7FA81F8785}"/>
              </a:ext>
            </a:extLst>
          </p:cNvPr>
          <p:cNvSpPr txBox="1"/>
          <p:nvPr/>
        </p:nvSpPr>
        <p:spPr>
          <a:xfrm>
            <a:off x="6630517" y="3037542"/>
            <a:ext cx="4409566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/>
              <a:t>Cette démarche intégrative doit être complétée par des activités de deux autres types :</a:t>
            </a:r>
          </a:p>
          <a:p>
            <a:endParaRPr lang="fr-FR" sz="800" b="1" u="sng" dirty="0"/>
          </a:p>
          <a:p>
            <a:pPr marL="285750" indent="-285750">
              <a:buFontTx/>
              <a:buChar char="-"/>
            </a:pPr>
            <a:r>
              <a:rPr lang="fr-FR" b="1" dirty="0" smtClean="0"/>
              <a:t>Des activités modulaires (enseigner des stratégies pour traiter une difficulté clairement délimitée) ;</a:t>
            </a:r>
          </a:p>
          <a:p>
            <a:pPr marL="285750" indent="-285750">
              <a:buFontTx/>
              <a:buChar char="-"/>
            </a:pPr>
            <a:endParaRPr lang="fr-FR" sz="800" b="1" dirty="0"/>
          </a:p>
          <a:p>
            <a:pPr marL="285750" indent="-285750">
              <a:buFontTx/>
              <a:buChar char="-"/>
            </a:pPr>
            <a:r>
              <a:rPr lang="fr-FR" b="1" dirty="0" smtClean="0"/>
              <a:t>Des activités à dimension littéraire.</a:t>
            </a:r>
          </a:p>
          <a:p>
            <a:r>
              <a:rPr lang="fr-FR" b="1" dirty="0" smtClean="0"/>
              <a:t> 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71" y="2384346"/>
            <a:ext cx="5031328" cy="3860939"/>
          </a:xfrm>
          <a:prstGeom prst="rect">
            <a:avLst/>
          </a:prstGeom>
        </p:spPr>
      </p:pic>
      <p:sp>
        <p:nvSpPr>
          <p:cNvPr id="13" name="ZoneTexte 28"/>
          <p:cNvSpPr/>
          <p:nvPr/>
        </p:nvSpPr>
        <p:spPr>
          <a:xfrm>
            <a:off x="854259" y="6245285"/>
            <a:ext cx="551900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i="1" strike="noStrike" spc="-1" dirty="0" smtClean="0">
                <a:solidFill>
                  <a:srgbClr val="000000"/>
                </a:solidFill>
                <a:latin typeface="Calibri"/>
              </a:rPr>
              <a:t>Source : Guide « La compréhension en cours moyen » p83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8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20" y="2322857"/>
            <a:ext cx="9035414" cy="4208572"/>
          </a:xfrm>
          <a:prstGeom prst="rect">
            <a:avLst/>
          </a:prstGeom>
        </p:spPr>
      </p:pic>
      <p:grpSp>
        <p:nvGrpSpPr>
          <p:cNvPr id="283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284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85" name="Image 4"/>
            <p:cNvPicPr/>
            <p:nvPr/>
          </p:nvPicPr>
          <p:blipFill>
            <a:blip r:embed="rId3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6" name="ZoneTexte 7"/>
          <p:cNvSpPr/>
          <p:nvPr/>
        </p:nvSpPr>
        <p:spPr>
          <a:xfrm>
            <a:off x="2133720" y="625680"/>
            <a:ext cx="876744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 dirty="0">
                <a:solidFill>
                  <a:srgbClr val="FFFFFF"/>
                </a:solidFill>
                <a:latin typeface="Calibri"/>
              </a:rPr>
              <a:t>LA DEMARCHE DE LECTURE PAS A PAS</a:t>
            </a:r>
            <a:endParaRPr lang="fr-FR" sz="4000" b="0" strike="noStrike" spc="-1" dirty="0">
              <a:latin typeface="Arial"/>
            </a:endParaRPr>
          </a:p>
        </p:txBody>
      </p:sp>
      <p:sp>
        <p:nvSpPr>
          <p:cNvPr id="287" name="ZoneTexte 1"/>
          <p:cNvSpPr/>
          <p:nvPr/>
        </p:nvSpPr>
        <p:spPr>
          <a:xfrm>
            <a:off x="3248167" y="6047585"/>
            <a:ext cx="840702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fr-FR" sz="1400" i="1" spc="-1" smtClean="0">
                <a:solidFill>
                  <a:srgbClr val="000000"/>
                </a:solidFill>
                <a:latin typeface="Calibri"/>
              </a:rPr>
              <a:t>Source: IFE</a:t>
            </a:r>
            <a:endParaRPr lang="fr-FR" sz="1400" b="0" i="1" strike="noStrike" spc="-1" dirty="0">
              <a:latin typeface="Arial"/>
            </a:endParaRPr>
          </a:p>
        </p:txBody>
      </p:sp>
      <p:sp>
        <p:nvSpPr>
          <p:cNvPr id="8" name="ZoneTexte 22"/>
          <p:cNvSpPr/>
          <p:nvPr/>
        </p:nvSpPr>
        <p:spPr>
          <a:xfrm>
            <a:off x="2550277" y="1559880"/>
            <a:ext cx="7934325" cy="4255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libri"/>
              </a:rPr>
              <a:t>Que faut-il retenir?</a:t>
            </a:r>
            <a:endParaRPr lang="fr-FR" sz="2200" b="0" strike="noStrike" spc="-1" dirty="0"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9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e 5"/>
          <p:cNvGrpSpPr/>
          <p:nvPr/>
        </p:nvGrpSpPr>
        <p:grpSpPr>
          <a:xfrm>
            <a:off x="0" y="44640"/>
            <a:ext cx="12191760" cy="1862640"/>
            <a:chOff x="0" y="44640"/>
            <a:chExt cx="12191760" cy="1862640"/>
          </a:xfrm>
        </p:grpSpPr>
        <p:sp>
          <p:nvSpPr>
            <p:cNvPr id="277" name="Rectangle 3"/>
            <p:cNvSpPr/>
            <p:nvPr/>
          </p:nvSpPr>
          <p:spPr>
            <a:xfrm>
              <a:off x="0" y="704160"/>
              <a:ext cx="12191760" cy="5432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78" name="Image 4"/>
            <p:cNvPicPr/>
            <p:nvPr/>
          </p:nvPicPr>
          <p:blipFill>
            <a:blip r:embed="rId2"/>
            <a:stretch/>
          </p:blipFill>
          <p:spPr>
            <a:xfrm>
              <a:off x="655920" y="44640"/>
              <a:ext cx="1666440" cy="1862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80" name="Groupe 6"/>
          <p:cNvGrpSpPr/>
          <p:nvPr/>
        </p:nvGrpSpPr>
        <p:grpSpPr>
          <a:xfrm>
            <a:off x="2606760" y="2355435"/>
            <a:ext cx="8133811" cy="2398276"/>
            <a:chOff x="2185200" y="2801520"/>
            <a:chExt cx="7821360" cy="1736280"/>
          </a:xfrm>
        </p:grpSpPr>
        <p:pic>
          <p:nvPicPr>
            <p:cNvPr id="281" name="Graphique 8" descr="Avis des clients"/>
            <p:cNvPicPr/>
            <p:nvPr/>
          </p:nvPicPr>
          <p:blipFill>
            <a:blip r:embed="rId3"/>
            <a:stretch/>
          </p:blipFill>
          <p:spPr>
            <a:xfrm>
              <a:off x="2565779" y="3138441"/>
              <a:ext cx="1265008" cy="87299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2" name="ZoneTexte 9"/>
            <p:cNvSpPr/>
            <p:nvPr/>
          </p:nvSpPr>
          <p:spPr>
            <a:xfrm>
              <a:off x="2185200" y="2801520"/>
              <a:ext cx="7821360" cy="173628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</p:txBody>
        </p:sp>
      </p:grpSp>
      <p:sp>
        <p:nvSpPr>
          <p:cNvPr id="9" name="ZoneTexte 7"/>
          <p:cNvSpPr/>
          <p:nvPr/>
        </p:nvSpPr>
        <p:spPr>
          <a:xfrm>
            <a:off x="2133720" y="625680"/>
            <a:ext cx="876744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000" b="0" strike="noStrike" spc="-1" dirty="0">
                <a:solidFill>
                  <a:srgbClr val="FFFFFF"/>
                </a:solidFill>
                <a:latin typeface="Calibri"/>
              </a:rPr>
              <a:t>LA DEMARCHE DE LECTURE PAS A PAS</a:t>
            </a:r>
            <a:endParaRPr lang="fr-FR" sz="40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495800" y="2585077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/>
              <a:t>Qu’est-ce que vous trouvez d’intéressant dans cette démarche ?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 smtClean="0"/>
              <a:t>Qu’est-ce qui au contraire pourrait vous freiner ? 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3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133600" y="622240"/>
            <a:ext cx="876771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LA DEMARCHE DE LECTURE PAS A PAS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6E7E86-6D8E-47FB-9688-629FBEA58E0D}"/>
              </a:ext>
            </a:extLst>
          </p:cNvPr>
          <p:cNvSpPr txBox="1"/>
          <p:nvPr/>
        </p:nvSpPr>
        <p:spPr>
          <a:xfrm>
            <a:off x="1489581" y="2020891"/>
            <a:ext cx="9090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/>
              <a:t>ET MAINTENANT A VOUS</a:t>
            </a:r>
          </a:p>
          <a:p>
            <a:pPr algn="ctr"/>
            <a:r>
              <a:rPr lang="fr-FR" sz="5400" b="1" dirty="0"/>
              <a:t>DE LIRE PAS A PAS…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CC11CC-024E-4189-8095-0A5F4C5B9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5" y="4111271"/>
            <a:ext cx="5695950" cy="212448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2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7879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Présentation de quelques pratiques…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92878F-F412-4D2B-8769-7DD3E2E30326}"/>
              </a:ext>
            </a:extLst>
          </p:cNvPr>
          <p:cNvSpPr txBox="1"/>
          <p:nvPr/>
        </p:nvSpPr>
        <p:spPr>
          <a:xfrm>
            <a:off x="1633386" y="2143205"/>
            <a:ext cx="958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311" y="3407710"/>
            <a:ext cx="5583471" cy="1916439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727165" y="1674962"/>
            <a:ext cx="5068389" cy="1554480"/>
          </a:xfrm>
          <a:prstGeom prst="wedgeEllipseCallout">
            <a:avLst>
              <a:gd name="adj1" fmla="val 51256"/>
              <a:gd name="adj2" fmla="val 61874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Comment enseignez-vous la compréhension </a:t>
            </a:r>
            <a:r>
              <a:rPr lang="fr-FR" sz="2800" dirty="0" smtClean="0"/>
              <a:t>dans vos classes</a:t>
            </a:r>
            <a:r>
              <a:rPr lang="fr-FR" sz="2800" dirty="0"/>
              <a:t> ?</a:t>
            </a:r>
          </a:p>
        </p:txBody>
      </p:sp>
      <p:sp>
        <p:nvSpPr>
          <p:cNvPr id="10" name="Pensées 9"/>
          <p:cNvSpPr/>
          <p:nvPr/>
        </p:nvSpPr>
        <p:spPr>
          <a:xfrm>
            <a:off x="1084217" y="3395867"/>
            <a:ext cx="2952207" cy="549116"/>
          </a:xfrm>
          <a:prstGeom prst="cloudCallout">
            <a:avLst>
              <a:gd name="adj1" fmla="val 65320"/>
              <a:gd name="adj2" fmla="val 48227"/>
            </a:avLst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Séances dédiées?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Pensées 10"/>
          <p:cNvSpPr/>
          <p:nvPr/>
        </p:nvSpPr>
        <p:spPr>
          <a:xfrm>
            <a:off x="5795554" y="1623186"/>
            <a:ext cx="1872343" cy="549116"/>
          </a:xfrm>
          <a:prstGeom prst="cloudCallout">
            <a:avLst>
              <a:gd name="adj1" fmla="val -28928"/>
              <a:gd name="adj2" fmla="val 276600"/>
            </a:avLst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Quand?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Pensées 11"/>
          <p:cNvSpPr/>
          <p:nvPr/>
        </p:nvSpPr>
        <p:spPr>
          <a:xfrm>
            <a:off x="8709199" y="2899349"/>
            <a:ext cx="3230252" cy="549116"/>
          </a:xfrm>
          <a:prstGeom prst="cloudCallout">
            <a:avLst>
              <a:gd name="adj1" fmla="val -60344"/>
              <a:gd name="adj2" fmla="val 76774"/>
            </a:avLst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Quelles méthodes?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Pensées 12"/>
          <p:cNvSpPr/>
          <p:nvPr/>
        </p:nvSpPr>
        <p:spPr>
          <a:xfrm>
            <a:off x="7071360" y="2315656"/>
            <a:ext cx="1872343" cy="549116"/>
          </a:xfrm>
          <a:prstGeom prst="cloudCallout">
            <a:avLst>
              <a:gd name="adj1" fmla="val -53347"/>
              <a:gd name="adj2" fmla="val 162413"/>
            </a:avLst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Comment?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Pensées 13"/>
          <p:cNvSpPr/>
          <p:nvPr/>
        </p:nvSpPr>
        <p:spPr>
          <a:xfrm>
            <a:off x="8709198" y="1750871"/>
            <a:ext cx="2952207" cy="549116"/>
          </a:xfrm>
          <a:prstGeom prst="cloudCallout">
            <a:avLst>
              <a:gd name="adj1" fmla="val -77601"/>
              <a:gd name="adj2" fmla="val 259948"/>
            </a:avLst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Quels supports?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578" y="5502417"/>
            <a:ext cx="11125828" cy="109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837360" y="5606147"/>
            <a:ext cx="2135187" cy="802340"/>
          </a:xfrm>
          <a:custGeom>
            <a:avLst/>
            <a:gdLst>
              <a:gd name="connsiteX0" fmla="*/ 0 w 2135187"/>
              <a:gd name="connsiteY0" fmla="*/ 80234 h 802340"/>
              <a:gd name="connsiteX1" fmla="*/ 80234 w 2135187"/>
              <a:gd name="connsiteY1" fmla="*/ 0 h 802340"/>
              <a:gd name="connsiteX2" fmla="*/ 2054953 w 2135187"/>
              <a:gd name="connsiteY2" fmla="*/ 0 h 802340"/>
              <a:gd name="connsiteX3" fmla="*/ 2135187 w 2135187"/>
              <a:gd name="connsiteY3" fmla="*/ 80234 h 802340"/>
              <a:gd name="connsiteX4" fmla="*/ 2135187 w 2135187"/>
              <a:gd name="connsiteY4" fmla="*/ 722106 h 802340"/>
              <a:gd name="connsiteX5" fmla="*/ 2054953 w 2135187"/>
              <a:gd name="connsiteY5" fmla="*/ 802340 h 802340"/>
              <a:gd name="connsiteX6" fmla="*/ 80234 w 2135187"/>
              <a:gd name="connsiteY6" fmla="*/ 802340 h 802340"/>
              <a:gd name="connsiteX7" fmla="*/ 0 w 2135187"/>
              <a:gd name="connsiteY7" fmla="*/ 722106 h 802340"/>
              <a:gd name="connsiteX8" fmla="*/ 0 w 2135187"/>
              <a:gd name="connsiteY8" fmla="*/ 80234 h 80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87" h="802340">
                <a:moveTo>
                  <a:pt x="0" y="80234"/>
                </a:moveTo>
                <a:cubicBezTo>
                  <a:pt x="0" y="35922"/>
                  <a:pt x="35922" y="0"/>
                  <a:pt x="80234" y="0"/>
                </a:cubicBezTo>
                <a:lnTo>
                  <a:pt x="2054953" y="0"/>
                </a:lnTo>
                <a:cubicBezTo>
                  <a:pt x="2099265" y="0"/>
                  <a:pt x="2135187" y="35922"/>
                  <a:pt x="2135187" y="80234"/>
                </a:cubicBezTo>
                <a:lnTo>
                  <a:pt x="2135187" y="722106"/>
                </a:lnTo>
                <a:cubicBezTo>
                  <a:pt x="2135187" y="766418"/>
                  <a:pt x="2099265" y="802340"/>
                  <a:pt x="2054953" y="802340"/>
                </a:cubicBezTo>
                <a:lnTo>
                  <a:pt x="80234" y="802340"/>
                </a:lnTo>
                <a:cubicBezTo>
                  <a:pt x="35922" y="802340"/>
                  <a:pt x="0" y="766418"/>
                  <a:pt x="0" y="722106"/>
                </a:cubicBezTo>
                <a:lnTo>
                  <a:pt x="0" y="80234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890" tIns="95890" rIns="95890" bIns="958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900" kern="1200" dirty="0" smtClean="0">
                <a:solidFill>
                  <a:schemeClr val="bg1"/>
                </a:solidFill>
              </a:rPr>
              <a:t>5 min de réflexion individuelle à l’écrit</a:t>
            </a:r>
            <a:endParaRPr lang="fr-FR" sz="1900" kern="1200" dirty="0">
              <a:solidFill>
                <a:schemeClr val="bg1"/>
              </a:solidFill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3186067" y="5742553"/>
            <a:ext cx="452659" cy="529526"/>
          </a:xfrm>
          <a:custGeom>
            <a:avLst/>
            <a:gdLst>
              <a:gd name="connsiteX0" fmla="*/ 0 w 452659"/>
              <a:gd name="connsiteY0" fmla="*/ 105905 h 529526"/>
              <a:gd name="connsiteX1" fmla="*/ 226330 w 452659"/>
              <a:gd name="connsiteY1" fmla="*/ 105905 h 529526"/>
              <a:gd name="connsiteX2" fmla="*/ 226330 w 452659"/>
              <a:gd name="connsiteY2" fmla="*/ 0 h 529526"/>
              <a:gd name="connsiteX3" fmla="*/ 452659 w 452659"/>
              <a:gd name="connsiteY3" fmla="*/ 264763 h 529526"/>
              <a:gd name="connsiteX4" fmla="*/ 226330 w 452659"/>
              <a:gd name="connsiteY4" fmla="*/ 529526 h 529526"/>
              <a:gd name="connsiteX5" fmla="*/ 226330 w 452659"/>
              <a:gd name="connsiteY5" fmla="*/ 423621 h 529526"/>
              <a:gd name="connsiteX6" fmla="*/ 0 w 452659"/>
              <a:gd name="connsiteY6" fmla="*/ 423621 h 529526"/>
              <a:gd name="connsiteX7" fmla="*/ 0 w 452659"/>
              <a:gd name="connsiteY7" fmla="*/ 105905 h 52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659" h="529526">
                <a:moveTo>
                  <a:pt x="0" y="105905"/>
                </a:moveTo>
                <a:lnTo>
                  <a:pt x="226330" y="105905"/>
                </a:lnTo>
                <a:lnTo>
                  <a:pt x="226330" y="0"/>
                </a:lnTo>
                <a:lnTo>
                  <a:pt x="452659" y="264763"/>
                </a:lnTo>
                <a:lnTo>
                  <a:pt x="226330" y="529526"/>
                </a:lnTo>
                <a:lnTo>
                  <a:pt x="226330" y="423621"/>
                </a:lnTo>
                <a:lnTo>
                  <a:pt x="0" y="423621"/>
                </a:lnTo>
                <a:lnTo>
                  <a:pt x="0" y="105905"/>
                </a:lnTo>
                <a:close/>
              </a:path>
            </a:pathLst>
          </a:custGeom>
          <a:solidFill>
            <a:srgbClr val="7030A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8" bIns="10590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600" kern="1200">
              <a:solidFill>
                <a:schemeClr val="bg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3826623" y="5606147"/>
            <a:ext cx="2135187" cy="802340"/>
          </a:xfrm>
          <a:custGeom>
            <a:avLst/>
            <a:gdLst>
              <a:gd name="connsiteX0" fmla="*/ 0 w 2135187"/>
              <a:gd name="connsiteY0" fmla="*/ 80234 h 802340"/>
              <a:gd name="connsiteX1" fmla="*/ 80234 w 2135187"/>
              <a:gd name="connsiteY1" fmla="*/ 0 h 802340"/>
              <a:gd name="connsiteX2" fmla="*/ 2054953 w 2135187"/>
              <a:gd name="connsiteY2" fmla="*/ 0 h 802340"/>
              <a:gd name="connsiteX3" fmla="*/ 2135187 w 2135187"/>
              <a:gd name="connsiteY3" fmla="*/ 80234 h 802340"/>
              <a:gd name="connsiteX4" fmla="*/ 2135187 w 2135187"/>
              <a:gd name="connsiteY4" fmla="*/ 722106 h 802340"/>
              <a:gd name="connsiteX5" fmla="*/ 2054953 w 2135187"/>
              <a:gd name="connsiteY5" fmla="*/ 802340 h 802340"/>
              <a:gd name="connsiteX6" fmla="*/ 80234 w 2135187"/>
              <a:gd name="connsiteY6" fmla="*/ 802340 h 802340"/>
              <a:gd name="connsiteX7" fmla="*/ 0 w 2135187"/>
              <a:gd name="connsiteY7" fmla="*/ 722106 h 802340"/>
              <a:gd name="connsiteX8" fmla="*/ 0 w 2135187"/>
              <a:gd name="connsiteY8" fmla="*/ 80234 h 80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87" h="802340">
                <a:moveTo>
                  <a:pt x="0" y="80234"/>
                </a:moveTo>
                <a:cubicBezTo>
                  <a:pt x="0" y="35922"/>
                  <a:pt x="35922" y="0"/>
                  <a:pt x="80234" y="0"/>
                </a:cubicBezTo>
                <a:lnTo>
                  <a:pt x="2054953" y="0"/>
                </a:lnTo>
                <a:cubicBezTo>
                  <a:pt x="2099265" y="0"/>
                  <a:pt x="2135187" y="35922"/>
                  <a:pt x="2135187" y="80234"/>
                </a:cubicBezTo>
                <a:lnTo>
                  <a:pt x="2135187" y="722106"/>
                </a:lnTo>
                <a:cubicBezTo>
                  <a:pt x="2135187" y="766418"/>
                  <a:pt x="2099265" y="802340"/>
                  <a:pt x="2054953" y="802340"/>
                </a:cubicBezTo>
                <a:lnTo>
                  <a:pt x="80234" y="802340"/>
                </a:lnTo>
                <a:cubicBezTo>
                  <a:pt x="35922" y="802340"/>
                  <a:pt x="0" y="766418"/>
                  <a:pt x="0" y="722106"/>
                </a:cubicBezTo>
                <a:lnTo>
                  <a:pt x="0" y="80234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890" tIns="95890" rIns="95890" bIns="958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900" kern="1200" dirty="0" smtClean="0">
                <a:solidFill>
                  <a:schemeClr val="bg1"/>
                </a:solidFill>
              </a:rPr>
              <a:t>Mutualisation</a:t>
            </a:r>
            <a:endParaRPr lang="fr-FR" sz="1900" kern="1200" dirty="0">
              <a:solidFill>
                <a:schemeClr val="bg1"/>
              </a:solidFill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6424046" y="5606147"/>
            <a:ext cx="5042263" cy="802340"/>
          </a:xfrm>
          <a:custGeom>
            <a:avLst/>
            <a:gdLst>
              <a:gd name="connsiteX0" fmla="*/ 0 w 2135187"/>
              <a:gd name="connsiteY0" fmla="*/ 80234 h 802340"/>
              <a:gd name="connsiteX1" fmla="*/ 80234 w 2135187"/>
              <a:gd name="connsiteY1" fmla="*/ 0 h 802340"/>
              <a:gd name="connsiteX2" fmla="*/ 2054953 w 2135187"/>
              <a:gd name="connsiteY2" fmla="*/ 0 h 802340"/>
              <a:gd name="connsiteX3" fmla="*/ 2135187 w 2135187"/>
              <a:gd name="connsiteY3" fmla="*/ 80234 h 802340"/>
              <a:gd name="connsiteX4" fmla="*/ 2135187 w 2135187"/>
              <a:gd name="connsiteY4" fmla="*/ 722106 h 802340"/>
              <a:gd name="connsiteX5" fmla="*/ 2054953 w 2135187"/>
              <a:gd name="connsiteY5" fmla="*/ 802340 h 802340"/>
              <a:gd name="connsiteX6" fmla="*/ 80234 w 2135187"/>
              <a:gd name="connsiteY6" fmla="*/ 802340 h 802340"/>
              <a:gd name="connsiteX7" fmla="*/ 0 w 2135187"/>
              <a:gd name="connsiteY7" fmla="*/ 722106 h 802340"/>
              <a:gd name="connsiteX8" fmla="*/ 0 w 2135187"/>
              <a:gd name="connsiteY8" fmla="*/ 80234 h 80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87" h="802340">
                <a:moveTo>
                  <a:pt x="0" y="80234"/>
                </a:moveTo>
                <a:cubicBezTo>
                  <a:pt x="0" y="35922"/>
                  <a:pt x="35922" y="0"/>
                  <a:pt x="80234" y="0"/>
                </a:cubicBezTo>
                <a:lnTo>
                  <a:pt x="2054953" y="0"/>
                </a:lnTo>
                <a:cubicBezTo>
                  <a:pt x="2099265" y="0"/>
                  <a:pt x="2135187" y="35922"/>
                  <a:pt x="2135187" y="80234"/>
                </a:cubicBezTo>
                <a:lnTo>
                  <a:pt x="2135187" y="722106"/>
                </a:lnTo>
                <a:cubicBezTo>
                  <a:pt x="2135187" y="766418"/>
                  <a:pt x="2099265" y="802340"/>
                  <a:pt x="2054953" y="802340"/>
                </a:cubicBezTo>
                <a:lnTo>
                  <a:pt x="80234" y="802340"/>
                </a:lnTo>
                <a:cubicBezTo>
                  <a:pt x="35922" y="802340"/>
                  <a:pt x="0" y="766418"/>
                  <a:pt x="0" y="722106"/>
                </a:cubicBezTo>
                <a:lnTo>
                  <a:pt x="0" y="8023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890" tIns="95890" rIns="95890" bIns="95890" numCol="1" spcCol="1270" anchor="ctr" anchorCtr="0">
            <a:noAutofit/>
          </a:bodyPr>
          <a:lstStyle/>
          <a:p>
            <a:r>
              <a:rPr lang="fr-FR" sz="1600" i="1" u="sng" dirty="0" smtClean="0">
                <a:solidFill>
                  <a:schemeClr val="tx1"/>
                </a:solidFill>
              </a:rPr>
              <a:t>Remarque</a:t>
            </a:r>
            <a:r>
              <a:rPr lang="fr-FR" sz="1600" i="1" dirty="0" smtClean="0">
                <a:solidFill>
                  <a:schemeClr val="tx1"/>
                </a:solidFill>
              </a:rPr>
              <a:t> : N’hésitez </a:t>
            </a:r>
            <a:r>
              <a:rPr lang="fr-FR" sz="1600" i="1" dirty="0">
                <a:solidFill>
                  <a:schemeClr val="tx1"/>
                </a:solidFill>
              </a:rPr>
              <a:t>pas à présenter les avantages et les limites des méthodes que vous utilisez ou que vous avez déjà testées …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7879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PRESENTATION D’UNE DEMARCHE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4572002" y="5136880"/>
            <a:ext cx="929580" cy="9295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56836">
            <a:off x="5693888" y="5239514"/>
            <a:ext cx="929580" cy="9295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6815775" y="5170388"/>
            <a:ext cx="929580" cy="9295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5318" y="1804444"/>
            <a:ext cx="8046720" cy="29652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La suite de la matinée est organisée autour d’une démarche d’enseignement de la compréhension proposée par Marie-France Bishop</a:t>
            </a:r>
          </a:p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sur le site de l’</a:t>
            </a:r>
            <a:r>
              <a:rPr lang="fr-FR" sz="2800" dirty="0" err="1" smtClean="0">
                <a:solidFill>
                  <a:schemeClr val="tx1"/>
                </a:solidFill>
              </a:rPr>
              <a:t>Ifé</a:t>
            </a:r>
            <a:r>
              <a:rPr lang="fr-FR" sz="2800" dirty="0" smtClean="0">
                <a:solidFill>
                  <a:schemeClr val="tx1"/>
                </a:solidFill>
              </a:rPr>
              <a:t> (Institut Français de l’Education) :</a:t>
            </a:r>
          </a:p>
          <a:p>
            <a:pPr algn="ctr"/>
            <a:r>
              <a:rPr lang="fr-FR" sz="2800" i="1" dirty="0" smtClean="0">
                <a:solidFill>
                  <a:schemeClr val="tx1"/>
                </a:solidFill>
              </a:rPr>
              <a:t>La lecture Pas à pas 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65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2780271" y="642780"/>
            <a:ext cx="787902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PRESENTATION D’UNE DEMARCHE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43" y="2693062"/>
            <a:ext cx="8087314" cy="39343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0645">
            <a:off x="8490858" y="1304272"/>
            <a:ext cx="929580" cy="929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9164" y="1350666"/>
            <a:ext cx="5027727" cy="1206346"/>
          </a:xfrm>
          <a:prstGeom prst="rect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 smtClean="0">
                <a:solidFill>
                  <a:schemeClr val="tx1"/>
                </a:solidFill>
              </a:rPr>
              <a:t>La lecture Pas à pas…</a:t>
            </a:r>
          </a:p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D’après Marie-France Bishop</a:t>
            </a:r>
          </a:p>
          <a:p>
            <a:pPr algn="ctr"/>
            <a:r>
              <a:rPr lang="fr-FR" sz="2000" b="1" u="sng" dirty="0" smtClean="0">
                <a:solidFill>
                  <a:schemeClr val="tx1"/>
                </a:solidFill>
              </a:rPr>
              <a:t>Proposition de fiche de préparation </a:t>
            </a:r>
            <a:r>
              <a:rPr lang="fr-FR" sz="2000" b="1" dirty="0" smtClean="0">
                <a:solidFill>
                  <a:schemeClr val="tx1"/>
                </a:solidFill>
              </a:rPr>
              <a:t>: 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6836">
            <a:off x="9612744" y="1406906"/>
            <a:ext cx="929580" cy="9295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0645">
            <a:off x="10734631" y="1337780"/>
            <a:ext cx="929580" cy="929580"/>
          </a:xfrm>
          <a:prstGeom prst="rect">
            <a:avLst/>
          </a:prstGeom>
        </p:spPr>
      </p:pic>
      <p:sp>
        <p:nvSpPr>
          <p:cNvPr id="12" name="Flèche droite 11"/>
          <p:cNvSpPr/>
          <p:nvPr/>
        </p:nvSpPr>
        <p:spPr>
          <a:xfrm>
            <a:off x="4728754" y="5747657"/>
            <a:ext cx="313508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042262" y="5660962"/>
            <a:ext cx="22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o</a:t>
            </a:r>
            <a:r>
              <a:rPr lang="fr-FR" i="1" dirty="0" smtClean="0"/>
              <a:t>u tapuscrit </a:t>
            </a:r>
            <a:endParaRPr lang="fr-FR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2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07" y="2010288"/>
            <a:ext cx="9427184" cy="3789621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3069771" y="3905098"/>
            <a:ext cx="7445829" cy="1659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>
            <a:stCxn id="10" idx="2"/>
          </p:cNvCxnSpPr>
          <p:nvPr/>
        </p:nvCxnSpPr>
        <p:spPr>
          <a:xfrm>
            <a:off x="6792686" y="5564777"/>
            <a:ext cx="587828" cy="470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380514" y="5902544"/>
            <a:ext cx="43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point fera l’objet d’un développement au cours de la matinée.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257643" y="622240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PRESENTATION DE 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0645">
            <a:off x="11432999" y="651778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1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44713"/>
            <a:ext cx="12192000" cy="1862940"/>
            <a:chOff x="0" y="44713"/>
            <a:chExt cx="12192000" cy="1862940"/>
          </a:xfrm>
        </p:grpSpPr>
        <p:sp>
          <p:nvSpPr>
            <p:cNvPr id="4" name="Rectangle 3"/>
            <p:cNvSpPr/>
            <p:nvPr/>
          </p:nvSpPr>
          <p:spPr>
            <a:xfrm>
              <a:off x="0" y="704335"/>
              <a:ext cx="12192000" cy="5436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94" y="44713"/>
              <a:ext cx="1666977" cy="1862940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2257643" y="622240"/>
            <a:ext cx="922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PRESENTATION DE LA DEMARCHE Pas à pas 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0645">
            <a:off x="11432999" y="651778"/>
            <a:ext cx="673272" cy="67327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767" y="1500456"/>
            <a:ext cx="9147213" cy="3918381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B4FC-5245-4127-8573-EF09719707AC}" type="slidenum">
              <a:rPr lang="fr-FR" smtClean="0"/>
              <a:t>9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732377" y="5589167"/>
            <a:ext cx="938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Remarque</a:t>
            </a:r>
            <a:r>
              <a:rPr lang="fr-FR" i="1" dirty="0"/>
              <a:t> : Les nouvelles de Bernard Friot sont tout à fait adaptées à cette </a:t>
            </a:r>
            <a:r>
              <a:rPr lang="fr-FR" i="1" dirty="0" smtClean="0"/>
              <a:t>démarche par exemple.</a:t>
            </a:r>
          </a:p>
          <a:p>
            <a:r>
              <a:rPr lang="fr-FR" i="1" dirty="0" smtClean="0"/>
              <a:t>Quelques tapuscrits figureront dans les ressources à s’approprier dans le </a:t>
            </a:r>
            <a:r>
              <a:rPr lang="fr-FR" i="1" dirty="0" err="1" smtClean="0"/>
              <a:t>Digipad</a:t>
            </a:r>
            <a:r>
              <a:rPr lang="fr-FR" i="1" dirty="0" smtClean="0"/>
              <a:t> du temps 2.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8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de_diaporama_dsden89.potx" id="{AA8372CF-C19A-433F-BC08-614A2B19E614}" vid="{5A2901C4-A8BC-4B53-BC97-5915F33FFCC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modele_de_diaporama_dsden89 (1)</Template>
  <TotalTime>6994</TotalTime>
  <Words>1839</Words>
  <Application>Microsoft Office PowerPoint</Application>
  <PresentationFormat>Grand écran</PresentationFormat>
  <Paragraphs>323</Paragraphs>
  <Slides>48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ymaguy</dc:creator>
  <cp:lastModifiedBy>USER</cp:lastModifiedBy>
  <cp:revision>99</cp:revision>
  <cp:lastPrinted>2022-11-21T16:46:31Z</cp:lastPrinted>
  <dcterms:created xsi:type="dcterms:W3CDTF">2021-12-09T13:48:53Z</dcterms:created>
  <dcterms:modified xsi:type="dcterms:W3CDTF">2023-01-14T23:27:39Z</dcterms:modified>
</cp:coreProperties>
</file>