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ine tindy" initials="st" lastIdx="1" clrIdx="0">
    <p:extLst>
      <p:ext uri="{19B8F6BF-5375-455C-9EA6-DF929625EA0E}">
        <p15:presenceInfo xmlns:p15="http://schemas.microsoft.com/office/powerpoint/2012/main" userId="abdbfb7eee368e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230" autoAdjust="0"/>
  </p:normalViewPr>
  <p:slideViewPr>
    <p:cSldViewPr snapToGrid="0">
      <p:cViewPr varScale="1">
        <p:scale>
          <a:sx n="62" d="100"/>
          <a:sy n="62" d="100"/>
        </p:scale>
        <p:origin x="10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62683F-18DC-4171-B5CC-D324714CBD7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FR"/>
        </a:p>
      </dgm:t>
    </dgm:pt>
    <dgm:pt modelId="{5396FFB3-FE8E-435D-8123-E84B4260CC78}">
      <dgm:prSet phldrT="[Texte]"/>
      <dgm:spPr/>
      <dgm:t>
        <a:bodyPr/>
        <a:lstStyle/>
        <a:p>
          <a:r>
            <a:rPr lang="fr-FR" dirty="0"/>
            <a:t>Classe dédoublée</a:t>
          </a:r>
        </a:p>
      </dgm:t>
    </dgm:pt>
    <dgm:pt modelId="{C932CB4C-D63D-4060-89E1-7147B9B0E0E3}" type="parTrans" cxnId="{E36963B9-2D7D-4846-8AFF-048456B55F3E}">
      <dgm:prSet/>
      <dgm:spPr/>
      <dgm:t>
        <a:bodyPr/>
        <a:lstStyle/>
        <a:p>
          <a:endParaRPr lang="fr-FR"/>
        </a:p>
      </dgm:t>
    </dgm:pt>
    <dgm:pt modelId="{A44C687B-DA7F-4FA5-BEF6-68639646B780}" type="sibTrans" cxnId="{E36963B9-2D7D-4846-8AFF-048456B55F3E}">
      <dgm:prSet/>
      <dgm:spPr/>
      <dgm:t>
        <a:bodyPr/>
        <a:lstStyle/>
        <a:p>
          <a:endParaRPr lang="fr-FR"/>
        </a:p>
      </dgm:t>
    </dgm:pt>
    <dgm:pt modelId="{1DDA4F9E-1EE4-466E-B4D0-8EF7F9FA7991}">
      <dgm:prSet phldrT="[Texte]"/>
      <dgm:spPr/>
      <dgm:t>
        <a:bodyPr/>
        <a:lstStyle/>
        <a:p>
          <a:r>
            <a:rPr lang="fr-FR" dirty="0"/>
            <a:t>Démultiplie la prise de parole de chaque élève</a:t>
          </a:r>
        </a:p>
      </dgm:t>
    </dgm:pt>
    <dgm:pt modelId="{86073686-C1D1-4B96-A4CE-7669BE9124A9}" type="parTrans" cxnId="{5F9B6934-4242-4CF5-8865-02D436E68704}">
      <dgm:prSet/>
      <dgm:spPr/>
      <dgm:t>
        <a:bodyPr/>
        <a:lstStyle/>
        <a:p>
          <a:endParaRPr lang="fr-FR"/>
        </a:p>
      </dgm:t>
    </dgm:pt>
    <dgm:pt modelId="{253C891F-22CB-4E16-B4E1-D38E4C582EC4}" type="sibTrans" cxnId="{5F9B6934-4242-4CF5-8865-02D436E68704}">
      <dgm:prSet/>
      <dgm:spPr/>
      <dgm:t>
        <a:bodyPr/>
        <a:lstStyle/>
        <a:p>
          <a:endParaRPr lang="fr-FR"/>
        </a:p>
      </dgm:t>
    </dgm:pt>
    <dgm:pt modelId="{FC8F05F0-CB18-4529-AE47-CBCE1862102C}">
      <dgm:prSet phldrT="[Texte]"/>
      <dgm:spPr/>
      <dgm:t>
        <a:bodyPr/>
        <a:lstStyle/>
        <a:p>
          <a:r>
            <a:rPr lang="fr-FR" dirty="0"/>
            <a:t>Plus attentif aux besoins des élèves</a:t>
          </a:r>
        </a:p>
      </dgm:t>
    </dgm:pt>
    <dgm:pt modelId="{70DC19D7-7708-4DB6-959F-60AC5F05FCD2}" type="parTrans" cxnId="{1F882BC0-A08F-44B0-B634-49DA5E8366C7}">
      <dgm:prSet/>
      <dgm:spPr/>
      <dgm:t>
        <a:bodyPr/>
        <a:lstStyle/>
        <a:p>
          <a:endParaRPr lang="fr-FR"/>
        </a:p>
      </dgm:t>
    </dgm:pt>
    <dgm:pt modelId="{BC9A388D-88A6-49FB-98ED-F612371235DD}" type="sibTrans" cxnId="{1F882BC0-A08F-44B0-B634-49DA5E8366C7}">
      <dgm:prSet/>
      <dgm:spPr/>
      <dgm:t>
        <a:bodyPr/>
        <a:lstStyle/>
        <a:p>
          <a:endParaRPr lang="fr-FR"/>
        </a:p>
      </dgm:t>
    </dgm:pt>
    <dgm:pt modelId="{C14CCBB1-C3F2-4D29-A4BB-4D91577F8A8F}">
      <dgm:prSet phldrT="[Texte]"/>
      <dgm:spPr/>
      <dgm:t>
        <a:bodyPr/>
        <a:lstStyle/>
        <a:p>
          <a:r>
            <a:rPr lang="fr-FR" dirty="0"/>
            <a:t>Pédagogie de l’écoute</a:t>
          </a:r>
        </a:p>
      </dgm:t>
    </dgm:pt>
    <dgm:pt modelId="{BE52BBC8-8B1E-4148-B39A-202785077538}" type="parTrans" cxnId="{6D4AFCD0-B5F1-4F40-BD64-ADA5D7B34B9D}">
      <dgm:prSet/>
      <dgm:spPr/>
      <dgm:t>
        <a:bodyPr/>
        <a:lstStyle/>
        <a:p>
          <a:endParaRPr lang="fr-FR"/>
        </a:p>
      </dgm:t>
    </dgm:pt>
    <dgm:pt modelId="{3D13A3C5-A9A2-4141-BCB9-22A627ACAD12}" type="sibTrans" cxnId="{6D4AFCD0-B5F1-4F40-BD64-ADA5D7B34B9D}">
      <dgm:prSet/>
      <dgm:spPr/>
      <dgm:t>
        <a:bodyPr/>
        <a:lstStyle/>
        <a:p>
          <a:endParaRPr lang="fr-FR"/>
        </a:p>
      </dgm:t>
    </dgm:pt>
    <dgm:pt modelId="{2B952BFD-5E71-4D6C-A637-D224A06FA7EB}">
      <dgm:prSet phldrT="[Texte]"/>
      <dgm:spPr/>
      <dgm:t>
        <a:bodyPr/>
        <a:lstStyle/>
        <a:p>
          <a:r>
            <a:rPr lang="fr-FR" dirty="0"/>
            <a:t>Facilite l’accès à une posture métacognitive</a:t>
          </a:r>
        </a:p>
      </dgm:t>
    </dgm:pt>
    <dgm:pt modelId="{A1E97333-79AB-4F97-8D5B-0EC446D0EBB2}" type="parTrans" cxnId="{D6A5E2E8-BDCC-467D-8962-450AE390D421}">
      <dgm:prSet/>
      <dgm:spPr/>
      <dgm:t>
        <a:bodyPr/>
        <a:lstStyle/>
        <a:p>
          <a:endParaRPr lang="fr-FR"/>
        </a:p>
      </dgm:t>
    </dgm:pt>
    <dgm:pt modelId="{68CDB25B-2D0C-4A2E-92B4-D9C9435BDEFB}" type="sibTrans" cxnId="{D6A5E2E8-BDCC-467D-8962-450AE390D421}">
      <dgm:prSet/>
      <dgm:spPr/>
      <dgm:t>
        <a:bodyPr/>
        <a:lstStyle/>
        <a:p>
          <a:endParaRPr lang="fr-FR"/>
        </a:p>
      </dgm:t>
    </dgm:pt>
    <dgm:pt modelId="{9A7CBC00-E45C-413B-927C-1EDBEB3BA8E8}" type="pres">
      <dgm:prSet presAssocID="{C562683F-18DC-4171-B5CC-D324714CBD70}" presName="Name0" presStyleCnt="0">
        <dgm:presLayoutVars>
          <dgm:chMax val="1"/>
          <dgm:dir/>
          <dgm:animLvl val="ctr"/>
          <dgm:resizeHandles val="exact"/>
        </dgm:presLayoutVars>
      </dgm:prSet>
      <dgm:spPr/>
      <dgm:t>
        <a:bodyPr/>
        <a:lstStyle/>
        <a:p>
          <a:endParaRPr lang="fr-FR"/>
        </a:p>
      </dgm:t>
    </dgm:pt>
    <dgm:pt modelId="{ABC699AF-2ACD-4E6E-B4B9-190ADEE2A10E}" type="pres">
      <dgm:prSet presAssocID="{5396FFB3-FE8E-435D-8123-E84B4260CC78}" presName="centerShape" presStyleLbl="node0" presStyleIdx="0" presStyleCnt="1"/>
      <dgm:spPr/>
      <dgm:t>
        <a:bodyPr/>
        <a:lstStyle/>
        <a:p>
          <a:endParaRPr lang="fr-FR"/>
        </a:p>
      </dgm:t>
    </dgm:pt>
    <dgm:pt modelId="{477FA317-27FB-4415-B8FE-83CF6A623ABB}" type="pres">
      <dgm:prSet presAssocID="{86073686-C1D1-4B96-A4CE-7669BE9124A9}" presName="parTrans" presStyleLbl="sibTrans2D1" presStyleIdx="0" presStyleCnt="4"/>
      <dgm:spPr/>
      <dgm:t>
        <a:bodyPr/>
        <a:lstStyle/>
        <a:p>
          <a:endParaRPr lang="fr-FR"/>
        </a:p>
      </dgm:t>
    </dgm:pt>
    <dgm:pt modelId="{7ADD4B9F-BE51-4031-B76B-BAB68BD9DBF7}" type="pres">
      <dgm:prSet presAssocID="{86073686-C1D1-4B96-A4CE-7669BE9124A9}" presName="connectorText" presStyleLbl="sibTrans2D1" presStyleIdx="0" presStyleCnt="4"/>
      <dgm:spPr/>
      <dgm:t>
        <a:bodyPr/>
        <a:lstStyle/>
        <a:p>
          <a:endParaRPr lang="fr-FR"/>
        </a:p>
      </dgm:t>
    </dgm:pt>
    <dgm:pt modelId="{5A724EFC-B7F5-44A3-BA9D-6C81FFBBE60A}" type="pres">
      <dgm:prSet presAssocID="{1DDA4F9E-1EE4-466E-B4D0-8EF7F9FA7991}" presName="node" presStyleLbl="node1" presStyleIdx="0" presStyleCnt="4">
        <dgm:presLayoutVars>
          <dgm:bulletEnabled val="1"/>
        </dgm:presLayoutVars>
      </dgm:prSet>
      <dgm:spPr/>
      <dgm:t>
        <a:bodyPr/>
        <a:lstStyle/>
        <a:p>
          <a:endParaRPr lang="fr-FR"/>
        </a:p>
      </dgm:t>
    </dgm:pt>
    <dgm:pt modelId="{AA5C3087-C406-4194-B4DD-583DF6283CF3}" type="pres">
      <dgm:prSet presAssocID="{70DC19D7-7708-4DB6-959F-60AC5F05FCD2}" presName="parTrans" presStyleLbl="sibTrans2D1" presStyleIdx="1" presStyleCnt="4"/>
      <dgm:spPr/>
      <dgm:t>
        <a:bodyPr/>
        <a:lstStyle/>
        <a:p>
          <a:endParaRPr lang="fr-FR"/>
        </a:p>
      </dgm:t>
    </dgm:pt>
    <dgm:pt modelId="{E9193B8E-BB23-41F1-B530-FB38BB63CBF5}" type="pres">
      <dgm:prSet presAssocID="{70DC19D7-7708-4DB6-959F-60AC5F05FCD2}" presName="connectorText" presStyleLbl="sibTrans2D1" presStyleIdx="1" presStyleCnt="4"/>
      <dgm:spPr/>
      <dgm:t>
        <a:bodyPr/>
        <a:lstStyle/>
        <a:p>
          <a:endParaRPr lang="fr-FR"/>
        </a:p>
      </dgm:t>
    </dgm:pt>
    <dgm:pt modelId="{8FC11732-3980-4A83-A74E-C7BF60C21A9A}" type="pres">
      <dgm:prSet presAssocID="{FC8F05F0-CB18-4529-AE47-CBCE1862102C}" presName="node" presStyleLbl="node1" presStyleIdx="1" presStyleCnt="4">
        <dgm:presLayoutVars>
          <dgm:bulletEnabled val="1"/>
        </dgm:presLayoutVars>
      </dgm:prSet>
      <dgm:spPr/>
      <dgm:t>
        <a:bodyPr/>
        <a:lstStyle/>
        <a:p>
          <a:endParaRPr lang="fr-FR"/>
        </a:p>
      </dgm:t>
    </dgm:pt>
    <dgm:pt modelId="{7CC45716-2E4B-4DFB-A19E-105E01B2246F}" type="pres">
      <dgm:prSet presAssocID="{BE52BBC8-8B1E-4148-B39A-202785077538}" presName="parTrans" presStyleLbl="sibTrans2D1" presStyleIdx="2" presStyleCnt="4"/>
      <dgm:spPr/>
      <dgm:t>
        <a:bodyPr/>
        <a:lstStyle/>
        <a:p>
          <a:endParaRPr lang="fr-FR"/>
        </a:p>
      </dgm:t>
    </dgm:pt>
    <dgm:pt modelId="{63B75745-E3EC-4AA3-BA18-DDD1147233BD}" type="pres">
      <dgm:prSet presAssocID="{BE52BBC8-8B1E-4148-B39A-202785077538}" presName="connectorText" presStyleLbl="sibTrans2D1" presStyleIdx="2" presStyleCnt="4"/>
      <dgm:spPr/>
      <dgm:t>
        <a:bodyPr/>
        <a:lstStyle/>
        <a:p>
          <a:endParaRPr lang="fr-FR"/>
        </a:p>
      </dgm:t>
    </dgm:pt>
    <dgm:pt modelId="{7399757F-23B3-4BFF-8B02-838F3FCE687B}" type="pres">
      <dgm:prSet presAssocID="{C14CCBB1-C3F2-4D29-A4BB-4D91577F8A8F}" presName="node" presStyleLbl="node1" presStyleIdx="2" presStyleCnt="4">
        <dgm:presLayoutVars>
          <dgm:bulletEnabled val="1"/>
        </dgm:presLayoutVars>
      </dgm:prSet>
      <dgm:spPr/>
      <dgm:t>
        <a:bodyPr/>
        <a:lstStyle/>
        <a:p>
          <a:endParaRPr lang="fr-FR"/>
        </a:p>
      </dgm:t>
    </dgm:pt>
    <dgm:pt modelId="{59C85F5B-FA13-43E1-B8BA-C7258AA6196B}" type="pres">
      <dgm:prSet presAssocID="{A1E97333-79AB-4F97-8D5B-0EC446D0EBB2}" presName="parTrans" presStyleLbl="sibTrans2D1" presStyleIdx="3" presStyleCnt="4"/>
      <dgm:spPr/>
      <dgm:t>
        <a:bodyPr/>
        <a:lstStyle/>
        <a:p>
          <a:endParaRPr lang="fr-FR"/>
        </a:p>
      </dgm:t>
    </dgm:pt>
    <dgm:pt modelId="{145950E6-D32B-45E6-ACDE-E2694415DB2F}" type="pres">
      <dgm:prSet presAssocID="{A1E97333-79AB-4F97-8D5B-0EC446D0EBB2}" presName="connectorText" presStyleLbl="sibTrans2D1" presStyleIdx="3" presStyleCnt="4"/>
      <dgm:spPr/>
      <dgm:t>
        <a:bodyPr/>
        <a:lstStyle/>
        <a:p>
          <a:endParaRPr lang="fr-FR"/>
        </a:p>
      </dgm:t>
    </dgm:pt>
    <dgm:pt modelId="{B7C3FB05-3F9B-4306-ACD9-0AEE6A663549}" type="pres">
      <dgm:prSet presAssocID="{2B952BFD-5E71-4D6C-A637-D224A06FA7EB}" presName="node" presStyleLbl="node1" presStyleIdx="3" presStyleCnt="4">
        <dgm:presLayoutVars>
          <dgm:bulletEnabled val="1"/>
        </dgm:presLayoutVars>
      </dgm:prSet>
      <dgm:spPr/>
      <dgm:t>
        <a:bodyPr/>
        <a:lstStyle/>
        <a:p>
          <a:endParaRPr lang="fr-FR"/>
        </a:p>
      </dgm:t>
    </dgm:pt>
  </dgm:ptLst>
  <dgm:cxnLst>
    <dgm:cxn modelId="{155E88F4-97B2-4A47-A657-38590C0F9F06}" type="presOf" srcId="{70DC19D7-7708-4DB6-959F-60AC5F05FCD2}" destId="{AA5C3087-C406-4194-B4DD-583DF6283CF3}" srcOrd="0" destOrd="0" presId="urn:microsoft.com/office/officeart/2005/8/layout/radial5"/>
    <dgm:cxn modelId="{5F9B6934-4242-4CF5-8865-02D436E68704}" srcId="{5396FFB3-FE8E-435D-8123-E84B4260CC78}" destId="{1DDA4F9E-1EE4-466E-B4D0-8EF7F9FA7991}" srcOrd="0" destOrd="0" parTransId="{86073686-C1D1-4B96-A4CE-7669BE9124A9}" sibTransId="{253C891F-22CB-4E16-B4E1-D38E4C582EC4}"/>
    <dgm:cxn modelId="{59ECF625-7F8A-410C-A1FA-1BD0D7273B56}" type="presOf" srcId="{86073686-C1D1-4B96-A4CE-7669BE9124A9}" destId="{477FA317-27FB-4415-B8FE-83CF6A623ABB}" srcOrd="0" destOrd="0" presId="urn:microsoft.com/office/officeart/2005/8/layout/radial5"/>
    <dgm:cxn modelId="{9F7DCFF2-9325-4266-9163-85983DF85C53}" type="presOf" srcId="{C14CCBB1-C3F2-4D29-A4BB-4D91577F8A8F}" destId="{7399757F-23B3-4BFF-8B02-838F3FCE687B}" srcOrd="0" destOrd="0" presId="urn:microsoft.com/office/officeart/2005/8/layout/radial5"/>
    <dgm:cxn modelId="{4D3B4D1B-B086-4332-844B-21FC2FDFEDBA}" type="presOf" srcId="{BE52BBC8-8B1E-4148-B39A-202785077538}" destId="{63B75745-E3EC-4AA3-BA18-DDD1147233BD}" srcOrd="1" destOrd="0" presId="urn:microsoft.com/office/officeart/2005/8/layout/radial5"/>
    <dgm:cxn modelId="{948B2A32-4BD0-4960-85F6-3F5C73530B2D}" type="presOf" srcId="{5396FFB3-FE8E-435D-8123-E84B4260CC78}" destId="{ABC699AF-2ACD-4E6E-B4B9-190ADEE2A10E}" srcOrd="0" destOrd="0" presId="urn:microsoft.com/office/officeart/2005/8/layout/radial5"/>
    <dgm:cxn modelId="{37E2D7AA-E4DA-446C-B485-585B03B4AD94}" type="presOf" srcId="{2B952BFD-5E71-4D6C-A637-D224A06FA7EB}" destId="{B7C3FB05-3F9B-4306-ACD9-0AEE6A663549}" srcOrd="0" destOrd="0" presId="urn:microsoft.com/office/officeart/2005/8/layout/radial5"/>
    <dgm:cxn modelId="{969355F2-BD4A-4223-873C-5169D6A9D62D}" type="presOf" srcId="{86073686-C1D1-4B96-A4CE-7669BE9124A9}" destId="{7ADD4B9F-BE51-4031-B76B-BAB68BD9DBF7}" srcOrd="1" destOrd="0" presId="urn:microsoft.com/office/officeart/2005/8/layout/radial5"/>
    <dgm:cxn modelId="{D67CEC8F-ABD5-412A-9B33-46AF850108B5}" type="presOf" srcId="{70DC19D7-7708-4DB6-959F-60AC5F05FCD2}" destId="{E9193B8E-BB23-41F1-B530-FB38BB63CBF5}" srcOrd="1" destOrd="0" presId="urn:microsoft.com/office/officeart/2005/8/layout/radial5"/>
    <dgm:cxn modelId="{D6A5E2E8-BDCC-467D-8962-450AE390D421}" srcId="{5396FFB3-FE8E-435D-8123-E84B4260CC78}" destId="{2B952BFD-5E71-4D6C-A637-D224A06FA7EB}" srcOrd="3" destOrd="0" parTransId="{A1E97333-79AB-4F97-8D5B-0EC446D0EBB2}" sibTransId="{68CDB25B-2D0C-4A2E-92B4-D9C9435BDEFB}"/>
    <dgm:cxn modelId="{7E0BF3E1-44A3-412F-BE86-B0076AD3AF5B}" type="presOf" srcId="{1DDA4F9E-1EE4-466E-B4D0-8EF7F9FA7991}" destId="{5A724EFC-B7F5-44A3-BA9D-6C81FFBBE60A}" srcOrd="0" destOrd="0" presId="urn:microsoft.com/office/officeart/2005/8/layout/radial5"/>
    <dgm:cxn modelId="{1F882BC0-A08F-44B0-B634-49DA5E8366C7}" srcId="{5396FFB3-FE8E-435D-8123-E84B4260CC78}" destId="{FC8F05F0-CB18-4529-AE47-CBCE1862102C}" srcOrd="1" destOrd="0" parTransId="{70DC19D7-7708-4DB6-959F-60AC5F05FCD2}" sibTransId="{BC9A388D-88A6-49FB-98ED-F612371235DD}"/>
    <dgm:cxn modelId="{E36963B9-2D7D-4846-8AFF-048456B55F3E}" srcId="{C562683F-18DC-4171-B5CC-D324714CBD70}" destId="{5396FFB3-FE8E-435D-8123-E84B4260CC78}" srcOrd="0" destOrd="0" parTransId="{C932CB4C-D63D-4060-89E1-7147B9B0E0E3}" sibTransId="{A44C687B-DA7F-4FA5-BEF6-68639646B780}"/>
    <dgm:cxn modelId="{1D971E6C-6CE9-4785-B119-EC51B73438D2}" type="presOf" srcId="{A1E97333-79AB-4F97-8D5B-0EC446D0EBB2}" destId="{59C85F5B-FA13-43E1-B8BA-C7258AA6196B}" srcOrd="0" destOrd="0" presId="urn:microsoft.com/office/officeart/2005/8/layout/radial5"/>
    <dgm:cxn modelId="{95DAB001-EC1D-4354-9817-78A9E86E559B}" type="presOf" srcId="{C562683F-18DC-4171-B5CC-D324714CBD70}" destId="{9A7CBC00-E45C-413B-927C-1EDBEB3BA8E8}" srcOrd="0" destOrd="0" presId="urn:microsoft.com/office/officeart/2005/8/layout/radial5"/>
    <dgm:cxn modelId="{B6769362-52EC-4F08-87E4-2DCD720EA9AE}" type="presOf" srcId="{FC8F05F0-CB18-4529-AE47-CBCE1862102C}" destId="{8FC11732-3980-4A83-A74E-C7BF60C21A9A}" srcOrd="0" destOrd="0" presId="urn:microsoft.com/office/officeart/2005/8/layout/radial5"/>
    <dgm:cxn modelId="{17C39CC5-AFC9-4C9E-80B9-78D319F6EE3B}" type="presOf" srcId="{BE52BBC8-8B1E-4148-B39A-202785077538}" destId="{7CC45716-2E4B-4DFB-A19E-105E01B2246F}" srcOrd="0" destOrd="0" presId="urn:microsoft.com/office/officeart/2005/8/layout/radial5"/>
    <dgm:cxn modelId="{D1E14C25-323F-45C6-91F4-D6A31945411F}" type="presOf" srcId="{A1E97333-79AB-4F97-8D5B-0EC446D0EBB2}" destId="{145950E6-D32B-45E6-ACDE-E2694415DB2F}" srcOrd="1" destOrd="0" presId="urn:microsoft.com/office/officeart/2005/8/layout/radial5"/>
    <dgm:cxn modelId="{6D4AFCD0-B5F1-4F40-BD64-ADA5D7B34B9D}" srcId="{5396FFB3-FE8E-435D-8123-E84B4260CC78}" destId="{C14CCBB1-C3F2-4D29-A4BB-4D91577F8A8F}" srcOrd="2" destOrd="0" parTransId="{BE52BBC8-8B1E-4148-B39A-202785077538}" sibTransId="{3D13A3C5-A9A2-4141-BCB9-22A627ACAD12}"/>
    <dgm:cxn modelId="{5D500C19-FD20-4ED9-BC41-3818918D7AC7}" type="presParOf" srcId="{9A7CBC00-E45C-413B-927C-1EDBEB3BA8E8}" destId="{ABC699AF-2ACD-4E6E-B4B9-190ADEE2A10E}" srcOrd="0" destOrd="0" presId="urn:microsoft.com/office/officeart/2005/8/layout/radial5"/>
    <dgm:cxn modelId="{40989D25-5D97-4469-A82E-F11E4B2D07F1}" type="presParOf" srcId="{9A7CBC00-E45C-413B-927C-1EDBEB3BA8E8}" destId="{477FA317-27FB-4415-B8FE-83CF6A623ABB}" srcOrd="1" destOrd="0" presId="urn:microsoft.com/office/officeart/2005/8/layout/radial5"/>
    <dgm:cxn modelId="{9A27BEB0-D0A2-4592-9998-249EAF586ADC}" type="presParOf" srcId="{477FA317-27FB-4415-B8FE-83CF6A623ABB}" destId="{7ADD4B9F-BE51-4031-B76B-BAB68BD9DBF7}" srcOrd="0" destOrd="0" presId="urn:microsoft.com/office/officeart/2005/8/layout/radial5"/>
    <dgm:cxn modelId="{8DF50BAD-FFC6-4BD3-B9DB-6D00D1D488D2}" type="presParOf" srcId="{9A7CBC00-E45C-413B-927C-1EDBEB3BA8E8}" destId="{5A724EFC-B7F5-44A3-BA9D-6C81FFBBE60A}" srcOrd="2" destOrd="0" presId="urn:microsoft.com/office/officeart/2005/8/layout/radial5"/>
    <dgm:cxn modelId="{388F1228-5B93-4417-BF5A-D64B64DECB02}" type="presParOf" srcId="{9A7CBC00-E45C-413B-927C-1EDBEB3BA8E8}" destId="{AA5C3087-C406-4194-B4DD-583DF6283CF3}" srcOrd="3" destOrd="0" presId="urn:microsoft.com/office/officeart/2005/8/layout/radial5"/>
    <dgm:cxn modelId="{6F7A51E9-2D8C-42F4-9565-CD0BC4226DA2}" type="presParOf" srcId="{AA5C3087-C406-4194-B4DD-583DF6283CF3}" destId="{E9193B8E-BB23-41F1-B530-FB38BB63CBF5}" srcOrd="0" destOrd="0" presId="urn:microsoft.com/office/officeart/2005/8/layout/radial5"/>
    <dgm:cxn modelId="{0937938C-D997-43B9-B480-DC55A224B850}" type="presParOf" srcId="{9A7CBC00-E45C-413B-927C-1EDBEB3BA8E8}" destId="{8FC11732-3980-4A83-A74E-C7BF60C21A9A}" srcOrd="4" destOrd="0" presId="urn:microsoft.com/office/officeart/2005/8/layout/radial5"/>
    <dgm:cxn modelId="{738724FC-96AF-4A51-8274-79D3FF7B59F8}" type="presParOf" srcId="{9A7CBC00-E45C-413B-927C-1EDBEB3BA8E8}" destId="{7CC45716-2E4B-4DFB-A19E-105E01B2246F}" srcOrd="5" destOrd="0" presId="urn:microsoft.com/office/officeart/2005/8/layout/radial5"/>
    <dgm:cxn modelId="{7CA0D491-98A6-4095-8E0F-31C4EF98391A}" type="presParOf" srcId="{7CC45716-2E4B-4DFB-A19E-105E01B2246F}" destId="{63B75745-E3EC-4AA3-BA18-DDD1147233BD}" srcOrd="0" destOrd="0" presId="urn:microsoft.com/office/officeart/2005/8/layout/radial5"/>
    <dgm:cxn modelId="{25AB2D51-D976-40AC-A9D9-DE88C3B888E6}" type="presParOf" srcId="{9A7CBC00-E45C-413B-927C-1EDBEB3BA8E8}" destId="{7399757F-23B3-4BFF-8B02-838F3FCE687B}" srcOrd="6" destOrd="0" presId="urn:microsoft.com/office/officeart/2005/8/layout/radial5"/>
    <dgm:cxn modelId="{A85B8F1B-EE3D-43B0-B10D-788704351ABA}" type="presParOf" srcId="{9A7CBC00-E45C-413B-927C-1EDBEB3BA8E8}" destId="{59C85F5B-FA13-43E1-B8BA-C7258AA6196B}" srcOrd="7" destOrd="0" presId="urn:microsoft.com/office/officeart/2005/8/layout/radial5"/>
    <dgm:cxn modelId="{541E403D-0F6A-45FD-A68D-49BCC37A1C7F}" type="presParOf" srcId="{59C85F5B-FA13-43E1-B8BA-C7258AA6196B}" destId="{145950E6-D32B-45E6-ACDE-E2694415DB2F}" srcOrd="0" destOrd="0" presId="urn:microsoft.com/office/officeart/2005/8/layout/radial5"/>
    <dgm:cxn modelId="{39B06156-B16E-4B64-BF07-61A08B13699C}" type="presParOf" srcId="{9A7CBC00-E45C-413B-927C-1EDBEB3BA8E8}" destId="{B7C3FB05-3F9B-4306-ACD9-0AEE6A663549}"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699AF-2ACD-4E6E-B4B9-190ADEE2A10E}">
      <dsp:nvSpPr>
        <dsp:cNvPr id="0" name=""/>
        <dsp:cNvSpPr/>
      </dsp:nvSpPr>
      <dsp:spPr>
        <a:xfrm>
          <a:off x="3667291" y="2393092"/>
          <a:ext cx="1706178" cy="17061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Classe dédoublée</a:t>
          </a:r>
        </a:p>
      </dsp:txBody>
      <dsp:txXfrm>
        <a:off x="3917155" y="2642956"/>
        <a:ext cx="1206450" cy="1206450"/>
      </dsp:txXfrm>
    </dsp:sp>
    <dsp:sp modelId="{477FA317-27FB-4415-B8FE-83CF6A623ABB}">
      <dsp:nvSpPr>
        <dsp:cNvPr id="0" name=""/>
        <dsp:cNvSpPr/>
      </dsp:nvSpPr>
      <dsp:spPr>
        <a:xfrm rot="16200000">
          <a:off x="4339380" y="1771777"/>
          <a:ext cx="362000" cy="5801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4393680" y="1942097"/>
        <a:ext cx="253400" cy="348060"/>
      </dsp:txXfrm>
    </dsp:sp>
    <dsp:sp modelId="{5A724EFC-B7F5-44A3-BA9D-6C81FFBBE60A}">
      <dsp:nvSpPr>
        <dsp:cNvPr id="0" name=""/>
        <dsp:cNvSpPr/>
      </dsp:nvSpPr>
      <dsp:spPr>
        <a:xfrm>
          <a:off x="3667291" y="3894"/>
          <a:ext cx="1706178" cy="17061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a:t>Démultiplie la prise de parole de chaque élève</a:t>
          </a:r>
        </a:p>
      </dsp:txBody>
      <dsp:txXfrm>
        <a:off x="3917155" y="253758"/>
        <a:ext cx="1206450" cy="1206450"/>
      </dsp:txXfrm>
    </dsp:sp>
    <dsp:sp modelId="{AA5C3087-C406-4194-B4DD-583DF6283CF3}">
      <dsp:nvSpPr>
        <dsp:cNvPr id="0" name=""/>
        <dsp:cNvSpPr/>
      </dsp:nvSpPr>
      <dsp:spPr>
        <a:xfrm>
          <a:off x="5523734" y="2956131"/>
          <a:ext cx="362000" cy="5801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5523734" y="3072151"/>
        <a:ext cx="253400" cy="348060"/>
      </dsp:txXfrm>
    </dsp:sp>
    <dsp:sp modelId="{8FC11732-3980-4A83-A74E-C7BF60C21A9A}">
      <dsp:nvSpPr>
        <dsp:cNvPr id="0" name=""/>
        <dsp:cNvSpPr/>
      </dsp:nvSpPr>
      <dsp:spPr>
        <a:xfrm>
          <a:off x="6056488" y="2393092"/>
          <a:ext cx="1706178" cy="17061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a:t>Plus attentif aux besoins des élèves</a:t>
          </a:r>
        </a:p>
      </dsp:txBody>
      <dsp:txXfrm>
        <a:off x="6306352" y="2642956"/>
        <a:ext cx="1206450" cy="1206450"/>
      </dsp:txXfrm>
    </dsp:sp>
    <dsp:sp modelId="{7CC45716-2E4B-4DFB-A19E-105E01B2246F}">
      <dsp:nvSpPr>
        <dsp:cNvPr id="0" name=""/>
        <dsp:cNvSpPr/>
      </dsp:nvSpPr>
      <dsp:spPr>
        <a:xfrm rot="5400000">
          <a:off x="4339380" y="4140484"/>
          <a:ext cx="362000" cy="5801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4393680" y="4202204"/>
        <a:ext cx="253400" cy="348060"/>
      </dsp:txXfrm>
    </dsp:sp>
    <dsp:sp modelId="{7399757F-23B3-4BFF-8B02-838F3FCE687B}">
      <dsp:nvSpPr>
        <dsp:cNvPr id="0" name=""/>
        <dsp:cNvSpPr/>
      </dsp:nvSpPr>
      <dsp:spPr>
        <a:xfrm>
          <a:off x="3667291" y="4782289"/>
          <a:ext cx="1706178" cy="17061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a:t>Pédagogie de l’écoute</a:t>
          </a:r>
        </a:p>
      </dsp:txBody>
      <dsp:txXfrm>
        <a:off x="3917155" y="5032153"/>
        <a:ext cx="1206450" cy="1206450"/>
      </dsp:txXfrm>
    </dsp:sp>
    <dsp:sp modelId="{59C85F5B-FA13-43E1-B8BA-C7258AA6196B}">
      <dsp:nvSpPr>
        <dsp:cNvPr id="0" name=""/>
        <dsp:cNvSpPr/>
      </dsp:nvSpPr>
      <dsp:spPr>
        <a:xfrm rot="10800000">
          <a:off x="3155026" y="2956131"/>
          <a:ext cx="362000" cy="5801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rot="10800000">
        <a:off x="3263626" y="3072151"/>
        <a:ext cx="253400" cy="348060"/>
      </dsp:txXfrm>
    </dsp:sp>
    <dsp:sp modelId="{B7C3FB05-3F9B-4306-ACD9-0AEE6A663549}">
      <dsp:nvSpPr>
        <dsp:cNvPr id="0" name=""/>
        <dsp:cNvSpPr/>
      </dsp:nvSpPr>
      <dsp:spPr>
        <a:xfrm>
          <a:off x="1278093" y="2393092"/>
          <a:ext cx="1706178" cy="17061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a:t>Facilite l’accès à une posture métacognitive</a:t>
          </a:r>
        </a:p>
      </dsp:txBody>
      <dsp:txXfrm>
        <a:off x="1527957" y="2642956"/>
        <a:ext cx="1206450" cy="120645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93EE38-B69E-4499-B013-744CB92AD66A}" type="datetimeFigureOut">
              <a:rPr lang="fr-FR" smtClean="0"/>
              <a:t>10/09/2020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D1FEC5-F865-40DD-8621-422ED445B823}" type="slidenum">
              <a:rPr lang="fr-FR" smtClean="0"/>
              <a:t>‹N°›</a:t>
            </a:fld>
            <a:endParaRPr lang="fr-FR"/>
          </a:p>
        </p:txBody>
      </p:sp>
    </p:spTree>
    <p:extLst>
      <p:ext uri="{BB962C8B-B14F-4D97-AF65-F5344CB8AC3E}">
        <p14:creationId xmlns:p14="http://schemas.microsoft.com/office/powerpoint/2010/main" val="185892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intro, rappeler les 4 piliers de l’apprentissage qui sont plus facilement mobilisables en classe à effectif réduit (qu’en pensez-vous ?)</a:t>
            </a:r>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2</a:t>
            </a:fld>
            <a:endParaRPr lang="fr-FR"/>
          </a:p>
        </p:txBody>
      </p:sp>
    </p:spTree>
    <p:extLst>
      <p:ext uri="{BB962C8B-B14F-4D97-AF65-F5344CB8AC3E}">
        <p14:creationId xmlns:p14="http://schemas.microsoft.com/office/powerpoint/2010/main" val="693280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effectLst/>
                <a:latin typeface="Arial" panose="020B0604020202020204" pitchFamily="34" charset="0"/>
              </a:rPr>
              <a:t>Vigilance : </a:t>
            </a:r>
            <a:r>
              <a:rPr lang="fr-FR" dirty="0">
                <a:effectLst/>
                <a:latin typeface="Arial" panose="020B0604020202020204" pitchFamily="34" charset="0"/>
              </a:rPr>
              <a:t>il convient d’être attentif à la mise au travail. Il ne s’agit pas de placer un élève, trop longtemps seul face à son exercice, en situation d’attente, voire d’échec. Le petit effectif permet au professeur de repérer très vite si tous s’engagent dans la tâche et de répondre aux stratégies de contournement. pour aider l’élève à se lancer dans le travail : observer comment un autre élève s’y prend, lui faire utiliser un outil d’aide auquel il n’a pas songé, recourir à un exercice passé qui présente des similarités avec le travail à effectuer. Beaucoup d’élèves ne parviennent pas à accomplir une tâche, même s’ils maîtrisent les connaissances et les procédures nécessaires : ce qui fait obstacle à leur réussite est leur incapacité à déterminer lesquelles de ces ressources il convient de mobiliser.</a:t>
            </a:r>
            <a:endParaRPr lang="fr-FR" b="0" dirty="0"/>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11</a:t>
            </a:fld>
            <a:endParaRPr lang="fr-FR"/>
          </a:p>
        </p:txBody>
      </p:sp>
    </p:spTree>
    <p:extLst>
      <p:ext uri="{BB962C8B-B14F-4D97-AF65-F5344CB8AC3E}">
        <p14:creationId xmlns:p14="http://schemas.microsoft.com/office/powerpoint/2010/main" val="4115948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12</a:t>
            </a:fld>
            <a:endParaRPr lang="fr-FR"/>
          </a:p>
        </p:txBody>
      </p:sp>
    </p:spTree>
    <p:extLst>
      <p:ext uri="{BB962C8B-B14F-4D97-AF65-F5344CB8AC3E}">
        <p14:creationId xmlns:p14="http://schemas.microsoft.com/office/powerpoint/2010/main" val="1517306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effectLst/>
                <a:latin typeface="Arial" panose="020B0604020202020204" pitchFamily="34" charset="0"/>
              </a:rPr>
              <a:t>Le professeur personnalise son enseignement </a:t>
            </a:r>
            <a:r>
              <a:rPr lang="fr-FR" dirty="0">
                <a:effectLst/>
                <a:latin typeface="Arial" panose="020B0604020202020204" pitchFamily="34" charset="0"/>
              </a:rPr>
              <a:t>: </a:t>
            </a:r>
          </a:p>
          <a:p>
            <a:r>
              <a:rPr lang="fr-FR" dirty="0">
                <a:effectLst/>
                <a:latin typeface="Arial" panose="020B0604020202020204" pitchFamily="34" charset="0"/>
              </a:rPr>
              <a:t>●il utilise les variables de la différenciation ;</a:t>
            </a:r>
          </a:p>
          <a:p>
            <a:r>
              <a:rPr lang="fr-FR" dirty="0">
                <a:effectLst/>
                <a:latin typeface="Arial" panose="020B0604020202020204" pitchFamily="34" charset="0"/>
              </a:rPr>
              <a:t>●il cherche un équilibre bénéficiant à tous ;</a:t>
            </a:r>
          </a:p>
          <a:p>
            <a:r>
              <a:rPr lang="fr-FR" dirty="0">
                <a:effectLst/>
                <a:latin typeface="Arial" panose="020B0604020202020204" pitchFamily="34" charset="0"/>
              </a:rPr>
              <a:t>●il enseigne selon des modalités qui se complètent : le collectif, les petits groupes et l’individuel ;</a:t>
            </a:r>
          </a:p>
          <a:p>
            <a:r>
              <a:rPr lang="fr-FR" dirty="0">
                <a:effectLst/>
                <a:latin typeface="Arial" panose="020B0604020202020204" pitchFamily="34" charset="0"/>
              </a:rPr>
              <a:t>●il apporte une aide individualisée aux élèves qui en ont besoin ce qui permet d’identifier les procédures des élèves par une observation soutenue et de répondre aux besoins repérés ;</a:t>
            </a:r>
          </a:p>
          <a:p>
            <a:r>
              <a:rPr lang="fr-FR" dirty="0">
                <a:effectLst/>
                <a:latin typeface="Arial" panose="020B0604020202020204" pitchFamily="34" charset="0"/>
              </a:rPr>
              <a:t>●plus attentif à chacun, il inscrit tous les élèves dans une dynamique de progrès. </a:t>
            </a:r>
          </a:p>
          <a:p>
            <a:r>
              <a:rPr lang="fr-FR" b="1" dirty="0">
                <a:effectLst/>
                <a:latin typeface="Arial" panose="020B0604020202020204" pitchFamily="34" charset="0"/>
              </a:rPr>
              <a:t>Les apprentissages sont renforcés par des modalités d’entraînement plus variées et réitérées : </a:t>
            </a:r>
          </a:p>
          <a:p>
            <a:r>
              <a:rPr lang="fr-FR" dirty="0">
                <a:effectLst/>
                <a:latin typeface="Arial" panose="020B0604020202020204" pitchFamily="34" charset="0"/>
              </a:rPr>
              <a:t>●les phases de découverte et de manipulation, systématiquement suivies d’un temps de structuration du savoir et d’un temps d’entraînement, sont plus fréquentes ;</a:t>
            </a:r>
          </a:p>
          <a:p>
            <a:r>
              <a:rPr lang="fr-FR" dirty="0">
                <a:effectLst/>
                <a:latin typeface="Arial" panose="020B0604020202020204" pitchFamily="34" charset="0"/>
              </a:rPr>
              <a:t>●les phases d’entraînement au service des automatismes sont augmentées, elles sont pensées dans le cadre d’activités ritualisées ;</a:t>
            </a:r>
          </a:p>
          <a:p>
            <a:r>
              <a:rPr lang="fr-FR" dirty="0">
                <a:effectLst/>
                <a:latin typeface="Arial" panose="020B0604020202020204" pitchFamily="34" charset="0"/>
              </a:rPr>
              <a:t>●les apprentissages sont réitérés dans des contextes différents ; </a:t>
            </a:r>
          </a:p>
          <a:p>
            <a:r>
              <a:rPr lang="fr-FR" dirty="0">
                <a:effectLst/>
                <a:latin typeface="Arial" panose="020B0604020202020204" pitchFamily="34" charset="0"/>
              </a:rPr>
              <a:t>●Les séances plus courtes donnent du dynamisme à l’enseignement et permettent d’accorder le temps nécessaire à tous les domaines d’enseignement.</a:t>
            </a:r>
          </a:p>
          <a:p>
            <a:r>
              <a:rPr lang="fr-FR" dirty="0">
                <a:effectLst/>
                <a:latin typeface="Arial" panose="020B0604020202020204" pitchFamily="34" charset="0"/>
              </a:rPr>
              <a:t>●l’emploi du temps journalier et hebdomadaire, évolutif, offre une dimension encore plus rythmée et structurée aux apprentissages ;</a:t>
            </a:r>
          </a:p>
          <a:p>
            <a:r>
              <a:rPr lang="fr-FR" dirty="0">
                <a:effectLst/>
                <a:latin typeface="Arial" panose="020B0604020202020204" pitchFamily="34" charset="0"/>
              </a:rPr>
              <a:t>●les conditions matérielles permettent de plus grandes adaptations (espace classe repensé, jeux pédagogiques) sont au service des apprentissages ;</a:t>
            </a:r>
          </a:p>
          <a:p>
            <a:r>
              <a:rPr lang="fr-FR" dirty="0">
                <a:effectLst/>
                <a:latin typeface="Arial" panose="020B0604020202020204" pitchFamily="34" charset="0"/>
              </a:rPr>
              <a:t>●l’apprentissage du travail en autonomie est renforcé, par une attention plus soutenue</a:t>
            </a:r>
            <a:endParaRPr lang="fr-FR" b="0" dirty="0"/>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13</a:t>
            </a:fld>
            <a:endParaRPr lang="fr-FR"/>
          </a:p>
        </p:txBody>
      </p:sp>
    </p:spTree>
    <p:extLst>
      <p:ext uri="{BB962C8B-B14F-4D97-AF65-F5344CB8AC3E}">
        <p14:creationId xmlns:p14="http://schemas.microsoft.com/office/powerpoint/2010/main" val="2124124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sz="1800" b="1" i="0" u="none" strike="noStrike" baseline="0" dirty="0">
                <a:solidFill>
                  <a:srgbClr val="000000"/>
                </a:solidFill>
                <a:latin typeface="CIDFont+F3"/>
              </a:rPr>
              <a:t>1. L’ATTENTION</a:t>
            </a:r>
          </a:p>
          <a:p>
            <a:pPr algn="l"/>
            <a:r>
              <a:rPr lang="fr-FR" sz="1800" b="0" i="0" u="none" strike="noStrike" baseline="0" dirty="0">
                <a:solidFill>
                  <a:srgbClr val="000000"/>
                </a:solidFill>
                <a:latin typeface="CIDFont+F2"/>
              </a:rPr>
              <a:t>Trois systèmes attentionnels</a:t>
            </a:r>
          </a:p>
          <a:p>
            <a:pPr algn="l"/>
            <a:r>
              <a:rPr lang="fr-FR" sz="1800" b="0" i="0" u="none" strike="noStrike" baseline="0" dirty="0">
                <a:solidFill>
                  <a:srgbClr val="000000"/>
                </a:solidFill>
                <a:latin typeface="CIDFont+F3"/>
              </a:rPr>
              <a:t>1. L’ALERTE</a:t>
            </a:r>
          </a:p>
          <a:p>
            <a:pPr algn="l"/>
            <a:r>
              <a:rPr lang="fr-FR" sz="1800" b="0" i="0" u="none" strike="noStrike" baseline="0" dirty="0">
                <a:solidFill>
                  <a:srgbClr val="000000"/>
                </a:solidFill>
                <a:latin typeface="CIDFont+F2"/>
              </a:rPr>
              <a:t>L’apprenant doit être en alerte. Toujours prévenir sur quoi doit porter l’attention</a:t>
            </a:r>
          </a:p>
          <a:p>
            <a:pPr algn="l"/>
            <a:r>
              <a:rPr lang="fr-FR" sz="1800" b="0" i="0" u="none" strike="noStrike" baseline="0" dirty="0">
                <a:solidFill>
                  <a:srgbClr val="000000"/>
                </a:solidFill>
                <a:latin typeface="CIDFont+F3"/>
              </a:rPr>
              <a:t>2. L’ORIENTATION</a:t>
            </a:r>
          </a:p>
          <a:p>
            <a:pPr algn="l"/>
            <a:r>
              <a:rPr lang="fr-FR" sz="1800" b="0" i="0" u="none" strike="noStrike" baseline="0" dirty="0">
                <a:solidFill>
                  <a:srgbClr val="000000"/>
                </a:solidFill>
                <a:latin typeface="CIDFont+F2"/>
              </a:rPr>
              <a:t>L’enjeu est de bien orienter l’attention au bon niveau.</a:t>
            </a:r>
          </a:p>
          <a:p>
            <a:pPr algn="l"/>
            <a:r>
              <a:rPr lang="fr-FR" sz="1800" b="0" i="0" u="none" strike="noStrike" baseline="0" dirty="0">
                <a:solidFill>
                  <a:srgbClr val="000000"/>
                </a:solidFill>
                <a:latin typeface="CIDFont+F2"/>
              </a:rPr>
              <a:t>L’interaction sociale est essentielle.</a:t>
            </a:r>
          </a:p>
          <a:p>
            <a:pPr algn="l"/>
            <a:r>
              <a:rPr lang="fr-FR" sz="1800" b="0" i="0" u="none" strike="noStrike" baseline="0" dirty="0">
                <a:solidFill>
                  <a:srgbClr val="000000"/>
                </a:solidFill>
                <a:latin typeface="CIDFont+F3"/>
              </a:rPr>
              <a:t>L’effet maître </a:t>
            </a:r>
            <a:r>
              <a:rPr lang="fr-FR" sz="1800" b="0" i="0" u="none" strike="noStrike" baseline="0" dirty="0">
                <a:solidFill>
                  <a:srgbClr val="000000"/>
                </a:solidFill>
                <a:latin typeface="CIDFont+F2"/>
              </a:rPr>
              <a:t>est primordial.</a:t>
            </a:r>
          </a:p>
          <a:p>
            <a:pPr algn="l"/>
            <a:r>
              <a:rPr lang="fr-FR" sz="1800" b="0" i="0" u="none" strike="noStrike" baseline="0" dirty="0">
                <a:solidFill>
                  <a:srgbClr val="000000"/>
                </a:solidFill>
                <a:latin typeface="CIDFont+F4"/>
              </a:rPr>
              <a:t>3. </a:t>
            </a:r>
            <a:r>
              <a:rPr lang="fr-FR" sz="1800" b="0" i="0" u="none" strike="noStrike" baseline="0" dirty="0">
                <a:solidFill>
                  <a:srgbClr val="000000"/>
                </a:solidFill>
                <a:latin typeface="CIDFont+F3"/>
              </a:rPr>
              <a:t>LE CONTRÔLE EXECUTIF</a:t>
            </a:r>
          </a:p>
          <a:p>
            <a:pPr algn="l"/>
            <a:r>
              <a:rPr lang="fr-FR" sz="1800" b="0" i="0" u="none" strike="noStrike" baseline="0" dirty="0">
                <a:solidFill>
                  <a:srgbClr val="000000"/>
                </a:solidFill>
                <a:latin typeface="CIDFont+F2"/>
              </a:rPr>
              <a:t>Le cerveau doit inhiber des automatismes qui l’empêchent d’apprendre (dans les apprentissages et dans le comportement)</a:t>
            </a:r>
          </a:p>
          <a:p>
            <a:pPr algn="l"/>
            <a:r>
              <a:rPr lang="fr-FR" sz="1800" b="0" i="0" u="none" strike="noStrike" baseline="0" dirty="0">
                <a:solidFill>
                  <a:srgbClr val="FF0000"/>
                </a:solidFill>
                <a:latin typeface="CIDFont+F2"/>
              </a:rPr>
              <a:t>Ex: les distractions et « elle les manges »</a:t>
            </a:r>
          </a:p>
          <a:p>
            <a:pPr algn="l"/>
            <a:endParaRPr lang="fr-FR" sz="1800" b="0" i="0" u="none" strike="noStrike" baseline="0" dirty="0">
              <a:solidFill>
                <a:srgbClr val="FF0000"/>
              </a:solidFill>
              <a:latin typeface="CIDFont+F2"/>
            </a:endParaRPr>
          </a:p>
          <a:p>
            <a:pPr algn="l"/>
            <a:r>
              <a:rPr lang="fr-FR" sz="1800" b="1" i="0" u="none" strike="noStrike" baseline="0" dirty="0">
                <a:latin typeface="CIDFont+F3"/>
              </a:rPr>
              <a:t>2. L’ENGAGEMENT ACTIF</a:t>
            </a:r>
          </a:p>
          <a:p>
            <a:pPr algn="l"/>
            <a:r>
              <a:rPr lang="fr-FR" sz="1800" b="0" i="0" u="none" strike="noStrike" baseline="0" dirty="0">
                <a:latin typeface="CIDFont+F3"/>
              </a:rPr>
              <a:t>Un organisme passif n’apprend pas. </a:t>
            </a:r>
            <a:r>
              <a:rPr lang="fr-FR" sz="1800" b="0" i="0" u="none" strike="noStrike" baseline="0" dirty="0">
                <a:latin typeface="CIDFont+F2"/>
              </a:rPr>
              <a:t>Ainsi, explorer son environnement, être actif, s’engager a un rôle déterminant dans les apprentissages.</a:t>
            </a:r>
            <a:endParaRPr lang="fr-FR" sz="1800" b="0" i="0" u="none" strike="noStrike" baseline="0" dirty="0">
              <a:latin typeface="CIDFont+F3"/>
            </a:endParaRPr>
          </a:p>
          <a:p>
            <a:pPr algn="l"/>
            <a:r>
              <a:rPr lang="fr-FR" sz="1800" b="0" i="0" u="none" strike="noStrike" baseline="0" dirty="0">
                <a:latin typeface="CIDFont+F2"/>
              </a:rPr>
              <a:t>Rendre les conditions d’apprentissage (raisonnablement) plus difficiles va paradoxalement aboutir à un plus grand engagement et un effort cognitif, synonymes de meilleure attention et meilleure rétention.</a:t>
            </a:r>
          </a:p>
          <a:p>
            <a:pPr algn="l"/>
            <a:endParaRPr lang="fr-FR" sz="1800" b="0" i="0" u="none" strike="noStrike" baseline="0" dirty="0">
              <a:latin typeface="CIDFont+F2"/>
            </a:endParaRPr>
          </a:p>
          <a:p>
            <a:pPr algn="l"/>
            <a:r>
              <a:rPr lang="fr-FR" sz="1800" b="1" i="0" u="none" strike="noStrike" baseline="0" dirty="0">
                <a:latin typeface="CIDFont+F3"/>
              </a:rPr>
              <a:t>3. LE RETOUR D’INFORMATION</a:t>
            </a:r>
            <a:endParaRPr lang="fr-FR" sz="1800" b="1" i="0" u="none" strike="noStrike" baseline="0" dirty="0">
              <a:latin typeface="CIDFont+F2"/>
            </a:endParaRPr>
          </a:p>
          <a:p>
            <a:pPr algn="l"/>
            <a:r>
              <a:rPr lang="fr-FR" sz="1800" b="0" i="0" u="none" strike="noStrike" baseline="0" dirty="0">
                <a:latin typeface="CIDFont+F5"/>
              </a:rPr>
              <a:t> </a:t>
            </a:r>
            <a:r>
              <a:rPr lang="fr-FR" sz="1800" b="0" i="0" u="none" strike="noStrike" baseline="0" dirty="0">
                <a:latin typeface="CIDFont+F2"/>
              </a:rPr>
              <a:t>Le cortex est une sorte de machine à générer des prédictions et à intégrer les erreurs de prédictions</a:t>
            </a:r>
          </a:p>
          <a:p>
            <a:pPr algn="l"/>
            <a:r>
              <a:rPr lang="fr-FR" sz="1800" b="0" i="0" u="none" strike="noStrike" baseline="0" dirty="0">
                <a:latin typeface="CIDFont+F5"/>
              </a:rPr>
              <a:t> </a:t>
            </a:r>
            <a:r>
              <a:rPr lang="fr-FR" sz="1800" b="0" i="0" u="none" strike="noStrike" baseline="0" dirty="0">
                <a:latin typeface="CIDFont+F2"/>
              </a:rPr>
              <a:t>Quatre étapes successives : prédiction, feedback, correction, nouvelle prédiction.</a:t>
            </a:r>
          </a:p>
          <a:p>
            <a:pPr algn="l"/>
            <a:r>
              <a:rPr lang="fr-FR" sz="1800" b="0" i="0" u="none" strike="noStrike" baseline="0" dirty="0">
                <a:latin typeface="CIDFont+F5"/>
              </a:rPr>
              <a:t> </a:t>
            </a:r>
            <a:r>
              <a:rPr lang="fr-FR" sz="1800" b="0" i="0" u="none" strike="noStrike" baseline="0" dirty="0">
                <a:latin typeface="CIDFont+F2"/>
              </a:rPr>
              <a:t>Le retour d’information est donc essentiel</a:t>
            </a:r>
          </a:p>
          <a:p>
            <a:pPr algn="l"/>
            <a:r>
              <a:rPr lang="fr-FR" sz="1800" b="0" i="0" u="none" strike="noStrike" baseline="0" dirty="0">
                <a:latin typeface="CIDFont+F5"/>
              </a:rPr>
              <a:t> </a:t>
            </a:r>
            <a:r>
              <a:rPr lang="fr-FR" sz="1800" b="0" i="0" u="none" strike="noStrike" baseline="0" dirty="0">
                <a:latin typeface="CIDFont+F2"/>
              </a:rPr>
              <a:t>L’erreur est fondamentale</a:t>
            </a:r>
          </a:p>
          <a:p>
            <a:pPr algn="l"/>
            <a:r>
              <a:rPr lang="fr-FR" sz="1800" b="0" i="0" u="none" strike="noStrike" baseline="0" dirty="0">
                <a:latin typeface="CIDFont+F5"/>
              </a:rPr>
              <a:t> </a:t>
            </a:r>
            <a:r>
              <a:rPr lang="fr-FR" sz="1800" b="0" i="0" u="none" strike="noStrike" baseline="0" dirty="0">
                <a:latin typeface="CIDFont+F2"/>
              </a:rPr>
              <a:t>Plusieurs études ont montré que l’apprentissage lors d’un test était significativement plus efficace si un </a:t>
            </a:r>
            <a:r>
              <a:rPr lang="fr-FR" sz="1800" b="0" i="0" u="none" strike="noStrike" baseline="0" dirty="0">
                <a:latin typeface="CIDFont+F3"/>
              </a:rPr>
              <a:t>retour d’information immédiat </a:t>
            </a:r>
            <a:r>
              <a:rPr lang="fr-FR" sz="1800" b="0" i="0" u="none" strike="noStrike" baseline="0" dirty="0">
                <a:latin typeface="CIDFont+F2"/>
              </a:rPr>
              <a:t>était donné. (expérience du test pour dépasser l’illusion du savoir)</a:t>
            </a:r>
          </a:p>
          <a:p>
            <a:pPr algn="l"/>
            <a:endParaRPr lang="fr-FR" sz="1800" b="0" i="0" u="none" strike="noStrike" baseline="0" dirty="0">
              <a:latin typeface="CIDFont+F2"/>
            </a:endParaRPr>
          </a:p>
          <a:p>
            <a:pPr algn="l"/>
            <a:r>
              <a:rPr lang="fr-FR" sz="1800" b="1" i="0" u="none" strike="noStrike" baseline="0" dirty="0">
                <a:latin typeface="CIDFont+F3"/>
              </a:rPr>
              <a:t>4. CONSOLIDATION DES ACQUIS</a:t>
            </a:r>
          </a:p>
          <a:p>
            <a:pPr algn="l"/>
            <a:r>
              <a:rPr lang="fr-FR" sz="1800" b="0" i="0" u="none" strike="noStrike" baseline="0" dirty="0">
                <a:latin typeface="CIDFont+F5"/>
              </a:rPr>
              <a:t> </a:t>
            </a:r>
            <a:r>
              <a:rPr lang="fr-FR" sz="1800" b="0" i="0" u="none" strike="noStrike" baseline="0" dirty="0">
                <a:latin typeface="CIDFont+F2"/>
              </a:rPr>
              <a:t>Par la répétition, on obtient l’</a:t>
            </a:r>
            <a:r>
              <a:rPr lang="fr-FR" sz="1800" b="0" i="0" u="none" strike="noStrike" baseline="0" dirty="0">
                <a:latin typeface="CIDFont+F3"/>
              </a:rPr>
              <a:t>automatisation </a:t>
            </a:r>
            <a:r>
              <a:rPr lang="fr-FR" sz="1800" b="0" i="0" u="none" strike="noStrike" baseline="0" dirty="0">
                <a:latin typeface="CIDFont+F2"/>
              </a:rPr>
              <a:t>des acquis: c’est le transfert de l’explicite à l’implicite.</a:t>
            </a:r>
          </a:p>
          <a:p>
            <a:pPr algn="l"/>
            <a:r>
              <a:rPr lang="fr-FR" sz="1800" b="0" i="0" u="none" strike="noStrike" baseline="0" dirty="0">
                <a:latin typeface="CIDFont+F2"/>
              </a:rPr>
              <a:t>L’automatisation va transférer des connaissances vers des réseaux non conscients pour libérer les réseaux du cortex préfrontal.</a:t>
            </a:r>
            <a:endParaRPr lang="fr-FR" sz="1800" b="1" i="0" u="none" strike="noStrike" baseline="0" dirty="0">
              <a:latin typeface="CIDFont+F3"/>
            </a:endParaRPr>
          </a:p>
          <a:p>
            <a:pPr algn="l"/>
            <a:r>
              <a:rPr lang="fr-FR" sz="1800" b="0" i="0" u="none" strike="noStrike" baseline="0" dirty="0">
                <a:latin typeface="CIDFont+F5"/>
              </a:rPr>
              <a:t> </a:t>
            </a:r>
            <a:r>
              <a:rPr lang="fr-FR" sz="1800" b="0" i="0" u="none" strike="noStrike" baseline="0" dirty="0">
                <a:latin typeface="CIDFont+F2"/>
              </a:rPr>
              <a:t>Importance du </a:t>
            </a:r>
            <a:r>
              <a:rPr lang="fr-FR" sz="1800" b="0" i="0" u="none" strike="noStrike" baseline="0" dirty="0">
                <a:latin typeface="CIDFont+F3"/>
              </a:rPr>
              <a:t>sommeil qui consolide les apprentissages (surtout dans sommeil profond)</a:t>
            </a:r>
          </a:p>
          <a:p>
            <a:pPr algn="l"/>
            <a:r>
              <a:rPr lang="fr-FR" sz="1800" b="0" i="0" u="none" strike="noStrike" baseline="0" dirty="0">
                <a:latin typeface="CIDFont+F5"/>
              </a:rPr>
              <a:t> </a:t>
            </a:r>
            <a:r>
              <a:rPr lang="fr-FR" sz="1800" b="0" i="0" u="none" strike="noStrike" baseline="0" dirty="0">
                <a:latin typeface="CIDFont+F2"/>
              </a:rPr>
              <a:t>La </a:t>
            </a:r>
            <a:r>
              <a:rPr lang="fr-FR" sz="1800" b="0" i="0" u="none" strike="noStrike" baseline="0" dirty="0">
                <a:latin typeface="CIDFont+F3"/>
              </a:rPr>
              <a:t>distribution </a:t>
            </a:r>
            <a:r>
              <a:rPr lang="fr-FR" sz="1800" b="0" i="0" u="none" strike="noStrike" baseline="0" dirty="0">
                <a:latin typeface="CIDFont+F2"/>
              </a:rPr>
              <a:t>espacée d’un même apprentissage (réactivations fréquentes) favorise l’apprentissage.</a:t>
            </a:r>
            <a:endParaRPr lang="fr-FR" sz="1800" b="1" i="0" u="none" strike="noStrike" baseline="0" dirty="0">
              <a:latin typeface="CIDFont+F3"/>
            </a:endParaRPr>
          </a:p>
          <a:p>
            <a:pPr algn="l"/>
            <a:endParaRPr lang="fr-FR" sz="1800" b="1" i="0" u="none" strike="noStrike" baseline="0" dirty="0">
              <a:latin typeface="CIDFont+F2"/>
            </a:endParaRPr>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3</a:t>
            </a:fld>
            <a:endParaRPr lang="fr-FR"/>
          </a:p>
        </p:txBody>
      </p:sp>
    </p:spTree>
    <p:extLst>
      <p:ext uri="{BB962C8B-B14F-4D97-AF65-F5344CB8AC3E}">
        <p14:creationId xmlns:p14="http://schemas.microsoft.com/office/powerpoint/2010/main" val="338890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travail systématique et planifié du langage oral permet de créer les conditions optimales pour entrer dans la lecture.</a:t>
            </a:r>
          </a:p>
          <a:p>
            <a:r>
              <a:rPr lang="fr-FR" b="1" dirty="0"/>
              <a:t>Démultiplie la prise de parole de chaque élève </a:t>
            </a:r>
            <a:r>
              <a:rPr lang="fr-FR" dirty="0"/>
              <a:t>: Les échanges langagiers sont plus nombreux qu’en classe à 25 et gage de progrès dans tous les domaines. Il s’assure que les élèves ont bien compris en faisant reformuler les consignes.</a:t>
            </a:r>
          </a:p>
          <a:p>
            <a:r>
              <a:rPr lang="fr-FR" b="1" dirty="0"/>
              <a:t>Un enseignant plus attentif aux besoins des élèves : </a:t>
            </a:r>
            <a:r>
              <a:rPr lang="fr-FR" b="0" dirty="0"/>
              <a:t>mieux repérer les besoins des élèves, demande d’expliciter la consigne et les finalités de la tâche. </a:t>
            </a:r>
          </a:p>
          <a:p>
            <a:r>
              <a:rPr lang="fr-FR" b="1" dirty="0"/>
              <a:t>Pédagogie de l’écoute</a:t>
            </a:r>
            <a:r>
              <a:rPr lang="fr-FR" b="0" dirty="0"/>
              <a:t> et du langage : l’enseignant favorise les interactions entre les élèves. Il est très explicite quant à ses attentes (syntaxe correcte, vocabulaire précis et approprié). Amélioration des compétences discursives (reformulation, émission d’hypothèses, argumentation)</a:t>
            </a:r>
          </a:p>
          <a:p>
            <a:r>
              <a:rPr lang="fr-FR" b="1" dirty="0"/>
              <a:t>Facilite l’accès à une posture métacognitive </a:t>
            </a:r>
            <a:r>
              <a:rPr lang="fr-FR" b="0" dirty="0"/>
              <a:t>: l’élève apprend à communiquer à propos de la communication, il observe le fonctionnement pour l’améliorer.</a:t>
            </a:r>
            <a:endParaRPr lang="fr-FR" b="1" dirty="0"/>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4</a:t>
            </a:fld>
            <a:endParaRPr lang="fr-FR"/>
          </a:p>
        </p:txBody>
      </p:sp>
    </p:spTree>
    <p:extLst>
      <p:ext uri="{BB962C8B-B14F-4D97-AF65-F5344CB8AC3E}">
        <p14:creationId xmlns:p14="http://schemas.microsoft.com/office/powerpoint/2010/main" val="2098921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Aider l’élève à automatiser : </a:t>
            </a:r>
            <a:r>
              <a:rPr lang="fr-FR" b="0" dirty="0"/>
              <a:t>aider à la mémorisation (</a:t>
            </a:r>
            <a:r>
              <a:rPr lang="fr-FR" b="0" dirty="0" err="1"/>
              <a:t>cf</a:t>
            </a:r>
            <a:r>
              <a:rPr lang="fr-FR" b="0" dirty="0"/>
              <a:t> sc. Cognitives)</a:t>
            </a:r>
          </a:p>
          <a:p>
            <a:r>
              <a:rPr lang="fr-FR" b="1" dirty="0"/>
              <a:t>Organiser l’emploi du temps </a:t>
            </a:r>
            <a:r>
              <a:rPr lang="fr-FR" b="0" dirty="0"/>
              <a:t>: pour éviter la </a:t>
            </a:r>
            <a:r>
              <a:rPr lang="fr-FR" b="0" dirty="0" err="1"/>
              <a:t>sur-sollicitation</a:t>
            </a:r>
            <a:endParaRPr lang="fr-FR" b="0" dirty="0"/>
          </a:p>
          <a:p>
            <a:r>
              <a:rPr lang="fr-FR" b="1" dirty="0"/>
              <a:t>2 modalités contre-productives </a:t>
            </a:r>
            <a:r>
              <a:rPr lang="fr-FR" b="0" dirty="0"/>
              <a:t>: décloisonnement et regroupement de classe car les élèves ont besoin d’un professeur référent pour s’inscrire dans des apprentissages sécurisés, la perte de temps due aux déplacement trop fréquents.</a:t>
            </a:r>
          </a:p>
          <a:p>
            <a:r>
              <a:rPr lang="fr-FR" b="1" dirty="0"/>
              <a:t>Exercices ritualisés </a:t>
            </a:r>
            <a:r>
              <a:rPr lang="fr-FR" b="0" dirty="0"/>
              <a:t>: </a:t>
            </a:r>
            <a:r>
              <a:rPr lang="fr-FR" dirty="0">
                <a:effectLst/>
                <a:latin typeface="Arial" panose="020B0604020202020204" pitchFamily="34" charset="0"/>
              </a:rPr>
              <a:t>Les élèves reconnaissent l’identité formelle des situations dont les enjeux ne varient pas et qui constituent des repères sûrs, même si les contenus évoluent. Les exercices ritualisés, à ne pas confondre avec les « rituels » sont des exercices réguliers et de courte durée, concernant les apprentissages fondamentaux, visent l’installation des automatismes, structurent la journée et donnent des repères aux élèves. Pour éviter qu’ils ne deviennent des routines qui lassent les élèves, les exercices évoluent au fil des périodes et au gré des apprentissages. </a:t>
            </a:r>
            <a:endParaRPr lang="fr-FR" b="0" dirty="0"/>
          </a:p>
          <a:p>
            <a:endParaRPr lang="fr-FR" b="1" dirty="0"/>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5</a:t>
            </a:fld>
            <a:endParaRPr lang="fr-FR"/>
          </a:p>
        </p:txBody>
      </p:sp>
    </p:spTree>
    <p:extLst>
      <p:ext uri="{BB962C8B-B14F-4D97-AF65-F5344CB8AC3E}">
        <p14:creationId xmlns:p14="http://schemas.microsoft.com/office/powerpoint/2010/main" val="3242968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effectLst/>
                <a:latin typeface="Arial" panose="020B0604020202020204" pitchFamily="34" charset="0"/>
              </a:rPr>
              <a:t>Les enjeux de l’apprentissage de l’écriture cursive </a:t>
            </a:r>
            <a:r>
              <a:rPr lang="fr-FR" dirty="0">
                <a:effectLst/>
                <a:latin typeface="Arial" panose="020B0604020202020204" pitchFamily="34" charset="0"/>
              </a:rPr>
              <a:t>: L'écriture est une habileté qui, non maîtrisée, place les élèves en difficulté dès le début du cours préparatoire. Tant que le geste d'écriture n'est pas automatisé, il est difficile pour l'élève de se concentrer sur les autres aspects de l'écriture. C'est la raison pour laquelle, à l'école maternelle, dès que l'élève s'en montre capable, l'apprentissage de l'écriture cursive est encouragé et enseigné.</a:t>
            </a:r>
          </a:p>
          <a:p>
            <a:r>
              <a:rPr lang="fr-FR" b="1" dirty="0">
                <a:effectLst/>
                <a:latin typeface="Arial" panose="020B0604020202020204" pitchFamily="34" charset="0"/>
              </a:rPr>
              <a:t>Une pratique quotidienne et dirigée </a:t>
            </a:r>
            <a:r>
              <a:rPr lang="fr-FR" dirty="0">
                <a:effectLst/>
                <a:latin typeface="Arial" panose="020B0604020202020204" pitchFamily="34" charset="0"/>
              </a:rPr>
              <a:t>: Le professeur conçoit la séance d'apprentissage en proposant des tracés modélisants, qu'il effectue sous les yeux des élèves, en commentant son geste et en attirant l'attention des élèves sur les obstacles éventuels. </a:t>
            </a:r>
          </a:p>
          <a:p>
            <a:r>
              <a:rPr lang="fr-FR" dirty="0">
                <a:effectLst/>
                <a:latin typeface="Arial" panose="020B0604020202020204" pitchFamily="34" charset="0"/>
              </a:rPr>
              <a:t>Au regard des compétences très diverses des élèves, le professeur propose un entraînement différencié et régulier en agissant sur différentes variables(longueur de l'exercice, nature du support, épaisseur des rails du support mis à disposition). L'observation et l'accompagnement par l'enseignant de l'élève à la tâche permettent de répondre précisément à ses besoins. Dès que l'élève s'en montre capable, l'apprentissage de l'écriture cursive est encouragé et enseigné.</a:t>
            </a:r>
          </a:p>
          <a:p>
            <a:r>
              <a:rPr lang="fr-FR" b="1" dirty="0">
                <a:effectLst/>
                <a:latin typeface="Arial" panose="020B0604020202020204" pitchFamily="34" charset="0"/>
              </a:rPr>
              <a:t>La place de l’autonomie </a:t>
            </a:r>
            <a:r>
              <a:rPr lang="fr-FR" dirty="0">
                <a:effectLst/>
                <a:latin typeface="Arial" panose="020B0604020202020204" pitchFamily="34" charset="0"/>
              </a:rPr>
              <a:t>: Organiser un espace d'écriture dans la classe a de nombreux avantages, notamment de permettre à certains élèves de s'isoler et de s'entraîner, en dehors de la leçon d'écriture, sur des supports variés: papier blanc ligné ou non, fiches effaçables, modèles à repasser. Mais ces activités en autonomie, qui visent un renforcement, ne remplacent pas la séance d'écriture menée par le professeur.</a:t>
            </a:r>
          </a:p>
          <a:p>
            <a:r>
              <a:rPr lang="fr-FR" dirty="0">
                <a:effectLst/>
                <a:latin typeface="Arial" panose="020B0604020202020204" pitchFamily="34" charset="0"/>
              </a:rPr>
              <a:t>La tenue corporelle</a:t>
            </a:r>
          </a:p>
          <a:p>
            <a:pPr marL="171450" indent="-171450">
              <a:buFont typeface="Arial" panose="020B0604020202020204" pitchFamily="34" charset="0"/>
              <a:buChar char="•"/>
            </a:pPr>
            <a:r>
              <a:rPr lang="fr-FR" dirty="0">
                <a:effectLst/>
                <a:latin typeface="Arial" panose="020B0604020202020204" pitchFamily="34" charset="0"/>
              </a:rPr>
              <a:t>Veiller à ce que les fesses de l’enfant soient collées au dossier.</a:t>
            </a:r>
          </a:p>
          <a:p>
            <a:pPr marL="171450" indent="-171450">
              <a:buFont typeface="Arial" panose="020B0604020202020204" pitchFamily="34" charset="0"/>
              <a:buChar char="•"/>
            </a:pPr>
            <a:r>
              <a:rPr lang="fr-FR" dirty="0">
                <a:effectLst/>
                <a:latin typeface="Arial" panose="020B0604020202020204" pitchFamily="34" charset="0"/>
              </a:rPr>
              <a:t>Veiller à ce que le dos soit appuyé contre le dossier, légèrement penché en avant.</a:t>
            </a:r>
          </a:p>
          <a:p>
            <a:pPr marL="171450" indent="-171450">
              <a:buFont typeface="Arial" panose="020B0604020202020204" pitchFamily="34" charset="0"/>
              <a:buChar char="•"/>
            </a:pPr>
            <a:r>
              <a:rPr lang="fr-FR" dirty="0">
                <a:effectLst/>
                <a:latin typeface="Arial" panose="020B0604020202020204" pitchFamily="34" charset="0"/>
              </a:rPr>
              <a:t>Droitier : feuille légèrement inclinée à gauche-Gaucher : feuille légèrement inclinée à droite.</a:t>
            </a:r>
          </a:p>
          <a:p>
            <a:pPr marL="171450" indent="-171450">
              <a:buFont typeface="Arial" panose="020B0604020202020204" pitchFamily="34" charset="0"/>
              <a:buChar char="•"/>
            </a:pPr>
            <a:r>
              <a:rPr lang="fr-FR" dirty="0">
                <a:effectLst/>
                <a:latin typeface="Arial" panose="020B0604020202020204" pitchFamily="34" charset="0"/>
              </a:rPr>
              <a:t>La main qui n’écrit pas est posée à plat sur le cahier (la feuille, la bande de papier), sous la ligne (le cas échéant).</a:t>
            </a:r>
          </a:p>
          <a:p>
            <a:pPr marL="0" indent="0">
              <a:buFont typeface="Arial" panose="020B0604020202020204" pitchFamily="34" charset="0"/>
              <a:buNone/>
            </a:pPr>
            <a:r>
              <a:rPr lang="fr-FR" b="1" dirty="0">
                <a:effectLst/>
                <a:latin typeface="Arial" panose="020B0604020202020204" pitchFamily="34" charset="0"/>
              </a:rPr>
              <a:t>La tenue de l’outil</a:t>
            </a:r>
          </a:p>
          <a:p>
            <a:pPr marL="171450" indent="-171450">
              <a:buFont typeface="Arial" panose="020B0604020202020204" pitchFamily="34" charset="0"/>
              <a:buChar char="•"/>
            </a:pPr>
            <a:r>
              <a:rPr lang="fr-FR" dirty="0">
                <a:effectLst/>
                <a:latin typeface="Arial" panose="020B0604020202020204" pitchFamily="34" charset="0"/>
              </a:rPr>
              <a:t>Être extrêmement attentif à la tenue de l’outil scripteur. </a:t>
            </a:r>
          </a:p>
          <a:p>
            <a:pPr marL="171450" indent="-171450">
              <a:buFont typeface="Arial" panose="020B0604020202020204" pitchFamily="34" charset="0"/>
              <a:buChar char="•"/>
            </a:pPr>
            <a:r>
              <a:rPr lang="fr-FR" dirty="0">
                <a:effectLst/>
                <a:latin typeface="Arial" panose="020B0604020202020204" pitchFamily="34" charset="0"/>
              </a:rPr>
              <a:t>Expliciter les motifs d’une vigilance à la préhension de l’outil scripteur :-fluidité du geste, pas de crispation musculaire, pas de fatigue ; appui régulier sur la feuille ; rapidité  ; lisibilité.</a:t>
            </a:r>
          </a:p>
          <a:p>
            <a:pPr marL="171450" indent="-171450">
              <a:buFont typeface="Arial" panose="020B0604020202020204" pitchFamily="34" charset="0"/>
              <a:buChar char="•"/>
            </a:pPr>
            <a:r>
              <a:rPr lang="fr-FR" dirty="0">
                <a:effectLst/>
                <a:latin typeface="Arial" panose="020B0604020202020204" pitchFamily="34" charset="0"/>
              </a:rPr>
              <a:t>Montrer la bonne tenue avant chaque séance d’écriture (utiliser des supports visuels : photographies, enregistrements vidéo)</a:t>
            </a:r>
          </a:p>
          <a:p>
            <a:pPr marL="0" indent="0">
              <a:buFont typeface="Arial" panose="020B0604020202020204" pitchFamily="34" charset="0"/>
              <a:buNone/>
            </a:pPr>
            <a:r>
              <a:rPr lang="fr-FR" b="1" dirty="0">
                <a:effectLst/>
                <a:latin typeface="Arial" panose="020B0604020202020204" pitchFamily="34" charset="0"/>
              </a:rPr>
              <a:t>Le support de travail</a:t>
            </a:r>
          </a:p>
          <a:p>
            <a:pPr marL="171450" indent="-171450">
              <a:buFont typeface="Arial" panose="020B0604020202020204" pitchFamily="34" charset="0"/>
              <a:buChar char="•"/>
            </a:pPr>
            <a:r>
              <a:rPr lang="fr-FR" dirty="0">
                <a:effectLst/>
                <a:latin typeface="Arial" panose="020B0604020202020204" pitchFamily="34" charset="0"/>
              </a:rPr>
              <a:t>Il doit être adapté à chaque enfant : tous n’écriront pas avec le même lignage en même temps.</a:t>
            </a:r>
          </a:p>
          <a:p>
            <a:pPr marL="0" indent="0">
              <a:buFont typeface="Arial" panose="020B0604020202020204" pitchFamily="34" charset="0"/>
              <a:buNone/>
            </a:pPr>
            <a:r>
              <a:rPr lang="fr-FR" b="1" dirty="0">
                <a:effectLst/>
                <a:latin typeface="Arial" panose="020B0604020202020204" pitchFamily="34" charset="0"/>
              </a:rPr>
              <a:t>Une progression commune : </a:t>
            </a:r>
            <a:r>
              <a:rPr lang="fr-FR" dirty="0">
                <a:effectLst/>
                <a:latin typeface="Arial" panose="020B0604020202020204" pitchFamily="34" charset="0"/>
              </a:rPr>
              <a:t>Le choix de la graphie, la progression des apprentissages entre les différents niveaux de classe, doivent faire l’objet d’une concertation entre tous les enseignants de l’école maternelle et avec ceux du CP. Les pratiques pédagogiques peuvent différer, mais une entente doit être réalisée concernant en particulier la forme et le </a:t>
            </a:r>
            <a:r>
              <a:rPr lang="fr-FR" dirty="0" err="1">
                <a:effectLst/>
                <a:latin typeface="Arial" panose="020B0604020202020204" pitchFamily="34" charset="0"/>
              </a:rPr>
              <a:t>ductus</a:t>
            </a:r>
            <a:r>
              <a:rPr lang="fr-FR" dirty="0">
                <a:effectLst/>
                <a:latin typeface="Arial" panose="020B0604020202020204" pitchFamily="34" charset="0"/>
              </a:rPr>
              <a:t> des lettres cursives afin de ne pas perturber les élèves qui pourraient être confrontés à des formes ou des procédures trop divergentes (par exemple, présence de traits d’attaque, d’œilletons, etc.).</a:t>
            </a:r>
            <a:endParaRPr lang="fr-FR" b="1" dirty="0">
              <a:effectLst/>
              <a:latin typeface="Arial" panose="020B0604020202020204" pitchFamily="34" charset="0"/>
            </a:endParaRPr>
          </a:p>
          <a:p>
            <a:endParaRPr lang="fr-FR" b="1" dirty="0"/>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6</a:t>
            </a:fld>
            <a:endParaRPr lang="fr-FR"/>
          </a:p>
        </p:txBody>
      </p:sp>
    </p:spTree>
    <p:extLst>
      <p:ext uri="{BB962C8B-B14F-4D97-AF65-F5344CB8AC3E}">
        <p14:creationId xmlns:p14="http://schemas.microsoft.com/office/powerpoint/2010/main" val="3875844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L’idée est de les questionner pour aboutir à l’évitement des groupes de niveau fixe, favoriser les groupes selon les compétences, espace d’apprentissage qui doit répondre aux besoins relationnels, cognitifs et moteurs des élèves (cf. écologie développementale)</a:t>
            </a:r>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7</a:t>
            </a:fld>
            <a:endParaRPr lang="fr-FR"/>
          </a:p>
        </p:txBody>
      </p:sp>
    </p:spTree>
    <p:extLst>
      <p:ext uri="{BB962C8B-B14F-4D97-AF65-F5344CB8AC3E}">
        <p14:creationId xmlns:p14="http://schemas.microsoft.com/office/powerpoint/2010/main" val="2380555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Observation </a:t>
            </a:r>
            <a:r>
              <a:rPr lang="fr-FR" b="0" dirty="0"/>
              <a:t>permet à l’enseignant d’être réactif et de réguler son enseignement.</a:t>
            </a:r>
          </a:p>
          <a:p>
            <a:r>
              <a:rPr lang="fr-FR" b="1" dirty="0"/>
              <a:t>Voir et comprendre les stratégies des élèves : </a:t>
            </a:r>
            <a:r>
              <a:rPr lang="fr-FR" b="0" dirty="0"/>
              <a:t>observation et écoute de chacun des élèves lorsqu’ils sont au travail. Les échanges au cours de la tâche sont facilité, permet l’explicitation des façons de faire.</a:t>
            </a:r>
            <a:endParaRPr lang="fr-FR" b="1" dirty="0"/>
          </a:p>
          <a:p>
            <a:r>
              <a:rPr lang="fr-FR" b="1" dirty="0"/>
              <a:t>Outils spécifiques </a:t>
            </a:r>
            <a:r>
              <a:rPr lang="fr-FR" b="0" dirty="0"/>
              <a:t>comme grilles d’observation, tableaux synoptiques des profils individuels et des profil de classe, participe à l’identification des besoins des élèves.</a:t>
            </a:r>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8</a:t>
            </a:fld>
            <a:endParaRPr lang="fr-FR"/>
          </a:p>
        </p:txBody>
      </p:sp>
    </p:spTree>
    <p:extLst>
      <p:ext uri="{BB962C8B-B14F-4D97-AF65-F5344CB8AC3E}">
        <p14:creationId xmlns:p14="http://schemas.microsoft.com/office/powerpoint/2010/main" val="3965653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Différencier avant/pendant/après </a:t>
            </a:r>
            <a:r>
              <a:rPr lang="fr-FR" b="0" dirty="0"/>
              <a:t>: en fonction des besoins (</a:t>
            </a:r>
            <a:r>
              <a:rPr lang="fr-FR" b="0" dirty="0" err="1"/>
              <a:t>cf</a:t>
            </a:r>
            <a:r>
              <a:rPr lang="fr-FR" b="0" dirty="0"/>
              <a:t> les familles d’aide de </a:t>
            </a:r>
            <a:r>
              <a:rPr lang="fr-FR" b="0" dirty="0" err="1"/>
              <a:t>Goigoux</a:t>
            </a:r>
            <a:r>
              <a:rPr lang="fr-FR" b="0" dirty="0"/>
              <a:t> )</a:t>
            </a:r>
          </a:p>
          <a:p>
            <a:r>
              <a:rPr lang="fr-FR" b="1" dirty="0"/>
              <a:t>Refuser une mise à l’écart </a:t>
            </a:r>
            <a:r>
              <a:rPr lang="fr-FR" b="0" dirty="0"/>
              <a:t>: </a:t>
            </a:r>
            <a:r>
              <a:rPr lang="fr-FR" dirty="0">
                <a:effectLst/>
                <a:latin typeface="Arial" panose="020B0604020202020204" pitchFamily="34" charset="0"/>
              </a:rPr>
              <a:t>Le professeur préférera des adaptations de la tâche donnée à tous (repères complémentaires, consignes allégées) à une tâche très différente. Tout se jouera après la mise en activité, au moment où l’élève s’appropriera ou non les aides proposées. Une approche intéressante consiste à prévoir des séances d’anticipation des obstacles prévisibles auxquels seront confrontés certains élèves. </a:t>
            </a:r>
            <a:endParaRPr lang="fr-FR" b="0" dirty="0"/>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9</a:t>
            </a:fld>
            <a:endParaRPr lang="fr-FR"/>
          </a:p>
        </p:txBody>
      </p:sp>
    </p:spTree>
    <p:extLst>
      <p:ext uri="{BB962C8B-B14F-4D97-AF65-F5344CB8AC3E}">
        <p14:creationId xmlns:p14="http://schemas.microsoft.com/office/powerpoint/2010/main" val="126639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effectLst/>
                <a:latin typeface="Arial" panose="020B0604020202020204" pitchFamily="34" charset="0"/>
              </a:rPr>
              <a:t>Aider un élève en difficulté en classe dédoublée </a:t>
            </a:r>
          </a:p>
          <a:p>
            <a:r>
              <a:rPr lang="fr-FR" dirty="0">
                <a:effectLst/>
                <a:latin typeface="Arial" panose="020B0604020202020204" pitchFamily="34" charset="0"/>
              </a:rPr>
              <a:t>●Fixer des objectifs réalistes, adapter la tâche et le matériel aux capacités.</a:t>
            </a:r>
          </a:p>
          <a:p>
            <a:r>
              <a:rPr lang="fr-FR" dirty="0">
                <a:effectLst/>
                <a:latin typeface="Arial" panose="020B0604020202020204" pitchFamily="34" charset="0"/>
              </a:rPr>
              <a:t>●Présenter l’information de façon simple et structurée sans surcharge inutile ; éviter la double consigne.</a:t>
            </a:r>
          </a:p>
          <a:p>
            <a:r>
              <a:rPr lang="fr-FR" dirty="0">
                <a:effectLst/>
                <a:latin typeface="Arial" panose="020B0604020202020204" pitchFamily="34" charset="0"/>
              </a:rPr>
              <a:t>●Aider l’élève à se référer à des expériences connues lors d’un nouvel apprentissage, favoriser les rétroactions (travaux antérieurs apparentés au travail demandé ; notions déjà étudiées)</a:t>
            </a:r>
          </a:p>
          <a:p>
            <a:r>
              <a:rPr lang="fr-FR" dirty="0">
                <a:effectLst/>
                <a:latin typeface="Arial" panose="020B0604020202020204" pitchFamily="34" charset="0"/>
              </a:rPr>
              <a:t>●Solliciter les connaissances automatisées.</a:t>
            </a:r>
          </a:p>
          <a:p>
            <a:r>
              <a:rPr lang="fr-FR" dirty="0">
                <a:effectLst/>
                <a:latin typeface="Arial" panose="020B0604020202020204" pitchFamily="34" charset="0"/>
              </a:rPr>
              <a:t>●Aider l’élève à identifier les tâches intermédiaires et les réaliser une à la fois.</a:t>
            </a:r>
          </a:p>
          <a:p>
            <a:r>
              <a:rPr lang="fr-FR" dirty="0">
                <a:effectLst/>
                <a:latin typeface="Arial" panose="020B0604020202020204" pitchFamily="34" charset="0"/>
              </a:rPr>
              <a:t>●Outiller l’élève pour améliorer son organisation, fournir des repères visuels ou auditifs selon ses besoins et expliciter les étapes.</a:t>
            </a:r>
          </a:p>
          <a:p>
            <a:r>
              <a:rPr lang="fr-FR" dirty="0">
                <a:effectLst/>
                <a:latin typeface="Arial" panose="020B0604020202020204" pitchFamily="34" charset="0"/>
              </a:rPr>
              <a:t>●Guider verbalement la procédure. L’aider à développer un langage intérieur en lui faisant expliciter la tâche.</a:t>
            </a:r>
          </a:p>
          <a:p>
            <a:r>
              <a:rPr lang="fr-FR" dirty="0">
                <a:effectLst/>
                <a:latin typeface="Arial" panose="020B0604020202020204" pitchFamily="34" charset="0"/>
              </a:rPr>
              <a:t>●Diminuer la quantité au profit de la qualité.</a:t>
            </a:r>
          </a:p>
          <a:p>
            <a:r>
              <a:rPr lang="fr-FR" dirty="0">
                <a:effectLst/>
                <a:latin typeface="Arial" panose="020B0604020202020204" pitchFamily="34" charset="0"/>
              </a:rPr>
              <a:t>●Allouer plus de temps qu’aux autres élèves pour terminer la tâche et prévoir des temps de pause.</a:t>
            </a:r>
            <a:endParaRPr lang="fr-FR" b="0" dirty="0"/>
          </a:p>
          <a:p>
            <a:endParaRPr lang="fr-FR" b="0" dirty="0"/>
          </a:p>
        </p:txBody>
      </p:sp>
      <p:sp>
        <p:nvSpPr>
          <p:cNvPr id="4" name="Espace réservé du numéro de diapositive 3"/>
          <p:cNvSpPr>
            <a:spLocks noGrp="1"/>
          </p:cNvSpPr>
          <p:nvPr>
            <p:ph type="sldNum" sz="quarter" idx="5"/>
          </p:nvPr>
        </p:nvSpPr>
        <p:spPr/>
        <p:txBody>
          <a:bodyPr/>
          <a:lstStyle/>
          <a:p>
            <a:fld id="{92D1FEC5-F865-40DD-8621-422ED445B823}" type="slidenum">
              <a:rPr lang="fr-FR" smtClean="0"/>
              <a:t>10</a:t>
            </a:fld>
            <a:endParaRPr lang="fr-FR"/>
          </a:p>
        </p:txBody>
      </p:sp>
    </p:spTree>
    <p:extLst>
      <p:ext uri="{BB962C8B-B14F-4D97-AF65-F5344CB8AC3E}">
        <p14:creationId xmlns:p14="http://schemas.microsoft.com/office/powerpoint/2010/main" val="156259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DBDDED-6C2E-4231-BDB3-C36448998F1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E5FEA82-7EE5-4299-B04D-79F5A3038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DEC115D-398B-49A3-B122-C84327E97B13}"/>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5" name="Espace réservé du pied de page 4">
            <a:extLst>
              <a:ext uri="{FF2B5EF4-FFF2-40B4-BE49-F238E27FC236}">
                <a16:creationId xmlns:a16="http://schemas.microsoft.com/office/drawing/2014/main" id="{E9682B70-4DC2-48DF-88D3-26301CAB6C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CF037D-6721-4F94-B7A5-14214313CC7B}"/>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161592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201D5B-8089-4BE7-8C18-5FD40144A34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DA37F4B-5BDF-4665-9FCD-B9B863BB646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B21819F-6426-4B3C-AF15-77A9233ACF9A}"/>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5" name="Espace réservé du pied de page 4">
            <a:extLst>
              <a:ext uri="{FF2B5EF4-FFF2-40B4-BE49-F238E27FC236}">
                <a16:creationId xmlns:a16="http://schemas.microsoft.com/office/drawing/2014/main" id="{770C4476-CDBD-48A1-925B-A6DE83C0E67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0C8C7D-718A-4ED6-88EE-7FC236E2F007}"/>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320278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C19256D-DE93-463A-9849-6C925C31835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CDBC02F-E2BA-449A-80B3-3F453E75276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CD3DBA6-F9CC-447A-A1EB-ACA795D97565}"/>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5" name="Espace réservé du pied de page 4">
            <a:extLst>
              <a:ext uri="{FF2B5EF4-FFF2-40B4-BE49-F238E27FC236}">
                <a16:creationId xmlns:a16="http://schemas.microsoft.com/office/drawing/2014/main" id="{ADB4D801-C549-4BA7-BC00-161D897B90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9E4EF9-2D62-418A-899B-6625CC6526E0}"/>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214010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B6F7F0-8D14-4BCE-976F-B4B96EDDABA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2AF5615-43B5-4ADD-8859-1A8D199B254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1CCF5BC-E2BA-4833-BF72-3A603DA921B4}"/>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5" name="Espace réservé du pied de page 4">
            <a:extLst>
              <a:ext uri="{FF2B5EF4-FFF2-40B4-BE49-F238E27FC236}">
                <a16:creationId xmlns:a16="http://schemas.microsoft.com/office/drawing/2014/main" id="{995F62C5-CA25-47F1-B874-1F44E2BB25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44E58F-85C3-425D-8CE4-AACB7FDEA691}"/>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353453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64AB17-BDB2-495F-8BC4-9A8ACA9FD0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472A742-4B0C-4535-9173-DED2EB218B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7034836-CF0C-45F9-8C48-6E469B4CD940}"/>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5" name="Espace réservé du pied de page 4">
            <a:extLst>
              <a:ext uri="{FF2B5EF4-FFF2-40B4-BE49-F238E27FC236}">
                <a16:creationId xmlns:a16="http://schemas.microsoft.com/office/drawing/2014/main" id="{6CFF994F-21B6-4E8B-A676-0DEEA7D7068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A801B2-D20A-457E-AF5B-27E418D602FD}"/>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3722675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0CA17-A83E-41A2-8C72-6E811F83CCB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8D76C2-DA78-484E-94B2-76563DCDCE6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63CAE22-3CDB-4EDA-9869-92FD8D45B7A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D1E9AA8-BB57-4F0C-AF4C-C78A30E63C66}"/>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6" name="Espace réservé du pied de page 5">
            <a:extLst>
              <a:ext uri="{FF2B5EF4-FFF2-40B4-BE49-F238E27FC236}">
                <a16:creationId xmlns:a16="http://schemas.microsoft.com/office/drawing/2014/main" id="{5C6EFC3F-C149-4D13-90AB-4AA54C0EA59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101032-4A7E-4FC1-A626-B666559A18BD}"/>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264975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49AD24-835B-401E-8AFD-FB2A465EB1C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280A455-9E19-4810-8122-29C4C13CC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7D1F606-C1DD-4F12-B611-23705E8EBC7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FDA95A1-521B-45A1-A3EB-A2EBE576B2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7A47A16-C7D3-40B4-87E7-778E14FBA30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C827B6C-1CEB-4D33-B5FB-95FC86D64EAB}"/>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8" name="Espace réservé du pied de page 7">
            <a:extLst>
              <a:ext uri="{FF2B5EF4-FFF2-40B4-BE49-F238E27FC236}">
                <a16:creationId xmlns:a16="http://schemas.microsoft.com/office/drawing/2014/main" id="{7D9B8FD4-33BD-4508-9382-AF742D60BC6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B3C43DE-B7C6-49BD-886F-F684001BE844}"/>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220696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550701-481D-4091-B68F-57F80361DF0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38BA2B2-7D25-4C01-87A3-1F299E75DCE1}"/>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4" name="Espace réservé du pied de page 3">
            <a:extLst>
              <a:ext uri="{FF2B5EF4-FFF2-40B4-BE49-F238E27FC236}">
                <a16:creationId xmlns:a16="http://schemas.microsoft.com/office/drawing/2014/main" id="{163AB0AE-50CE-4EAC-AAE6-1D972075833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BD3B56D-1900-4624-B284-166B69E3AD1A}"/>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207615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55D259C-6DC4-46B9-8030-5093AC5835EE}"/>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3" name="Espace réservé du pied de page 2">
            <a:extLst>
              <a:ext uri="{FF2B5EF4-FFF2-40B4-BE49-F238E27FC236}">
                <a16:creationId xmlns:a16="http://schemas.microsoft.com/office/drawing/2014/main" id="{B3985C53-EBA5-4B3B-83E9-3D63D156E3E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3CB7ADC-F860-4363-AF15-DBA4AFBA0006}"/>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343867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AB56AA-3883-479E-8B60-EF3BEB78943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5C1CEFD-9CEB-4081-A8BB-14290363B7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7F3235F-70F7-498A-9FB7-123AF16E6C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C51E621-2A35-4407-8F16-5B4B84A4D026}"/>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6" name="Espace réservé du pied de page 5">
            <a:extLst>
              <a:ext uri="{FF2B5EF4-FFF2-40B4-BE49-F238E27FC236}">
                <a16:creationId xmlns:a16="http://schemas.microsoft.com/office/drawing/2014/main" id="{666CEFC6-5C40-40A2-8F6C-230C5C9334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AA2D9F-4C46-4056-84A3-EA4E78792E88}"/>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417823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2CE319-7B39-43D3-9D83-A2B297323FB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0A1D6AD-D4B5-452B-AA3F-D0BAB5832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ACCC621-BEEA-4680-B6D3-5C3A0FC2E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FCE9EAA-35E7-4FAE-8E8B-0EFC9F14899C}"/>
              </a:ext>
            </a:extLst>
          </p:cNvPr>
          <p:cNvSpPr>
            <a:spLocks noGrp="1"/>
          </p:cNvSpPr>
          <p:nvPr>
            <p:ph type="dt" sz="half" idx="10"/>
          </p:nvPr>
        </p:nvSpPr>
        <p:spPr/>
        <p:txBody>
          <a:bodyPr/>
          <a:lstStyle/>
          <a:p>
            <a:fld id="{292D4904-172E-4B27-8459-CCCA23AB134E}" type="datetimeFigureOut">
              <a:rPr lang="fr-FR" smtClean="0"/>
              <a:t>10/09/2020</a:t>
            </a:fld>
            <a:endParaRPr lang="fr-FR"/>
          </a:p>
        </p:txBody>
      </p:sp>
      <p:sp>
        <p:nvSpPr>
          <p:cNvPr id="6" name="Espace réservé du pied de page 5">
            <a:extLst>
              <a:ext uri="{FF2B5EF4-FFF2-40B4-BE49-F238E27FC236}">
                <a16:creationId xmlns:a16="http://schemas.microsoft.com/office/drawing/2014/main" id="{08BC9456-5E32-4311-83C9-51C33526B49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04E6098-85B4-4731-9346-BBB34797C875}"/>
              </a:ext>
            </a:extLst>
          </p:cNvPr>
          <p:cNvSpPr>
            <a:spLocks noGrp="1"/>
          </p:cNvSpPr>
          <p:nvPr>
            <p:ph type="sldNum" sz="quarter" idx="12"/>
          </p:nvPr>
        </p:nvSpPr>
        <p:spPr/>
        <p:txBody>
          <a:bodyPr/>
          <a:lstStyle/>
          <a:p>
            <a:fld id="{0AC4E7CA-74B9-4076-8392-B91B351B9CA8}" type="slidenum">
              <a:rPr lang="fr-FR" smtClean="0"/>
              <a:t>‹N°›</a:t>
            </a:fld>
            <a:endParaRPr lang="fr-FR"/>
          </a:p>
        </p:txBody>
      </p:sp>
    </p:spTree>
    <p:extLst>
      <p:ext uri="{BB962C8B-B14F-4D97-AF65-F5344CB8AC3E}">
        <p14:creationId xmlns:p14="http://schemas.microsoft.com/office/powerpoint/2010/main" val="3805350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B24B1DE-1282-4504-AA4C-71278C786C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E96BB65-4B77-4814-AB49-62D10217D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21492E-C677-4AD5-9526-CB9CC5D5A3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D4904-172E-4B27-8459-CCCA23AB134E}" type="datetimeFigureOut">
              <a:rPr lang="fr-FR" smtClean="0"/>
              <a:t>10/09/2020</a:t>
            </a:fld>
            <a:endParaRPr lang="fr-FR"/>
          </a:p>
        </p:txBody>
      </p:sp>
      <p:sp>
        <p:nvSpPr>
          <p:cNvPr id="5" name="Espace réservé du pied de page 4">
            <a:extLst>
              <a:ext uri="{FF2B5EF4-FFF2-40B4-BE49-F238E27FC236}">
                <a16:creationId xmlns:a16="http://schemas.microsoft.com/office/drawing/2014/main" id="{CDB9D429-492C-45E8-8267-5EBC256AD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1BFC53E-8AB8-41AB-97D8-A4BE9A93DC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4E7CA-74B9-4076-8392-B91B351B9CA8}" type="slidenum">
              <a:rPr lang="fr-FR" smtClean="0"/>
              <a:t>‹N°›</a:t>
            </a:fld>
            <a:endParaRPr lang="fr-FR"/>
          </a:p>
        </p:txBody>
      </p:sp>
    </p:spTree>
    <p:extLst>
      <p:ext uri="{BB962C8B-B14F-4D97-AF65-F5344CB8AC3E}">
        <p14:creationId xmlns:p14="http://schemas.microsoft.com/office/powerpoint/2010/main" val="1408312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2"/>
          <a:stretch>
            <a:fillRect/>
          </a:stretch>
        </p:blipFill>
        <p:spPr>
          <a:xfrm>
            <a:off x="445550" y="247650"/>
            <a:ext cx="7305675" cy="2705100"/>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51021" y="3278480"/>
            <a:ext cx="11089958" cy="1982837"/>
          </a:xfrm>
        </p:spPr>
        <p:txBody>
          <a:bodyPr>
            <a:noAutofit/>
          </a:bodyPr>
          <a:lstStyle/>
          <a:p>
            <a:r>
              <a:rPr lang="fr-FR" sz="4000" b="1" dirty="0"/>
              <a:t>Formation  « Grandes Sections à effectif réduit »</a:t>
            </a:r>
          </a:p>
          <a:p>
            <a:endParaRPr lang="fr-FR" sz="3600" dirty="0"/>
          </a:p>
          <a:p>
            <a:r>
              <a:rPr lang="fr-FR" dirty="0"/>
              <a:t>Vendredi 11 septembre et Lundi 21 septembre 2020</a:t>
            </a:r>
          </a:p>
        </p:txBody>
      </p:sp>
      <p:sp>
        <p:nvSpPr>
          <p:cNvPr id="5" name="ZoneTexte 4">
            <a:extLst>
              <a:ext uri="{FF2B5EF4-FFF2-40B4-BE49-F238E27FC236}">
                <a16:creationId xmlns:a16="http://schemas.microsoft.com/office/drawing/2014/main" id="{107F9FEA-3A64-462B-B628-C0A5513B65FC}"/>
              </a:ext>
            </a:extLst>
          </p:cNvPr>
          <p:cNvSpPr txBox="1"/>
          <p:nvPr/>
        </p:nvSpPr>
        <p:spPr>
          <a:xfrm>
            <a:off x="6921305" y="5897935"/>
            <a:ext cx="4937760" cy="369332"/>
          </a:xfrm>
          <a:prstGeom prst="rect">
            <a:avLst/>
          </a:prstGeom>
          <a:noFill/>
        </p:spPr>
        <p:txBody>
          <a:bodyPr wrap="square" rtlCol="0">
            <a:spAutoFit/>
          </a:bodyPr>
          <a:lstStyle/>
          <a:p>
            <a:r>
              <a:rPr lang="fr-FR" dirty="0"/>
              <a:t>Groupe départemental éducation prioritaire</a:t>
            </a:r>
          </a:p>
        </p:txBody>
      </p:sp>
    </p:spTree>
    <p:extLst>
      <p:ext uri="{BB962C8B-B14F-4D97-AF65-F5344CB8AC3E}">
        <p14:creationId xmlns:p14="http://schemas.microsoft.com/office/powerpoint/2010/main" val="427282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1" y="582478"/>
            <a:ext cx="6170063" cy="886817"/>
          </a:xfrm>
        </p:spPr>
        <p:txBody>
          <a:bodyPr>
            <a:normAutofit/>
          </a:bodyPr>
          <a:lstStyle/>
          <a:p>
            <a:r>
              <a:rPr lang="fr-FR" sz="3000" b="1" dirty="0"/>
              <a:t>Enseigner explicitement</a:t>
            </a:r>
          </a:p>
        </p:txBody>
      </p:sp>
      <p:sp>
        <p:nvSpPr>
          <p:cNvPr id="5" name="ZoneTexte 4">
            <a:extLst>
              <a:ext uri="{FF2B5EF4-FFF2-40B4-BE49-F238E27FC236}">
                <a16:creationId xmlns:a16="http://schemas.microsoft.com/office/drawing/2014/main" id="{21763733-D122-44DB-8AF6-9EB9209BFE0D}"/>
              </a:ext>
            </a:extLst>
          </p:cNvPr>
          <p:cNvSpPr txBox="1"/>
          <p:nvPr/>
        </p:nvSpPr>
        <p:spPr>
          <a:xfrm>
            <a:off x="630621" y="2467010"/>
            <a:ext cx="10641724"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Pour lever les sous-entendus et les malentendus.</a:t>
            </a:r>
          </a:p>
        </p:txBody>
      </p:sp>
      <p:sp>
        <p:nvSpPr>
          <p:cNvPr id="6" name="ZoneTexte 5">
            <a:extLst>
              <a:ext uri="{FF2B5EF4-FFF2-40B4-BE49-F238E27FC236}">
                <a16:creationId xmlns:a16="http://schemas.microsoft.com/office/drawing/2014/main" id="{697E4E7D-766E-419A-80EF-71917B9C9A1D}"/>
              </a:ext>
            </a:extLst>
          </p:cNvPr>
          <p:cNvSpPr txBox="1"/>
          <p:nvPr/>
        </p:nvSpPr>
        <p:spPr>
          <a:xfrm>
            <a:off x="1129863" y="3246051"/>
            <a:ext cx="10641724"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Pour favoriser l’engagement des élèves dans la tâche</a:t>
            </a:r>
          </a:p>
        </p:txBody>
      </p:sp>
      <p:sp>
        <p:nvSpPr>
          <p:cNvPr id="7" name="ZoneTexte 6">
            <a:extLst>
              <a:ext uri="{FF2B5EF4-FFF2-40B4-BE49-F238E27FC236}">
                <a16:creationId xmlns:a16="http://schemas.microsoft.com/office/drawing/2014/main" id="{9FD34510-6737-4DC3-B2B3-4A83CF6D81C2}"/>
              </a:ext>
            </a:extLst>
          </p:cNvPr>
          <p:cNvSpPr txBox="1"/>
          <p:nvPr/>
        </p:nvSpPr>
        <p:spPr>
          <a:xfrm>
            <a:off x="1550276" y="4025092"/>
            <a:ext cx="9044152"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Pour aider les élèves à comprendre les enjeux et les finalités de la tâche.</a:t>
            </a:r>
          </a:p>
        </p:txBody>
      </p:sp>
      <p:sp>
        <p:nvSpPr>
          <p:cNvPr id="15" name="ZoneTexte 14">
            <a:extLst>
              <a:ext uri="{FF2B5EF4-FFF2-40B4-BE49-F238E27FC236}">
                <a16:creationId xmlns:a16="http://schemas.microsoft.com/office/drawing/2014/main" id="{E1681490-D5DA-4BEF-BEDC-D9DAC68693C2}"/>
              </a:ext>
            </a:extLst>
          </p:cNvPr>
          <p:cNvSpPr txBox="1"/>
          <p:nvPr/>
        </p:nvSpPr>
        <p:spPr>
          <a:xfrm>
            <a:off x="2044262" y="4804133"/>
            <a:ext cx="7888014"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Les étapes clés d’un enseignement explicite</a:t>
            </a:r>
          </a:p>
        </p:txBody>
      </p:sp>
    </p:spTree>
    <p:extLst>
      <p:ext uri="{BB962C8B-B14F-4D97-AF65-F5344CB8AC3E}">
        <p14:creationId xmlns:p14="http://schemas.microsoft.com/office/powerpoint/2010/main" val="111936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1" y="582478"/>
            <a:ext cx="6170063" cy="886817"/>
          </a:xfrm>
        </p:spPr>
        <p:txBody>
          <a:bodyPr>
            <a:normAutofit/>
          </a:bodyPr>
          <a:lstStyle/>
          <a:p>
            <a:r>
              <a:rPr lang="fr-FR" sz="3000" b="1" dirty="0"/>
              <a:t>Autonomie</a:t>
            </a:r>
          </a:p>
        </p:txBody>
      </p:sp>
      <p:sp>
        <p:nvSpPr>
          <p:cNvPr id="5" name="ZoneTexte 4">
            <a:extLst>
              <a:ext uri="{FF2B5EF4-FFF2-40B4-BE49-F238E27FC236}">
                <a16:creationId xmlns:a16="http://schemas.microsoft.com/office/drawing/2014/main" id="{21763733-D122-44DB-8AF6-9EB9209BFE0D}"/>
              </a:ext>
            </a:extLst>
          </p:cNvPr>
          <p:cNvSpPr txBox="1"/>
          <p:nvPr/>
        </p:nvSpPr>
        <p:spPr>
          <a:xfrm>
            <a:off x="775138" y="2277047"/>
            <a:ext cx="10641724" cy="430887"/>
          </a:xfrm>
          <a:prstGeom prst="rect">
            <a:avLst/>
          </a:prstGeom>
          <a:noFill/>
        </p:spPr>
        <p:txBody>
          <a:bodyPr wrap="square" rtlCol="0">
            <a:spAutoFit/>
          </a:bodyPr>
          <a:lstStyle/>
          <a:p>
            <a:pPr algn="ctr"/>
            <a:r>
              <a:rPr lang="fr-FR" sz="2200" b="1" dirty="0"/>
              <a:t>Le travail en autonomie fait l’objet d’un apprentissage progressif. </a:t>
            </a:r>
          </a:p>
        </p:txBody>
      </p:sp>
      <p:sp>
        <p:nvSpPr>
          <p:cNvPr id="2" name="ZoneTexte 1">
            <a:extLst>
              <a:ext uri="{FF2B5EF4-FFF2-40B4-BE49-F238E27FC236}">
                <a16:creationId xmlns:a16="http://schemas.microsoft.com/office/drawing/2014/main" id="{FD295241-85AE-4EC5-8AAA-D9628B98390F}"/>
              </a:ext>
            </a:extLst>
          </p:cNvPr>
          <p:cNvSpPr txBox="1"/>
          <p:nvPr/>
        </p:nvSpPr>
        <p:spPr>
          <a:xfrm>
            <a:off x="1087821" y="3578772"/>
            <a:ext cx="2806262" cy="369332"/>
          </a:xfrm>
          <a:prstGeom prst="rect">
            <a:avLst/>
          </a:prstGeom>
          <a:noFill/>
        </p:spPr>
        <p:txBody>
          <a:bodyPr wrap="square" rtlCol="0">
            <a:spAutoFit/>
          </a:bodyPr>
          <a:lstStyle/>
          <a:p>
            <a:r>
              <a:rPr lang="fr-FR" dirty="0"/>
              <a:t>Préparation collective</a:t>
            </a:r>
          </a:p>
        </p:txBody>
      </p:sp>
      <p:sp>
        <p:nvSpPr>
          <p:cNvPr id="8" name="ZoneTexte 7">
            <a:extLst>
              <a:ext uri="{FF2B5EF4-FFF2-40B4-BE49-F238E27FC236}">
                <a16:creationId xmlns:a16="http://schemas.microsoft.com/office/drawing/2014/main" id="{2B808CEA-E594-4BF7-AB33-D53FB6C7FFAC}"/>
              </a:ext>
            </a:extLst>
          </p:cNvPr>
          <p:cNvSpPr txBox="1"/>
          <p:nvPr/>
        </p:nvSpPr>
        <p:spPr>
          <a:xfrm>
            <a:off x="4198882" y="3394106"/>
            <a:ext cx="3778469" cy="369332"/>
          </a:xfrm>
          <a:prstGeom prst="rect">
            <a:avLst/>
          </a:prstGeom>
          <a:noFill/>
        </p:spPr>
        <p:txBody>
          <a:bodyPr wrap="square" rtlCol="0">
            <a:spAutoFit/>
          </a:bodyPr>
          <a:lstStyle/>
          <a:p>
            <a:r>
              <a:rPr lang="fr-FR" dirty="0"/>
              <a:t>Référence aux apprentissages en cours</a:t>
            </a:r>
          </a:p>
        </p:txBody>
      </p:sp>
      <p:sp>
        <p:nvSpPr>
          <p:cNvPr id="10" name="ZoneTexte 9">
            <a:extLst>
              <a:ext uri="{FF2B5EF4-FFF2-40B4-BE49-F238E27FC236}">
                <a16:creationId xmlns:a16="http://schemas.microsoft.com/office/drawing/2014/main" id="{627B5A49-5890-4E3B-9A4E-709A2DA2A5A9}"/>
              </a:ext>
            </a:extLst>
          </p:cNvPr>
          <p:cNvSpPr txBox="1"/>
          <p:nvPr/>
        </p:nvSpPr>
        <p:spPr>
          <a:xfrm>
            <a:off x="2795751" y="4628979"/>
            <a:ext cx="2806262" cy="369332"/>
          </a:xfrm>
          <a:prstGeom prst="rect">
            <a:avLst/>
          </a:prstGeom>
          <a:noFill/>
        </p:spPr>
        <p:txBody>
          <a:bodyPr wrap="square" rtlCol="0">
            <a:spAutoFit/>
          </a:bodyPr>
          <a:lstStyle/>
          <a:p>
            <a:r>
              <a:rPr lang="fr-FR" dirty="0"/>
              <a:t>Tâche à la portée de l’élève</a:t>
            </a:r>
          </a:p>
        </p:txBody>
      </p:sp>
      <p:sp>
        <p:nvSpPr>
          <p:cNvPr id="12" name="ZoneTexte 11">
            <a:extLst>
              <a:ext uri="{FF2B5EF4-FFF2-40B4-BE49-F238E27FC236}">
                <a16:creationId xmlns:a16="http://schemas.microsoft.com/office/drawing/2014/main" id="{610757BF-1F22-4C95-A31F-6EF9DF6DEAF6}"/>
              </a:ext>
            </a:extLst>
          </p:cNvPr>
          <p:cNvSpPr txBox="1"/>
          <p:nvPr/>
        </p:nvSpPr>
        <p:spPr>
          <a:xfrm>
            <a:off x="7625255" y="4074981"/>
            <a:ext cx="2806262" cy="369332"/>
          </a:xfrm>
          <a:prstGeom prst="rect">
            <a:avLst/>
          </a:prstGeom>
          <a:noFill/>
        </p:spPr>
        <p:txBody>
          <a:bodyPr wrap="square" rtlCol="0">
            <a:spAutoFit/>
          </a:bodyPr>
          <a:lstStyle/>
          <a:p>
            <a:r>
              <a:rPr lang="fr-FR" dirty="0"/>
              <a:t>Etayage par l’enseignant</a:t>
            </a:r>
          </a:p>
        </p:txBody>
      </p:sp>
      <p:sp>
        <p:nvSpPr>
          <p:cNvPr id="14" name="ZoneTexte 13">
            <a:extLst>
              <a:ext uri="{FF2B5EF4-FFF2-40B4-BE49-F238E27FC236}">
                <a16:creationId xmlns:a16="http://schemas.microsoft.com/office/drawing/2014/main" id="{236ECFC5-32F2-4DE7-9105-F8B28E492869}"/>
              </a:ext>
            </a:extLst>
          </p:cNvPr>
          <p:cNvSpPr txBox="1"/>
          <p:nvPr/>
        </p:nvSpPr>
        <p:spPr>
          <a:xfrm>
            <a:off x="6222124" y="5252065"/>
            <a:ext cx="2806262" cy="369332"/>
          </a:xfrm>
          <a:prstGeom prst="rect">
            <a:avLst/>
          </a:prstGeom>
          <a:noFill/>
        </p:spPr>
        <p:txBody>
          <a:bodyPr wrap="square" rtlCol="0">
            <a:spAutoFit/>
          </a:bodyPr>
          <a:lstStyle/>
          <a:p>
            <a:r>
              <a:rPr lang="fr-FR" dirty="0"/>
              <a:t>Tutorat par les pairs</a:t>
            </a:r>
          </a:p>
        </p:txBody>
      </p:sp>
      <p:sp>
        <p:nvSpPr>
          <p:cNvPr id="18" name="ZoneTexte 17">
            <a:extLst>
              <a:ext uri="{FF2B5EF4-FFF2-40B4-BE49-F238E27FC236}">
                <a16:creationId xmlns:a16="http://schemas.microsoft.com/office/drawing/2014/main" id="{0E67C044-A2EE-4338-8959-F22128F1671B}"/>
              </a:ext>
            </a:extLst>
          </p:cNvPr>
          <p:cNvSpPr txBox="1"/>
          <p:nvPr/>
        </p:nvSpPr>
        <p:spPr>
          <a:xfrm>
            <a:off x="961696" y="5657281"/>
            <a:ext cx="4067503" cy="369332"/>
          </a:xfrm>
          <a:prstGeom prst="rect">
            <a:avLst/>
          </a:prstGeom>
          <a:noFill/>
        </p:spPr>
        <p:txBody>
          <a:bodyPr wrap="square" rtlCol="0">
            <a:spAutoFit/>
          </a:bodyPr>
          <a:lstStyle/>
          <a:p>
            <a:r>
              <a:rPr lang="fr-FR" dirty="0"/>
              <a:t>Vigilance à l’entrée de tous dans la tâche</a:t>
            </a:r>
          </a:p>
        </p:txBody>
      </p:sp>
    </p:spTree>
    <p:extLst>
      <p:ext uri="{BB962C8B-B14F-4D97-AF65-F5344CB8AC3E}">
        <p14:creationId xmlns:p14="http://schemas.microsoft.com/office/powerpoint/2010/main" val="3160659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1" y="582478"/>
            <a:ext cx="6170063" cy="886817"/>
          </a:xfrm>
        </p:spPr>
        <p:txBody>
          <a:bodyPr>
            <a:normAutofit lnSpcReduction="10000"/>
          </a:bodyPr>
          <a:lstStyle/>
          <a:p>
            <a:r>
              <a:rPr lang="fr-FR" sz="3000" b="1" dirty="0"/>
              <a:t>Des performances des élèves améliorées</a:t>
            </a:r>
          </a:p>
        </p:txBody>
      </p:sp>
      <p:sp>
        <p:nvSpPr>
          <p:cNvPr id="5" name="ZoneTexte 4">
            <a:extLst>
              <a:ext uri="{FF2B5EF4-FFF2-40B4-BE49-F238E27FC236}">
                <a16:creationId xmlns:a16="http://schemas.microsoft.com/office/drawing/2014/main" id="{21763733-D122-44DB-8AF6-9EB9209BFE0D}"/>
              </a:ext>
            </a:extLst>
          </p:cNvPr>
          <p:cNvSpPr txBox="1"/>
          <p:nvPr/>
        </p:nvSpPr>
        <p:spPr>
          <a:xfrm>
            <a:off x="775138" y="2277047"/>
            <a:ext cx="10641724" cy="430887"/>
          </a:xfrm>
          <a:prstGeom prst="rect">
            <a:avLst/>
          </a:prstGeom>
          <a:noFill/>
        </p:spPr>
        <p:txBody>
          <a:bodyPr wrap="square" rtlCol="0">
            <a:spAutoFit/>
          </a:bodyPr>
          <a:lstStyle/>
          <a:p>
            <a:pPr algn="ctr"/>
            <a:r>
              <a:rPr lang="fr-FR" sz="2200" b="1" dirty="0"/>
              <a:t>Grâce au petit effectif : </a:t>
            </a:r>
          </a:p>
        </p:txBody>
      </p:sp>
      <p:sp>
        <p:nvSpPr>
          <p:cNvPr id="18" name="ZoneTexte 17">
            <a:extLst>
              <a:ext uri="{FF2B5EF4-FFF2-40B4-BE49-F238E27FC236}">
                <a16:creationId xmlns:a16="http://schemas.microsoft.com/office/drawing/2014/main" id="{0E67C044-A2EE-4338-8959-F22128F1671B}"/>
              </a:ext>
            </a:extLst>
          </p:cNvPr>
          <p:cNvSpPr txBox="1"/>
          <p:nvPr/>
        </p:nvSpPr>
        <p:spPr>
          <a:xfrm>
            <a:off x="1255738" y="2896903"/>
            <a:ext cx="6942331"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Des interventions ciblées et massées.</a:t>
            </a:r>
          </a:p>
        </p:txBody>
      </p:sp>
      <p:sp>
        <p:nvSpPr>
          <p:cNvPr id="6" name="ZoneTexte 5">
            <a:extLst>
              <a:ext uri="{FF2B5EF4-FFF2-40B4-BE49-F238E27FC236}">
                <a16:creationId xmlns:a16="http://schemas.microsoft.com/office/drawing/2014/main" id="{23643668-21CC-4085-8D6F-1D6D6F4AEF9E}"/>
              </a:ext>
            </a:extLst>
          </p:cNvPr>
          <p:cNvSpPr txBox="1"/>
          <p:nvPr/>
        </p:nvSpPr>
        <p:spPr>
          <a:xfrm>
            <a:off x="1852075" y="3455204"/>
            <a:ext cx="6942331"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Davantage d’interactions duelles enseignants / élèves</a:t>
            </a:r>
          </a:p>
        </p:txBody>
      </p:sp>
      <p:sp>
        <p:nvSpPr>
          <p:cNvPr id="7" name="ZoneTexte 6">
            <a:extLst>
              <a:ext uri="{FF2B5EF4-FFF2-40B4-BE49-F238E27FC236}">
                <a16:creationId xmlns:a16="http://schemas.microsoft.com/office/drawing/2014/main" id="{2C911B5F-1C54-4100-9A3C-2D7DE8A84E93}"/>
              </a:ext>
            </a:extLst>
          </p:cNvPr>
          <p:cNvSpPr txBox="1"/>
          <p:nvPr/>
        </p:nvSpPr>
        <p:spPr>
          <a:xfrm>
            <a:off x="2624834" y="4075060"/>
            <a:ext cx="7985359"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Observation fine des élèves qui permet de tirer parti des erreurs.</a:t>
            </a:r>
          </a:p>
        </p:txBody>
      </p:sp>
      <p:sp>
        <p:nvSpPr>
          <p:cNvPr id="9" name="ZoneTexte 8">
            <a:extLst>
              <a:ext uri="{FF2B5EF4-FFF2-40B4-BE49-F238E27FC236}">
                <a16:creationId xmlns:a16="http://schemas.microsoft.com/office/drawing/2014/main" id="{F959FD88-6633-4653-A0BB-31C272BCA470}"/>
              </a:ext>
            </a:extLst>
          </p:cNvPr>
          <p:cNvSpPr txBox="1"/>
          <p:nvPr/>
        </p:nvSpPr>
        <p:spPr>
          <a:xfrm>
            <a:off x="3541738" y="4694916"/>
            <a:ext cx="6942331"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Des réponses adaptées aux difficultés.</a:t>
            </a:r>
          </a:p>
        </p:txBody>
      </p:sp>
    </p:spTree>
    <p:extLst>
      <p:ext uri="{BB962C8B-B14F-4D97-AF65-F5344CB8AC3E}">
        <p14:creationId xmlns:p14="http://schemas.microsoft.com/office/powerpoint/2010/main" val="4064419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1" y="582478"/>
            <a:ext cx="6170063" cy="886817"/>
          </a:xfrm>
        </p:spPr>
        <p:txBody>
          <a:bodyPr>
            <a:normAutofit/>
          </a:bodyPr>
          <a:lstStyle/>
          <a:p>
            <a:r>
              <a:rPr lang="fr-FR" sz="3000" b="1" dirty="0"/>
              <a:t>En conclusion…</a:t>
            </a:r>
          </a:p>
        </p:txBody>
      </p:sp>
      <p:sp>
        <p:nvSpPr>
          <p:cNvPr id="5" name="ZoneTexte 4">
            <a:extLst>
              <a:ext uri="{FF2B5EF4-FFF2-40B4-BE49-F238E27FC236}">
                <a16:creationId xmlns:a16="http://schemas.microsoft.com/office/drawing/2014/main" id="{21763733-D122-44DB-8AF6-9EB9209BFE0D}"/>
              </a:ext>
            </a:extLst>
          </p:cNvPr>
          <p:cNvSpPr txBox="1"/>
          <p:nvPr/>
        </p:nvSpPr>
        <p:spPr>
          <a:xfrm>
            <a:off x="5537638" y="1194907"/>
            <a:ext cx="5320862" cy="492443"/>
          </a:xfrm>
          <a:prstGeom prst="rect">
            <a:avLst/>
          </a:prstGeom>
          <a:noFill/>
        </p:spPr>
        <p:txBody>
          <a:bodyPr wrap="square" rtlCol="0">
            <a:spAutoFit/>
          </a:bodyPr>
          <a:lstStyle/>
          <a:p>
            <a:pPr algn="ctr"/>
            <a:r>
              <a:rPr lang="fr-FR" sz="2600" b="1" dirty="0"/>
              <a:t>Ce que permet la classe dédoublée :</a:t>
            </a:r>
          </a:p>
        </p:txBody>
      </p:sp>
      <p:sp>
        <p:nvSpPr>
          <p:cNvPr id="18" name="ZoneTexte 17">
            <a:extLst>
              <a:ext uri="{FF2B5EF4-FFF2-40B4-BE49-F238E27FC236}">
                <a16:creationId xmlns:a16="http://schemas.microsoft.com/office/drawing/2014/main" id="{0E67C044-A2EE-4338-8959-F22128F1671B}"/>
              </a:ext>
            </a:extLst>
          </p:cNvPr>
          <p:cNvSpPr txBox="1"/>
          <p:nvPr/>
        </p:nvSpPr>
        <p:spPr>
          <a:xfrm>
            <a:off x="956194" y="2194468"/>
            <a:ext cx="6942331" cy="1446550"/>
          </a:xfrm>
          <a:prstGeom prst="rect">
            <a:avLst/>
          </a:prstGeom>
          <a:noFill/>
        </p:spPr>
        <p:txBody>
          <a:bodyPr wrap="square" rtlCol="0">
            <a:spAutoFit/>
          </a:bodyPr>
          <a:lstStyle/>
          <a:p>
            <a:pPr marL="285750" indent="-285750">
              <a:buFont typeface="Wingdings" panose="05000000000000000000" pitchFamily="2" charset="2"/>
              <a:buChar char="Ø"/>
            </a:pPr>
            <a:r>
              <a:rPr lang="fr-FR" sz="2200" b="1" dirty="0"/>
              <a:t>Le professeur personnalise son enseignement :</a:t>
            </a:r>
          </a:p>
          <a:p>
            <a:r>
              <a:rPr lang="fr-FR" sz="2200" dirty="0"/>
              <a:t>	- utilisation de variables de différenciation</a:t>
            </a:r>
          </a:p>
          <a:p>
            <a:r>
              <a:rPr lang="fr-FR" sz="2200" dirty="0"/>
              <a:t>	- variétés de modalités de travail</a:t>
            </a:r>
          </a:p>
          <a:p>
            <a:r>
              <a:rPr lang="fr-FR" sz="2200" dirty="0"/>
              <a:t>	- aide individualisée aux élèves</a:t>
            </a:r>
          </a:p>
        </p:txBody>
      </p:sp>
      <p:sp>
        <p:nvSpPr>
          <p:cNvPr id="2" name="ZoneTexte 1">
            <a:extLst>
              <a:ext uri="{FF2B5EF4-FFF2-40B4-BE49-F238E27FC236}">
                <a16:creationId xmlns:a16="http://schemas.microsoft.com/office/drawing/2014/main" id="{41BA47A2-F610-4D76-B0CB-F31B50D664F9}"/>
              </a:ext>
            </a:extLst>
          </p:cNvPr>
          <p:cNvSpPr txBox="1"/>
          <p:nvPr/>
        </p:nvSpPr>
        <p:spPr>
          <a:xfrm>
            <a:off x="2929180" y="4070155"/>
            <a:ext cx="9005315" cy="2462213"/>
          </a:xfrm>
          <a:prstGeom prst="rect">
            <a:avLst/>
          </a:prstGeom>
          <a:noFill/>
        </p:spPr>
        <p:txBody>
          <a:bodyPr wrap="square" rtlCol="0">
            <a:spAutoFit/>
          </a:bodyPr>
          <a:lstStyle/>
          <a:p>
            <a:pPr marL="285750" indent="-285750">
              <a:buFont typeface="Wingdings" panose="05000000000000000000" pitchFamily="2" charset="2"/>
              <a:buChar char="Ø"/>
            </a:pPr>
            <a:r>
              <a:rPr lang="fr-FR" sz="2200" b="1" dirty="0"/>
              <a:t>Les apprentissages sont renforcés par des modalités d’entrainement plus variées et réitérées : </a:t>
            </a:r>
          </a:p>
          <a:p>
            <a:r>
              <a:rPr lang="fr-FR" sz="2200" dirty="0"/>
              <a:t>	- découverte, manipulation et structuration plus fréquentes</a:t>
            </a:r>
          </a:p>
          <a:p>
            <a:r>
              <a:rPr lang="fr-FR" sz="2200" dirty="0"/>
              <a:t>	- entrainement au service des automatismes</a:t>
            </a:r>
          </a:p>
          <a:p>
            <a:r>
              <a:rPr lang="fr-FR" sz="2200" dirty="0"/>
              <a:t>	- apprentissages réitérés</a:t>
            </a:r>
          </a:p>
          <a:p>
            <a:r>
              <a:rPr lang="fr-FR" sz="2200" dirty="0"/>
              <a:t>	- conditions matérielles qui permettent de plus grandes </a:t>
            </a:r>
            <a:r>
              <a:rPr lang="fr-FR" sz="2200" dirty="0" smtClean="0"/>
              <a:t>adaptations</a:t>
            </a:r>
            <a:endParaRPr lang="fr-FR" sz="2200" dirty="0"/>
          </a:p>
          <a:p>
            <a:r>
              <a:rPr lang="fr-FR" sz="2200" dirty="0"/>
              <a:t>	- renforcement du travail en autonomie</a:t>
            </a:r>
          </a:p>
        </p:txBody>
      </p:sp>
    </p:spTree>
    <p:extLst>
      <p:ext uri="{BB962C8B-B14F-4D97-AF65-F5344CB8AC3E}">
        <p14:creationId xmlns:p14="http://schemas.microsoft.com/office/powerpoint/2010/main" val="3194352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10EA4A-D297-4DD2-93C5-31115F58EC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6FF42514-8879-4726-A5DC-9181A01AE54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9003" t="45716" r="30135" b="9820"/>
          <a:stretch>
            <a:fillRect/>
          </a:stretch>
        </p:blipFill>
        <p:spPr>
          <a:xfrm rot="5400000">
            <a:off x="3752077" y="2019878"/>
            <a:ext cx="6858000" cy="2818244"/>
          </a:xfrm>
          <a:custGeom>
            <a:avLst/>
            <a:gdLst>
              <a:gd name="connsiteX0" fmla="*/ 0 w 6858000"/>
              <a:gd name="connsiteY0" fmla="*/ 2818244 h 2818244"/>
              <a:gd name="connsiteX1" fmla="*/ 0 w 6858000"/>
              <a:gd name="connsiteY1" fmla="*/ 0 h 2818244"/>
              <a:gd name="connsiteX2" fmla="*/ 6858000 w 6858000"/>
              <a:gd name="connsiteY2" fmla="*/ 0 h 2818244"/>
              <a:gd name="connsiteX3" fmla="*/ 6857999 w 6858000"/>
              <a:gd name="connsiteY3" fmla="*/ 2818244 h 2818244"/>
            </a:gdLst>
            <a:ahLst/>
            <a:cxnLst>
              <a:cxn ang="0">
                <a:pos x="connsiteX0" y="connsiteY0"/>
              </a:cxn>
              <a:cxn ang="0">
                <a:pos x="connsiteX1" y="connsiteY1"/>
              </a:cxn>
              <a:cxn ang="0">
                <a:pos x="connsiteX2" y="connsiteY2"/>
              </a:cxn>
              <a:cxn ang="0">
                <a:pos x="connsiteX3" y="connsiteY3"/>
              </a:cxn>
            </a:cxnLst>
            <a:rect l="l" t="t" r="r" b="b"/>
            <a:pathLst>
              <a:path w="6858000" h="2818244">
                <a:moveTo>
                  <a:pt x="0" y="2818244"/>
                </a:moveTo>
                <a:lnTo>
                  <a:pt x="0" y="0"/>
                </a:lnTo>
                <a:lnTo>
                  <a:pt x="6858000" y="0"/>
                </a:lnTo>
                <a:lnTo>
                  <a:pt x="6857999" y="2818244"/>
                </a:lnTo>
                <a:close/>
              </a:path>
            </a:pathLst>
          </a:cu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8112849" y="2518117"/>
            <a:ext cx="3983896" cy="2728577"/>
          </a:xfrm>
        </p:spPr>
        <p:txBody>
          <a:bodyPr anchor="t">
            <a:normAutofit/>
          </a:bodyPr>
          <a:lstStyle/>
          <a:p>
            <a:pPr algn="l"/>
            <a:r>
              <a:rPr lang="fr-FR" sz="3000" dirty="0">
                <a:solidFill>
                  <a:srgbClr val="FFFFFF"/>
                </a:solidFill>
              </a:rPr>
              <a:t>Ce que permet l’effectif réduit d’une classe de grande section et ce qu’il ne faudrait pas qu’il entraine…</a:t>
            </a:r>
          </a:p>
        </p:txBody>
      </p:sp>
      <p:sp>
        <p:nvSpPr>
          <p:cNvPr id="13" name="Rectangle 12">
            <a:extLst>
              <a:ext uri="{FF2B5EF4-FFF2-40B4-BE49-F238E27FC236}">
                <a16:creationId xmlns:a16="http://schemas.microsoft.com/office/drawing/2014/main" id="{643A7A40-1AE6-4218-A8E0-8248174A53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1294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4"/>
          <a:stretch>
            <a:fillRect/>
          </a:stretch>
        </p:blipFill>
        <p:spPr>
          <a:xfrm>
            <a:off x="352855" y="281873"/>
            <a:ext cx="5169425" cy="1912687"/>
          </a:xfrm>
          <a:prstGeom prst="rect">
            <a:avLst/>
          </a:prstGeom>
        </p:spPr>
      </p:pic>
    </p:spTree>
    <p:extLst>
      <p:ext uri="{BB962C8B-B14F-4D97-AF65-F5344CB8AC3E}">
        <p14:creationId xmlns:p14="http://schemas.microsoft.com/office/powerpoint/2010/main" val="419420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445550" y="2237448"/>
            <a:ext cx="7036077" cy="919836"/>
          </a:xfrm>
        </p:spPr>
        <p:txBody>
          <a:bodyPr>
            <a:noAutofit/>
          </a:bodyPr>
          <a:lstStyle/>
          <a:p>
            <a:r>
              <a:rPr lang="fr-FR" sz="3600" b="1" i="0" u="none" strike="noStrike" baseline="0" dirty="0">
                <a:latin typeface="CIDFont+F3"/>
              </a:rPr>
              <a:t>LES 4 PILIERS DE L’APPRENTISSAGE</a:t>
            </a:r>
            <a:endParaRPr lang="fr-FR" sz="3600" b="1" dirty="0"/>
          </a:p>
        </p:txBody>
      </p:sp>
      <p:sp>
        <p:nvSpPr>
          <p:cNvPr id="8" name="ZoneTexte 7">
            <a:extLst>
              <a:ext uri="{FF2B5EF4-FFF2-40B4-BE49-F238E27FC236}">
                <a16:creationId xmlns:a16="http://schemas.microsoft.com/office/drawing/2014/main" id="{A3AED58F-6D56-4E68-9047-C4935318C943}"/>
              </a:ext>
            </a:extLst>
          </p:cNvPr>
          <p:cNvSpPr txBox="1"/>
          <p:nvPr/>
        </p:nvSpPr>
        <p:spPr>
          <a:xfrm>
            <a:off x="3048000" y="3157284"/>
            <a:ext cx="6096000" cy="2554545"/>
          </a:xfrm>
          <a:prstGeom prst="rect">
            <a:avLst/>
          </a:prstGeom>
          <a:noFill/>
        </p:spPr>
        <p:txBody>
          <a:bodyPr wrap="square">
            <a:spAutoFit/>
          </a:bodyPr>
          <a:lstStyle/>
          <a:p>
            <a:pPr algn="l"/>
            <a:r>
              <a:rPr lang="fr-FR" sz="4000" b="0" i="0" u="none" strike="noStrike" baseline="0" dirty="0">
                <a:latin typeface="CIDFont+F2"/>
              </a:rPr>
              <a:t>1. l’attention</a:t>
            </a:r>
          </a:p>
          <a:p>
            <a:pPr algn="l"/>
            <a:r>
              <a:rPr lang="fr-FR" sz="4000" b="0" i="0" u="none" strike="noStrike" baseline="0" dirty="0">
                <a:latin typeface="CIDFont+F2"/>
              </a:rPr>
              <a:t>2. l’engagement actif</a:t>
            </a:r>
          </a:p>
          <a:p>
            <a:pPr algn="l"/>
            <a:r>
              <a:rPr lang="fr-FR" sz="4000" b="0" i="0" u="none" strike="noStrike" baseline="0" dirty="0">
                <a:latin typeface="CIDFont+F2"/>
              </a:rPr>
              <a:t>3. le retour d’information</a:t>
            </a:r>
          </a:p>
          <a:p>
            <a:pPr algn="l"/>
            <a:r>
              <a:rPr lang="fr-FR" sz="4000" b="0" i="0" u="none" strike="noStrike" baseline="0" dirty="0">
                <a:latin typeface="CIDFont+F2"/>
              </a:rPr>
              <a:t>4. la consolidation</a:t>
            </a:r>
            <a:endParaRPr lang="fr-FR" sz="4000" dirty="0"/>
          </a:p>
        </p:txBody>
      </p:sp>
    </p:spTree>
    <p:extLst>
      <p:ext uri="{BB962C8B-B14F-4D97-AF65-F5344CB8AC3E}">
        <p14:creationId xmlns:p14="http://schemas.microsoft.com/office/powerpoint/2010/main" val="346651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205551" y="2012550"/>
            <a:ext cx="5517748" cy="745398"/>
          </a:xfrm>
        </p:spPr>
        <p:txBody>
          <a:bodyPr>
            <a:normAutofit/>
          </a:bodyPr>
          <a:lstStyle/>
          <a:p>
            <a:r>
              <a:rPr lang="fr-FR" sz="3000" b="1" dirty="0"/>
              <a:t>Les échanges langagiers</a:t>
            </a:r>
          </a:p>
        </p:txBody>
      </p:sp>
      <p:graphicFrame>
        <p:nvGraphicFramePr>
          <p:cNvPr id="6" name="Diagramme 5">
            <a:extLst>
              <a:ext uri="{FF2B5EF4-FFF2-40B4-BE49-F238E27FC236}">
                <a16:creationId xmlns:a16="http://schemas.microsoft.com/office/drawing/2014/main" id="{9189FF45-0B61-4431-8FBD-7F7944215FA4}"/>
              </a:ext>
            </a:extLst>
          </p:cNvPr>
          <p:cNvGraphicFramePr/>
          <p:nvPr/>
        </p:nvGraphicFramePr>
        <p:xfrm>
          <a:off x="2964425" y="247650"/>
          <a:ext cx="9040761" cy="6492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7151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2" y="702832"/>
            <a:ext cx="5517748" cy="745398"/>
          </a:xfrm>
        </p:spPr>
        <p:txBody>
          <a:bodyPr>
            <a:normAutofit/>
          </a:bodyPr>
          <a:lstStyle/>
          <a:p>
            <a:r>
              <a:rPr lang="fr-FR" sz="3000" b="1" dirty="0"/>
              <a:t>Les modalités de travail</a:t>
            </a:r>
          </a:p>
        </p:txBody>
      </p:sp>
      <p:sp>
        <p:nvSpPr>
          <p:cNvPr id="2" name="ZoneTexte 1">
            <a:extLst>
              <a:ext uri="{FF2B5EF4-FFF2-40B4-BE49-F238E27FC236}">
                <a16:creationId xmlns:a16="http://schemas.microsoft.com/office/drawing/2014/main" id="{838D04C6-EAF8-4D17-8DC8-1708598D6981}"/>
              </a:ext>
            </a:extLst>
          </p:cNvPr>
          <p:cNvSpPr txBox="1"/>
          <p:nvPr/>
        </p:nvSpPr>
        <p:spPr>
          <a:xfrm>
            <a:off x="929148" y="2374490"/>
            <a:ext cx="3988126" cy="461665"/>
          </a:xfrm>
          <a:prstGeom prst="rect">
            <a:avLst/>
          </a:prstGeom>
          <a:noFill/>
        </p:spPr>
        <p:txBody>
          <a:bodyPr wrap="square" rtlCol="0">
            <a:spAutoFit/>
          </a:bodyPr>
          <a:lstStyle/>
          <a:p>
            <a:pPr marL="285750" indent="-285750">
              <a:buFont typeface="Wingdings" panose="05000000000000000000" pitchFamily="2" charset="2"/>
              <a:buChar char="Ø"/>
            </a:pPr>
            <a:r>
              <a:rPr lang="fr-FR" sz="2400" dirty="0"/>
              <a:t>Aider l’élève à automatiser</a:t>
            </a:r>
          </a:p>
        </p:txBody>
      </p:sp>
      <p:sp>
        <p:nvSpPr>
          <p:cNvPr id="5" name="Flèche : droite 4">
            <a:extLst>
              <a:ext uri="{FF2B5EF4-FFF2-40B4-BE49-F238E27FC236}">
                <a16:creationId xmlns:a16="http://schemas.microsoft.com/office/drawing/2014/main" id="{04B53988-400A-4194-9B3A-CB38486B1659}"/>
              </a:ext>
            </a:extLst>
          </p:cNvPr>
          <p:cNvSpPr/>
          <p:nvPr/>
        </p:nvSpPr>
        <p:spPr>
          <a:xfrm>
            <a:off x="4917273" y="2605322"/>
            <a:ext cx="1076632" cy="1776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65BB825A-2E5C-4A6D-B500-666C6C3F9C57}"/>
              </a:ext>
            </a:extLst>
          </p:cNvPr>
          <p:cNvSpPr txBox="1"/>
          <p:nvPr/>
        </p:nvSpPr>
        <p:spPr>
          <a:xfrm>
            <a:off x="6548284" y="2234067"/>
            <a:ext cx="4866968" cy="830997"/>
          </a:xfrm>
          <a:prstGeom prst="rect">
            <a:avLst/>
          </a:prstGeom>
          <a:noFill/>
        </p:spPr>
        <p:txBody>
          <a:bodyPr wrap="square" rtlCol="0">
            <a:spAutoFit/>
          </a:bodyPr>
          <a:lstStyle/>
          <a:p>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retour d’information et consolidation des apprentissages</a:t>
            </a:r>
            <a:endParaRPr lang="fr-FR" dirty="0"/>
          </a:p>
        </p:txBody>
      </p:sp>
      <p:sp>
        <p:nvSpPr>
          <p:cNvPr id="10" name="ZoneTexte 9">
            <a:extLst>
              <a:ext uri="{FF2B5EF4-FFF2-40B4-BE49-F238E27FC236}">
                <a16:creationId xmlns:a16="http://schemas.microsoft.com/office/drawing/2014/main" id="{1C85D4E2-E8C3-44EC-9957-11E337E9C391}"/>
              </a:ext>
            </a:extLst>
          </p:cNvPr>
          <p:cNvSpPr txBox="1"/>
          <p:nvPr/>
        </p:nvSpPr>
        <p:spPr>
          <a:xfrm>
            <a:off x="929148" y="3429000"/>
            <a:ext cx="3864078" cy="830997"/>
          </a:xfrm>
          <a:prstGeom prst="rect">
            <a:avLst/>
          </a:prstGeom>
          <a:noFill/>
        </p:spPr>
        <p:txBody>
          <a:bodyPr wrap="square" rtlCol="0">
            <a:spAutoFit/>
          </a:bodyPr>
          <a:lstStyle/>
          <a:p>
            <a:pPr marL="285750" indent="-285750">
              <a:buFont typeface="Wingdings" panose="05000000000000000000" pitchFamily="2" charset="2"/>
              <a:buChar char="Ø"/>
            </a:pPr>
            <a:r>
              <a:rPr lang="fr-FR" sz="2400" dirty="0"/>
              <a:t>Organiser l’emploi du temps</a:t>
            </a:r>
          </a:p>
        </p:txBody>
      </p:sp>
      <p:sp>
        <p:nvSpPr>
          <p:cNvPr id="12" name="Flèche : droite 11">
            <a:extLst>
              <a:ext uri="{FF2B5EF4-FFF2-40B4-BE49-F238E27FC236}">
                <a16:creationId xmlns:a16="http://schemas.microsoft.com/office/drawing/2014/main" id="{919B00FF-AFE0-454B-957B-BC4E2BDEC4E0}"/>
              </a:ext>
            </a:extLst>
          </p:cNvPr>
          <p:cNvSpPr/>
          <p:nvPr/>
        </p:nvSpPr>
        <p:spPr>
          <a:xfrm>
            <a:off x="4917273" y="3666895"/>
            <a:ext cx="1076632" cy="1776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27585782-B7FA-446D-88ED-E16A5F12C04D}"/>
              </a:ext>
            </a:extLst>
          </p:cNvPr>
          <p:cNvSpPr txBox="1"/>
          <p:nvPr/>
        </p:nvSpPr>
        <p:spPr>
          <a:xfrm>
            <a:off x="6548283" y="3184077"/>
            <a:ext cx="5058697" cy="1785104"/>
          </a:xfrm>
          <a:prstGeom prst="rect">
            <a:avLst/>
          </a:prstGeom>
          <a:noFill/>
        </p:spPr>
        <p:txBody>
          <a:bodyPr wrap="square" rtlCol="0">
            <a:spAutoFit/>
          </a:bodyPr>
          <a:lstStyle/>
          <a:p>
            <a:r>
              <a:rPr lang="fr-FR" sz="2200" dirty="0"/>
              <a:t>Alterner temps individuels, temps collectifs, temps en groupe, phase d’apprentissage, phase en autonomie, temps de jeux, temps de repos, exercices ritualisés…</a:t>
            </a:r>
          </a:p>
        </p:txBody>
      </p:sp>
      <p:sp>
        <p:nvSpPr>
          <p:cNvPr id="14" name="ZoneTexte 13">
            <a:extLst>
              <a:ext uri="{FF2B5EF4-FFF2-40B4-BE49-F238E27FC236}">
                <a16:creationId xmlns:a16="http://schemas.microsoft.com/office/drawing/2014/main" id="{19CDB393-A18B-431D-BFDA-86BD54304E78}"/>
              </a:ext>
            </a:extLst>
          </p:cNvPr>
          <p:cNvSpPr txBox="1"/>
          <p:nvPr/>
        </p:nvSpPr>
        <p:spPr>
          <a:xfrm>
            <a:off x="905712" y="4875550"/>
            <a:ext cx="4011561" cy="830997"/>
          </a:xfrm>
          <a:prstGeom prst="rect">
            <a:avLst/>
          </a:prstGeom>
          <a:noFill/>
        </p:spPr>
        <p:txBody>
          <a:bodyPr wrap="square" rtlCol="0">
            <a:spAutoFit/>
          </a:bodyPr>
          <a:lstStyle/>
          <a:p>
            <a:pPr marL="342900" indent="-342900">
              <a:buFont typeface="Wingdings" panose="05000000000000000000" pitchFamily="2" charset="2"/>
              <a:buChar char="Ø"/>
            </a:pPr>
            <a:r>
              <a:rPr lang="fr-FR" sz="2400" dirty="0"/>
              <a:t>Deux modalités contre-productives</a:t>
            </a:r>
          </a:p>
        </p:txBody>
      </p:sp>
      <p:sp>
        <p:nvSpPr>
          <p:cNvPr id="16" name="Flèche : droite 15">
            <a:extLst>
              <a:ext uri="{FF2B5EF4-FFF2-40B4-BE49-F238E27FC236}">
                <a16:creationId xmlns:a16="http://schemas.microsoft.com/office/drawing/2014/main" id="{71D8A445-FD7E-407A-80D5-15C39FFCE0F5}"/>
              </a:ext>
            </a:extLst>
          </p:cNvPr>
          <p:cNvSpPr/>
          <p:nvPr/>
        </p:nvSpPr>
        <p:spPr>
          <a:xfrm>
            <a:off x="4917273" y="5291048"/>
            <a:ext cx="1076632" cy="1776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B4EE255C-CC72-48F8-92E3-CAD8804898E8}"/>
              </a:ext>
            </a:extLst>
          </p:cNvPr>
          <p:cNvSpPr txBox="1"/>
          <p:nvPr/>
        </p:nvSpPr>
        <p:spPr>
          <a:xfrm>
            <a:off x="6548283" y="5088194"/>
            <a:ext cx="4738005" cy="1446550"/>
          </a:xfrm>
          <a:prstGeom prst="rect">
            <a:avLst/>
          </a:prstGeom>
          <a:noFill/>
        </p:spPr>
        <p:txBody>
          <a:bodyPr wrap="square" rtlCol="0">
            <a:spAutoFit/>
          </a:bodyPr>
          <a:lstStyle/>
          <a:p>
            <a:r>
              <a:rPr lang="fr-FR" sz="2200" dirty="0"/>
              <a:t>Décloisonnement et regroupements de classe trop fréquents.</a:t>
            </a:r>
          </a:p>
          <a:p>
            <a:r>
              <a:rPr lang="fr-FR" sz="2200" dirty="0"/>
              <a:t>Confondre travail différencié et ateliers tournants.</a:t>
            </a:r>
          </a:p>
        </p:txBody>
      </p:sp>
    </p:spTree>
    <p:extLst>
      <p:ext uri="{BB962C8B-B14F-4D97-AF65-F5344CB8AC3E}">
        <p14:creationId xmlns:p14="http://schemas.microsoft.com/office/powerpoint/2010/main" val="342458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2" y="702832"/>
            <a:ext cx="5517748" cy="745398"/>
          </a:xfrm>
        </p:spPr>
        <p:txBody>
          <a:bodyPr>
            <a:normAutofit/>
          </a:bodyPr>
          <a:lstStyle/>
          <a:p>
            <a:r>
              <a:rPr lang="fr-FR" sz="3000" b="1" dirty="0"/>
              <a:t>Les modalités de travail</a:t>
            </a:r>
          </a:p>
        </p:txBody>
      </p:sp>
      <p:sp>
        <p:nvSpPr>
          <p:cNvPr id="6" name="ZoneTexte 5">
            <a:extLst>
              <a:ext uri="{FF2B5EF4-FFF2-40B4-BE49-F238E27FC236}">
                <a16:creationId xmlns:a16="http://schemas.microsoft.com/office/drawing/2014/main" id="{4D967BA9-8485-4837-AE31-99C320105EED}"/>
              </a:ext>
            </a:extLst>
          </p:cNvPr>
          <p:cNvSpPr txBox="1"/>
          <p:nvPr/>
        </p:nvSpPr>
        <p:spPr>
          <a:xfrm>
            <a:off x="5064758" y="1641802"/>
            <a:ext cx="6940430" cy="523220"/>
          </a:xfrm>
          <a:prstGeom prst="rect">
            <a:avLst/>
          </a:prstGeom>
          <a:noFill/>
        </p:spPr>
        <p:txBody>
          <a:bodyPr wrap="square" rtlCol="0">
            <a:spAutoFit/>
          </a:bodyPr>
          <a:lstStyle/>
          <a:p>
            <a:r>
              <a:rPr lang="fr-FR" sz="2800" b="1" dirty="0"/>
              <a:t>Focus sur l’apprentissage de l’écriture cursive</a:t>
            </a:r>
          </a:p>
        </p:txBody>
      </p:sp>
      <p:sp>
        <p:nvSpPr>
          <p:cNvPr id="2" name="ZoneTexte 1">
            <a:extLst>
              <a:ext uri="{FF2B5EF4-FFF2-40B4-BE49-F238E27FC236}">
                <a16:creationId xmlns:a16="http://schemas.microsoft.com/office/drawing/2014/main" id="{D7290FAB-65CB-4925-954A-17C523FF88A8}"/>
              </a:ext>
            </a:extLst>
          </p:cNvPr>
          <p:cNvSpPr txBox="1"/>
          <p:nvPr/>
        </p:nvSpPr>
        <p:spPr>
          <a:xfrm>
            <a:off x="1150883" y="2522483"/>
            <a:ext cx="10326414" cy="707886"/>
          </a:xfrm>
          <a:prstGeom prst="rect">
            <a:avLst/>
          </a:prstGeom>
          <a:noFill/>
        </p:spPr>
        <p:txBody>
          <a:bodyPr wrap="square" rtlCol="0">
            <a:spAutoFit/>
          </a:bodyPr>
          <a:lstStyle/>
          <a:p>
            <a:r>
              <a:rPr lang="fr-FR" sz="2000" dirty="0"/>
              <a:t>« </a:t>
            </a:r>
            <a:r>
              <a:rPr lang="fr-FR" sz="2000" i="1" dirty="0"/>
              <a:t>L’apprentissage du geste graphique doit être guidée et s’effectuer en petits groupes sous le regard attentif du professeur </a:t>
            </a:r>
            <a:r>
              <a:rPr lang="fr-FR" sz="2000" dirty="0"/>
              <a:t>» (L’école maternelle, l’école du langage. BO du 28/05/2019)</a:t>
            </a:r>
          </a:p>
        </p:txBody>
      </p:sp>
      <p:sp>
        <p:nvSpPr>
          <p:cNvPr id="5" name="ZoneTexte 4">
            <a:extLst>
              <a:ext uri="{FF2B5EF4-FFF2-40B4-BE49-F238E27FC236}">
                <a16:creationId xmlns:a16="http://schemas.microsoft.com/office/drawing/2014/main" id="{3785AE8A-1657-4390-92D7-F20B7346559E}"/>
              </a:ext>
            </a:extLst>
          </p:cNvPr>
          <p:cNvSpPr txBox="1"/>
          <p:nvPr/>
        </p:nvSpPr>
        <p:spPr>
          <a:xfrm>
            <a:off x="1450428" y="3429000"/>
            <a:ext cx="4367048" cy="369332"/>
          </a:xfrm>
          <a:prstGeom prst="rect">
            <a:avLst/>
          </a:prstGeom>
          <a:noFill/>
        </p:spPr>
        <p:txBody>
          <a:bodyPr wrap="square" rtlCol="0">
            <a:spAutoFit/>
          </a:bodyPr>
          <a:lstStyle/>
          <a:p>
            <a:pPr marL="285750" indent="-285750">
              <a:buFont typeface="Wingdings" panose="05000000000000000000" pitchFamily="2" charset="2"/>
              <a:buChar char="Ø"/>
            </a:pPr>
            <a:r>
              <a:rPr lang="fr-FR" dirty="0"/>
              <a:t>Une pratique quotidienne et dirigée.</a:t>
            </a:r>
          </a:p>
        </p:txBody>
      </p:sp>
      <p:sp>
        <p:nvSpPr>
          <p:cNvPr id="8" name="ZoneTexte 7">
            <a:extLst>
              <a:ext uri="{FF2B5EF4-FFF2-40B4-BE49-F238E27FC236}">
                <a16:creationId xmlns:a16="http://schemas.microsoft.com/office/drawing/2014/main" id="{1D5EA439-8CA0-4A6E-ABC0-C85037158502}"/>
              </a:ext>
            </a:extLst>
          </p:cNvPr>
          <p:cNvSpPr txBox="1"/>
          <p:nvPr/>
        </p:nvSpPr>
        <p:spPr>
          <a:xfrm>
            <a:off x="1947042" y="3950732"/>
            <a:ext cx="4367048" cy="369332"/>
          </a:xfrm>
          <a:prstGeom prst="rect">
            <a:avLst/>
          </a:prstGeom>
          <a:noFill/>
        </p:spPr>
        <p:txBody>
          <a:bodyPr wrap="square" rtlCol="0">
            <a:spAutoFit/>
          </a:bodyPr>
          <a:lstStyle/>
          <a:p>
            <a:pPr marL="285750" indent="-285750">
              <a:buFont typeface="Wingdings" panose="05000000000000000000" pitchFamily="2" charset="2"/>
              <a:buChar char="Ø"/>
            </a:pPr>
            <a:r>
              <a:rPr lang="fr-FR" dirty="0"/>
              <a:t>La tenue corporelle.</a:t>
            </a:r>
          </a:p>
        </p:txBody>
      </p:sp>
      <p:sp>
        <p:nvSpPr>
          <p:cNvPr id="10" name="ZoneTexte 9">
            <a:extLst>
              <a:ext uri="{FF2B5EF4-FFF2-40B4-BE49-F238E27FC236}">
                <a16:creationId xmlns:a16="http://schemas.microsoft.com/office/drawing/2014/main" id="{B47E7951-C9B3-4E90-BAD0-1ACB2AEE9288}"/>
              </a:ext>
            </a:extLst>
          </p:cNvPr>
          <p:cNvSpPr txBox="1"/>
          <p:nvPr/>
        </p:nvSpPr>
        <p:spPr>
          <a:xfrm>
            <a:off x="2485697" y="4472464"/>
            <a:ext cx="4367048" cy="369332"/>
          </a:xfrm>
          <a:prstGeom prst="rect">
            <a:avLst/>
          </a:prstGeom>
          <a:noFill/>
        </p:spPr>
        <p:txBody>
          <a:bodyPr wrap="square" rtlCol="0">
            <a:spAutoFit/>
          </a:bodyPr>
          <a:lstStyle/>
          <a:p>
            <a:pPr marL="285750" indent="-285750">
              <a:buFont typeface="Wingdings" panose="05000000000000000000" pitchFamily="2" charset="2"/>
              <a:buChar char="Ø"/>
            </a:pPr>
            <a:r>
              <a:rPr lang="fr-FR" dirty="0"/>
              <a:t>La tenue de l’outil.</a:t>
            </a:r>
          </a:p>
        </p:txBody>
      </p:sp>
      <p:sp>
        <p:nvSpPr>
          <p:cNvPr id="12" name="ZoneTexte 11">
            <a:extLst>
              <a:ext uri="{FF2B5EF4-FFF2-40B4-BE49-F238E27FC236}">
                <a16:creationId xmlns:a16="http://schemas.microsoft.com/office/drawing/2014/main" id="{DCB88EE4-5098-4646-91DB-760E57CF6394}"/>
              </a:ext>
            </a:extLst>
          </p:cNvPr>
          <p:cNvSpPr txBox="1"/>
          <p:nvPr/>
        </p:nvSpPr>
        <p:spPr>
          <a:xfrm>
            <a:off x="3139718" y="4994196"/>
            <a:ext cx="4367048" cy="369332"/>
          </a:xfrm>
          <a:prstGeom prst="rect">
            <a:avLst/>
          </a:prstGeom>
          <a:noFill/>
        </p:spPr>
        <p:txBody>
          <a:bodyPr wrap="square" rtlCol="0">
            <a:spAutoFit/>
          </a:bodyPr>
          <a:lstStyle/>
          <a:p>
            <a:pPr marL="285750" indent="-285750">
              <a:buFont typeface="Wingdings" panose="05000000000000000000" pitchFamily="2" charset="2"/>
              <a:buChar char="Ø"/>
            </a:pPr>
            <a:r>
              <a:rPr lang="fr-FR" dirty="0"/>
              <a:t>Le support de travail.</a:t>
            </a:r>
          </a:p>
        </p:txBody>
      </p:sp>
      <p:sp>
        <p:nvSpPr>
          <p:cNvPr id="14" name="ZoneTexte 13">
            <a:extLst>
              <a:ext uri="{FF2B5EF4-FFF2-40B4-BE49-F238E27FC236}">
                <a16:creationId xmlns:a16="http://schemas.microsoft.com/office/drawing/2014/main" id="{8BD073DA-1ABB-4064-A883-E92A2CEC8C3E}"/>
              </a:ext>
            </a:extLst>
          </p:cNvPr>
          <p:cNvSpPr txBox="1"/>
          <p:nvPr/>
        </p:nvSpPr>
        <p:spPr>
          <a:xfrm>
            <a:off x="3715067" y="5515928"/>
            <a:ext cx="5933429" cy="369332"/>
          </a:xfrm>
          <a:prstGeom prst="rect">
            <a:avLst/>
          </a:prstGeom>
          <a:noFill/>
        </p:spPr>
        <p:txBody>
          <a:bodyPr wrap="square" rtlCol="0">
            <a:spAutoFit/>
          </a:bodyPr>
          <a:lstStyle/>
          <a:p>
            <a:pPr marL="285750" indent="-285750">
              <a:buFont typeface="Wingdings" panose="05000000000000000000" pitchFamily="2" charset="2"/>
              <a:buChar char="Ø"/>
            </a:pPr>
            <a:r>
              <a:rPr lang="fr-FR" dirty="0"/>
              <a:t>Une progression à construire de la maternelle au cycle 2.</a:t>
            </a:r>
          </a:p>
        </p:txBody>
      </p:sp>
      <p:sp>
        <p:nvSpPr>
          <p:cNvPr id="15" name="ZoneTexte 14">
            <a:extLst>
              <a:ext uri="{FF2B5EF4-FFF2-40B4-BE49-F238E27FC236}">
                <a16:creationId xmlns:a16="http://schemas.microsoft.com/office/drawing/2014/main" id="{D6F4E6F3-EAE8-4BDA-BEC3-E31485E85FA7}"/>
              </a:ext>
            </a:extLst>
          </p:cNvPr>
          <p:cNvSpPr txBox="1"/>
          <p:nvPr/>
        </p:nvSpPr>
        <p:spPr>
          <a:xfrm>
            <a:off x="9017876" y="3950732"/>
            <a:ext cx="2349062" cy="92333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fr-FR" b="1" dirty="0"/>
              <a:t>Ressources</a:t>
            </a:r>
            <a:r>
              <a:rPr lang="fr-FR" dirty="0"/>
              <a:t> : </a:t>
            </a:r>
          </a:p>
          <a:p>
            <a:r>
              <a:rPr lang="fr-FR" dirty="0"/>
              <a:t>« Je rentre au CP » site Eduscol.</a:t>
            </a:r>
          </a:p>
        </p:txBody>
      </p:sp>
    </p:spTree>
    <p:extLst>
      <p:ext uri="{BB962C8B-B14F-4D97-AF65-F5344CB8AC3E}">
        <p14:creationId xmlns:p14="http://schemas.microsoft.com/office/powerpoint/2010/main" val="117453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sp>
        <p:nvSpPr>
          <p:cNvPr id="15" name="Nuage 14">
            <a:extLst>
              <a:ext uri="{FF2B5EF4-FFF2-40B4-BE49-F238E27FC236}">
                <a16:creationId xmlns:a16="http://schemas.microsoft.com/office/drawing/2014/main" id="{09AE061F-C106-43B3-A457-D3817C9D2C0A}"/>
              </a:ext>
            </a:extLst>
          </p:cNvPr>
          <p:cNvSpPr/>
          <p:nvPr/>
        </p:nvSpPr>
        <p:spPr>
          <a:xfrm>
            <a:off x="1056042" y="3297606"/>
            <a:ext cx="2905433" cy="149151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Nuage 13">
            <a:extLst>
              <a:ext uri="{FF2B5EF4-FFF2-40B4-BE49-F238E27FC236}">
                <a16:creationId xmlns:a16="http://schemas.microsoft.com/office/drawing/2014/main" id="{A732BAAB-76C0-48F9-8368-866DF2CA5D6C}"/>
              </a:ext>
            </a:extLst>
          </p:cNvPr>
          <p:cNvSpPr/>
          <p:nvPr/>
        </p:nvSpPr>
        <p:spPr>
          <a:xfrm>
            <a:off x="6903171" y="4043363"/>
            <a:ext cx="3937819" cy="138370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Nuage 12">
            <a:extLst>
              <a:ext uri="{FF2B5EF4-FFF2-40B4-BE49-F238E27FC236}">
                <a16:creationId xmlns:a16="http://schemas.microsoft.com/office/drawing/2014/main" id="{35A7721F-D8D8-4282-99B7-46E57D1FF4A9}"/>
              </a:ext>
            </a:extLst>
          </p:cNvPr>
          <p:cNvSpPr/>
          <p:nvPr/>
        </p:nvSpPr>
        <p:spPr>
          <a:xfrm>
            <a:off x="4862050" y="2322871"/>
            <a:ext cx="2467900" cy="138370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2" y="702832"/>
            <a:ext cx="5517748" cy="745398"/>
          </a:xfrm>
        </p:spPr>
        <p:txBody>
          <a:bodyPr>
            <a:normAutofit/>
          </a:bodyPr>
          <a:lstStyle/>
          <a:p>
            <a:r>
              <a:rPr lang="fr-FR" sz="3000" b="1" dirty="0"/>
              <a:t>L’organisation spatiale</a:t>
            </a:r>
          </a:p>
        </p:txBody>
      </p:sp>
      <p:sp>
        <p:nvSpPr>
          <p:cNvPr id="2" name="ZoneTexte 1">
            <a:extLst>
              <a:ext uri="{FF2B5EF4-FFF2-40B4-BE49-F238E27FC236}">
                <a16:creationId xmlns:a16="http://schemas.microsoft.com/office/drawing/2014/main" id="{B7C35D77-4121-432A-A540-98AD0AA7D784}"/>
              </a:ext>
            </a:extLst>
          </p:cNvPr>
          <p:cNvSpPr txBox="1"/>
          <p:nvPr/>
        </p:nvSpPr>
        <p:spPr>
          <a:xfrm>
            <a:off x="5370706" y="2659657"/>
            <a:ext cx="2014467" cy="526210"/>
          </a:xfrm>
          <a:prstGeom prst="rect">
            <a:avLst/>
          </a:prstGeom>
          <a:noFill/>
        </p:spPr>
        <p:txBody>
          <a:bodyPr wrap="square" rtlCol="0">
            <a:spAutoFit/>
          </a:bodyPr>
          <a:lstStyle/>
          <a:p>
            <a:r>
              <a:rPr lang="fr-FR" sz="2800" b="1" dirty="0"/>
              <a:t>Flexible ?</a:t>
            </a:r>
          </a:p>
        </p:txBody>
      </p:sp>
      <p:sp>
        <p:nvSpPr>
          <p:cNvPr id="8" name="ZoneTexte 7">
            <a:extLst>
              <a:ext uri="{FF2B5EF4-FFF2-40B4-BE49-F238E27FC236}">
                <a16:creationId xmlns:a16="http://schemas.microsoft.com/office/drawing/2014/main" id="{E5304EF6-E8BF-488D-9DC1-727E26296FE8}"/>
              </a:ext>
            </a:extLst>
          </p:cNvPr>
          <p:cNvSpPr txBox="1"/>
          <p:nvPr/>
        </p:nvSpPr>
        <p:spPr>
          <a:xfrm>
            <a:off x="7385173" y="4397294"/>
            <a:ext cx="3159924" cy="523220"/>
          </a:xfrm>
          <a:prstGeom prst="rect">
            <a:avLst/>
          </a:prstGeom>
          <a:noFill/>
        </p:spPr>
        <p:txBody>
          <a:bodyPr wrap="square" rtlCol="0">
            <a:spAutoFit/>
          </a:bodyPr>
          <a:lstStyle/>
          <a:p>
            <a:r>
              <a:rPr lang="fr-FR" sz="2800" b="1" dirty="0"/>
              <a:t>Groupe de niveau ?</a:t>
            </a:r>
          </a:p>
        </p:txBody>
      </p:sp>
      <p:sp>
        <p:nvSpPr>
          <p:cNvPr id="10" name="ZoneTexte 9">
            <a:extLst>
              <a:ext uri="{FF2B5EF4-FFF2-40B4-BE49-F238E27FC236}">
                <a16:creationId xmlns:a16="http://schemas.microsoft.com/office/drawing/2014/main" id="{38C07887-1BB2-4058-975C-E592D0657CE4}"/>
              </a:ext>
            </a:extLst>
          </p:cNvPr>
          <p:cNvSpPr txBox="1"/>
          <p:nvPr/>
        </p:nvSpPr>
        <p:spPr>
          <a:xfrm>
            <a:off x="1674177" y="3758196"/>
            <a:ext cx="2014467" cy="526210"/>
          </a:xfrm>
          <a:prstGeom prst="rect">
            <a:avLst/>
          </a:prstGeom>
          <a:noFill/>
        </p:spPr>
        <p:txBody>
          <a:bodyPr wrap="square" rtlCol="0">
            <a:spAutoFit/>
          </a:bodyPr>
          <a:lstStyle/>
          <a:p>
            <a:r>
              <a:rPr lang="fr-FR" sz="2800" b="1" dirty="0"/>
              <a:t>Évolutive ?</a:t>
            </a:r>
          </a:p>
        </p:txBody>
      </p:sp>
    </p:spTree>
    <p:extLst>
      <p:ext uri="{BB962C8B-B14F-4D97-AF65-F5344CB8AC3E}">
        <p14:creationId xmlns:p14="http://schemas.microsoft.com/office/powerpoint/2010/main" val="460988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1" y="582478"/>
            <a:ext cx="6170063" cy="886817"/>
          </a:xfrm>
        </p:spPr>
        <p:txBody>
          <a:bodyPr>
            <a:normAutofit lnSpcReduction="10000"/>
          </a:bodyPr>
          <a:lstStyle/>
          <a:p>
            <a:r>
              <a:rPr lang="fr-FR" sz="3000" b="1" dirty="0"/>
              <a:t>Différencier et personnaliser les apprentissages :</a:t>
            </a:r>
          </a:p>
        </p:txBody>
      </p:sp>
      <p:sp>
        <p:nvSpPr>
          <p:cNvPr id="5" name="ZoneTexte 4">
            <a:extLst>
              <a:ext uri="{FF2B5EF4-FFF2-40B4-BE49-F238E27FC236}">
                <a16:creationId xmlns:a16="http://schemas.microsoft.com/office/drawing/2014/main" id="{0E059271-0302-4D01-B563-7EDD00C700DA}"/>
              </a:ext>
            </a:extLst>
          </p:cNvPr>
          <p:cNvSpPr txBox="1"/>
          <p:nvPr/>
        </p:nvSpPr>
        <p:spPr>
          <a:xfrm>
            <a:off x="900332" y="2349305"/>
            <a:ext cx="8904850" cy="461665"/>
          </a:xfrm>
          <a:prstGeom prst="rect">
            <a:avLst/>
          </a:prstGeom>
          <a:noFill/>
        </p:spPr>
        <p:txBody>
          <a:bodyPr wrap="square" rtlCol="0">
            <a:spAutoFit/>
          </a:bodyPr>
          <a:lstStyle/>
          <a:p>
            <a:pPr marL="342900" indent="-342900">
              <a:buFont typeface="Wingdings" panose="05000000000000000000" pitchFamily="2" charset="2"/>
              <a:buChar char="Ø"/>
            </a:pPr>
            <a:r>
              <a:rPr lang="fr-FR" sz="2400" dirty="0"/>
              <a:t>L’observation fine des élèves est au service de la différenciation.</a:t>
            </a:r>
          </a:p>
        </p:txBody>
      </p:sp>
      <p:sp>
        <p:nvSpPr>
          <p:cNvPr id="6" name="ZoneTexte 5">
            <a:extLst>
              <a:ext uri="{FF2B5EF4-FFF2-40B4-BE49-F238E27FC236}">
                <a16:creationId xmlns:a16="http://schemas.microsoft.com/office/drawing/2014/main" id="{690866FB-B952-45E0-8A61-E3F741F1D523}"/>
              </a:ext>
            </a:extLst>
          </p:cNvPr>
          <p:cNvSpPr txBox="1"/>
          <p:nvPr/>
        </p:nvSpPr>
        <p:spPr>
          <a:xfrm>
            <a:off x="1842868" y="3587262"/>
            <a:ext cx="9411286" cy="830997"/>
          </a:xfrm>
          <a:prstGeom prst="rect">
            <a:avLst/>
          </a:prstGeom>
          <a:noFill/>
        </p:spPr>
        <p:txBody>
          <a:bodyPr wrap="square" rtlCol="0">
            <a:spAutoFit/>
          </a:bodyPr>
          <a:lstStyle/>
          <a:p>
            <a:pPr marL="342900" indent="-342900">
              <a:buFont typeface="Wingdings" panose="05000000000000000000" pitchFamily="2" charset="2"/>
              <a:buChar char="Ø"/>
            </a:pPr>
            <a:r>
              <a:rPr lang="fr-FR" sz="2400" dirty="0"/>
              <a:t>La classe dédoublée permet de voir et de comprendre les stratégies des élèves.</a:t>
            </a:r>
          </a:p>
        </p:txBody>
      </p:sp>
      <p:sp>
        <p:nvSpPr>
          <p:cNvPr id="7" name="ZoneTexte 6">
            <a:extLst>
              <a:ext uri="{FF2B5EF4-FFF2-40B4-BE49-F238E27FC236}">
                <a16:creationId xmlns:a16="http://schemas.microsoft.com/office/drawing/2014/main" id="{8B1F0FE5-243C-4400-9F8C-B406F1C8382D}"/>
              </a:ext>
            </a:extLst>
          </p:cNvPr>
          <p:cNvSpPr txBox="1"/>
          <p:nvPr/>
        </p:nvSpPr>
        <p:spPr>
          <a:xfrm>
            <a:off x="3319975" y="5064369"/>
            <a:ext cx="7934179" cy="830997"/>
          </a:xfrm>
          <a:prstGeom prst="rect">
            <a:avLst/>
          </a:prstGeom>
          <a:noFill/>
        </p:spPr>
        <p:txBody>
          <a:bodyPr wrap="square" rtlCol="0">
            <a:spAutoFit/>
          </a:bodyPr>
          <a:lstStyle/>
          <a:p>
            <a:pPr marL="285750" indent="-285750">
              <a:buFont typeface="Wingdings" panose="05000000000000000000" pitchFamily="2" charset="2"/>
              <a:buChar char="Ø"/>
            </a:pPr>
            <a:r>
              <a:rPr lang="fr-FR" sz="2400" dirty="0"/>
              <a:t>L’utilisation d’outils spécifiques aide à l’organisation de la différenciation.</a:t>
            </a:r>
          </a:p>
        </p:txBody>
      </p:sp>
      <p:sp>
        <p:nvSpPr>
          <p:cNvPr id="11" name="ZoneTexte 10">
            <a:extLst>
              <a:ext uri="{FF2B5EF4-FFF2-40B4-BE49-F238E27FC236}">
                <a16:creationId xmlns:a16="http://schemas.microsoft.com/office/drawing/2014/main" id="{3F1BB861-EA27-4D65-85F7-AD58FF1CBBB6}"/>
              </a:ext>
            </a:extLst>
          </p:cNvPr>
          <p:cNvSpPr txBox="1"/>
          <p:nvPr/>
        </p:nvSpPr>
        <p:spPr>
          <a:xfrm>
            <a:off x="6548511" y="1469295"/>
            <a:ext cx="3580227" cy="523220"/>
          </a:xfrm>
          <a:prstGeom prst="rect">
            <a:avLst/>
          </a:prstGeom>
          <a:noFill/>
        </p:spPr>
        <p:txBody>
          <a:bodyPr wrap="square" rtlCol="0">
            <a:spAutoFit/>
          </a:bodyPr>
          <a:lstStyle/>
          <a:p>
            <a:pPr algn="ctr"/>
            <a:r>
              <a:rPr lang="fr-FR" sz="2800" b="1" dirty="0"/>
              <a:t>Observer</a:t>
            </a:r>
          </a:p>
        </p:txBody>
      </p:sp>
    </p:spTree>
    <p:extLst>
      <p:ext uri="{BB962C8B-B14F-4D97-AF65-F5344CB8AC3E}">
        <p14:creationId xmlns:p14="http://schemas.microsoft.com/office/powerpoint/2010/main" val="1104340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66000">
              <a:schemeClr val="accent5">
                <a:lumMod val="0"/>
                <a:lumOff val="100000"/>
              </a:schemeClr>
            </a:gs>
            <a:gs pos="100000">
              <a:schemeClr val="accent5">
                <a:lumMod val="100000"/>
              </a:schemeClr>
            </a:gs>
          </a:gsLst>
          <a:lin ang="16200000" scaled="1"/>
          <a:tileRect/>
        </a:gra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67A354B-BBC2-4236-BA6C-7F25F756B38E}"/>
              </a:ext>
            </a:extLst>
          </p:cNvPr>
          <p:cNvPicPr>
            <a:picLocks noChangeAspect="1"/>
          </p:cNvPicPr>
          <p:nvPr/>
        </p:nvPicPr>
        <p:blipFill>
          <a:blip r:embed="rId3"/>
          <a:stretch>
            <a:fillRect/>
          </a:stretch>
        </p:blipFill>
        <p:spPr>
          <a:xfrm>
            <a:off x="445550" y="247650"/>
            <a:ext cx="4471723" cy="1655762"/>
          </a:xfrm>
          <a:prstGeom prst="rect">
            <a:avLst/>
          </a:prstGeom>
        </p:spPr>
      </p:pic>
      <p:sp>
        <p:nvSpPr>
          <p:cNvPr id="3" name="Sous-titre 2">
            <a:extLst>
              <a:ext uri="{FF2B5EF4-FFF2-40B4-BE49-F238E27FC236}">
                <a16:creationId xmlns:a16="http://schemas.microsoft.com/office/drawing/2014/main" id="{3D0B9B65-5485-43E7-A0C9-E4677ED1C8F6}"/>
              </a:ext>
            </a:extLst>
          </p:cNvPr>
          <p:cNvSpPr>
            <a:spLocks noGrp="1"/>
          </p:cNvSpPr>
          <p:nvPr>
            <p:ph type="subTitle" idx="1"/>
          </p:nvPr>
        </p:nvSpPr>
        <p:spPr>
          <a:xfrm>
            <a:off x="5323241" y="582478"/>
            <a:ext cx="6170063" cy="886817"/>
          </a:xfrm>
        </p:spPr>
        <p:txBody>
          <a:bodyPr>
            <a:normAutofit lnSpcReduction="10000"/>
          </a:bodyPr>
          <a:lstStyle/>
          <a:p>
            <a:r>
              <a:rPr lang="fr-FR" sz="3000" b="1" dirty="0"/>
              <a:t>Différencier et personnaliser les apprentissages :</a:t>
            </a:r>
          </a:p>
        </p:txBody>
      </p:sp>
      <p:sp>
        <p:nvSpPr>
          <p:cNvPr id="11" name="ZoneTexte 10">
            <a:extLst>
              <a:ext uri="{FF2B5EF4-FFF2-40B4-BE49-F238E27FC236}">
                <a16:creationId xmlns:a16="http://schemas.microsoft.com/office/drawing/2014/main" id="{3F1BB861-EA27-4D65-85F7-AD58FF1CBBB6}"/>
              </a:ext>
            </a:extLst>
          </p:cNvPr>
          <p:cNvSpPr txBox="1"/>
          <p:nvPr/>
        </p:nvSpPr>
        <p:spPr>
          <a:xfrm>
            <a:off x="6548511" y="1469295"/>
            <a:ext cx="3580227" cy="523220"/>
          </a:xfrm>
          <a:prstGeom prst="rect">
            <a:avLst/>
          </a:prstGeom>
          <a:noFill/>
        </p:spPr>
        <p:txBody>
          <a:bodyPr wrap="square" rtlCol="0">
            <a:spAutoFit/>
          </a:bodyPr>
          <a:lstStyle/>
          <a:p>
            <a:pPr algn="ctr"/>
            <a:r>
              <a:rPr lang="fr-FR" sz="2800" b="1" dirty="0"/>
              <a:t>Différencier</a:t>
            </a:r>
          </a:p>
        </p:txBody>
      </p:sp>
      <p:sp>
        <p:nvSpPr>
          <p:cNvPr id="2" name="ZoneTexte 1">
            <a:extLst>
              <a:ext uri="{FF2B5EF4-FFF2-40B4-BE49-F238E27FC236}">
                <a16:creationId xmlns:a16="http://schemas.microsoft.com/office/drawing/2014/main" id="{E8F4F6BE-E07F-4ACB-8293-9413CE8D7B90}"/>
              </a:ext>
            </a:extLst>
          </p:cNvPr>
          <p:cNvSpPr txBox="1"/>
          <p:nvPr/>
        </p:nvSpPr>
        <p:spPr>
          <a:xfrm>
            <a:off x="630621" y="2467010"/>
            <a:ext cx="10641724"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L’effectif réduit permet de mieux focaliser l’attention sur « comment l’élève apprend? »</a:t>
            </a:r>
          </a:p>
        </p:txBody>
      </p:sp>
      <p:sp>
        <p:nvSpPr>
          <p:cNvPr id="8" name="ZoneTexte 7">
            <a:extLst>
              <a:ext uri="{FF2B5EF4-FFF2-40B4-BE49-F238E27FC236}">
                <a16:creationId xmlns:a16="http://schemas.microsoft.com/office/drawing/2014/main" id="{37C31FB2-8715-4A94-AC94-DE3E6D31C80A}"/>
              </a:ext>
            </a:extLst>
          </p:cNvPr>
          <p:cNvSpPr txBox="1"/>
          <p:nvPr/>
        </p:nvSpPr>
        <p:spPr>
          <a:xfrm>
            <a:off x="1227649" y="3777664"/>
            <a:ext cx="10641724"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Différencier avant / pendant / après la séance d’apprentissage.</a:t>
            </a:r>
          </a:p>
        </p:txBody>
      </p:sp>
      <p:sp>
        <p:nvSpPr>
          <p:cNvPr id="10" name="ZoneTexte 9">
            <a:extLst>
              <a:ext uri="{FF2B5EF4-FFF2-40B4-BE49-F238E27FC236}">
                <a16:creationId xmlns:a16="http://schemas.microsoft.com/office/drawing/2014/main" id="{DC394105-E253-4E0F-BACC-BB2D2C020AC2}"/>
              </a:ext>
            </a:extLst>
          </p:cNvPr>
          <p:cNvSpPr txBox="1"/>
          <p:nvPr/>
        </p:nvSpPr>
        <p:spPr>
          <a:xfrm>
            <a:off x="1994905" y="5088318"/>
            <a:ext cx="9874468" cy="430887"/>
          </a:xfrm>
          <a:prstGeom prst="rect">
            <a:avLst/>
          </a:prstGeom>
          <a:noFill/>
        </p:spPr>
        <p:txBody>
          <a:bodyPr wrap="square" rtlCol="0">
            <a:spAutoFit/>
          </a:bodyPr>
          <a:lstStyle/>
          <a:p>
            <a:pPr marL="285750" indent="-285750">
              <a:buFont typeface="Wingdings" panose="05000000000000000000" pitchFamily="2" charset="2"/>
              <a:buChar char="Ø"/>
            </a:pPr>
            <a:r>
              <a:rPr lang="fr-FR" sz="2200" dirty="0"/>
              <a:t>Différencier c’est refuser une mise à l’écart des plus fragiles. </a:t>
            </a:r>
          </a:p>
        </p:txBody>
      </p:sp>
    </p:spTree>
    <p:extLst>
      <p:ext uri="{BB962C8B-B14F-4D97-AF65-F5344CB8AC3E}">
        <p14:creationId xmlns:p14="http://schemas.microsoft.com/office/powerpoint/2010/main" val="71604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2453</Words>
  <Application>Microsoft Office PowerPoint</Application>
  <PresentationFormat>Grand écran</PresentationFormat>
  <Paragraphs>176</Paragraphs>
  <Slides>13</Slides>
  <Notes>12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13</vt:i4>
      </vt:variant>
    </vt:vector>
  </HeadingPairs>
  <TitlesOfParts>
    <vt:vector size="22" baseType="lpstr">
      <vt:lpstr>Arial</vt:lpstr>
      <vt:lpstr>Calibri</vt:lpstr>
      <vt:lpstr>Calibri Light</vt:lpstr>
      <vt:lpstr>CIDFont+F2</vt:lpstr>
      <vt:lpstr>CIDFont+F3</vt:lpstr>
      <vt:lpstr>CIDFont+F4</vt:lpstr>
      <vt:lpstr>CIDFont+F5</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 tindy</dc:creator>
  <cp:lastModifiedBy>EDUCPRIO</cp:lastModifiedBy>
  <cp:revision>34</cp:revision>
  <dcterms:created xsi:type="dcterms:W3CDTF">2020-09-07T16:09:24Z</dcterms:created>
  <dcterms:modified xsi:type="dcterms:W3CDTF">2020-09-10T10:44:37Z</dcterms:modified>
</cp:coreProperties>
</file>