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7"/>
  </p:notesMasterIdLst>
  <p:handoutMasterIdLst>
    <p:handoutMasterId r:id="rId48"/>
  </p:handoutMasterIdLst>
  <p:sldIdLst>
    <p:sldId id="256" r:id="rId4"/>
    <p:sldId id="291" r:id="rId5"/>
    <p:sldId id="295" r:id="rId6"/>
    <p:sldId id="257" r:id="rId7"/>
    <p:sldId id="258" r:id="rId8"/>
    <p:sldId id="296" r:id="rId9"/>
    <p:sldId id="297" r:id="rId10"/>
    <p:sldId id="265" r:id="rId11"/>
    <p:sldId id="311" r:id="rId12"/>
    <p:sldId id="313" r:id="rId13"/>
    <p:sldId id="314" r:id="rId14"/>
    <p:sldId id="298" r:id="rId15"/>
    <p:sldId id="299" r:id="rId16"/>
    <p:sldId id="300" r:id="rId17"/>
    <p:sldId id="315" r:id="rId18"/>
    <p:sldId id="267" r:id="rId19"/>
    <p:sldId id="269" r:id="rId20"/>
    <p:sldId id="270" r:id="rId21"/>
    <p:sldId id="274" r:id="rId22"/>
    <p:sldId id="280" r:id="rId23"/>
    <p:sldId id="276" r:id="rId24"/>
    <p:sldId id="301" r:id="rId25"/>
    <p:sldId id="289" r:id="rId26"/>
    <p:sldId id="283" r:id="rId27"/>
    <p:sldId id="286" r:id="rId28"/>
    <p:sldId id="260" r:id="rId29"/>
    <p:sldId id="272" r:id="rId30"/>
    <p:sldId id="282" r:id="rId31"/>
    <p:sldId id="273" r:id="rId32"/>
    <p:sldId id="279" r:id="rId33"/>
    <p:sldId id="285" r:id="rId34"/>
    <p:sldId id="288" r:id="rId35"/>
    <p:sldId id="303" r:id="rId36"/>
    <p:sldId id="304" r:id="rId37"/>
    <p:sldId id="305" r:id="rId38"/>
    <p:sldId id="307" r:id="rId39"/>
    <p:sldId id="308" r:id="rId40"/>
    <p:sldId id="290" r:id="rId41"/>
    <p:sldId id="281" r:id="rId42"/>
    <p:sldId id="310" r:id="rId43"/>
    <p:sldId id="309" r:id="rId44"/>
    <p:sldId id="292" r:id="rId45"/>
    <p:sldId id="259" r:id="rId46"/>
  </p:sldIdLst>
  <p:sldSz cx="9144000" cy="6858000" type="screen4x3"/>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B75"/>
    <a:srgbClr val="FFFF99"/>
    <a:srgbClr val="ED4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63660" autoAdjust="0"/>
  </p:normalViewPr>
  <p:slideViewPr>
    <p:cSldViewPr snapToGrid="0">
      <p:cViewPr varScale="1">
        <p:scale>
          <a:sx n="52" d="100"/>
          <a:sy n="52" d="100"/>
        </p:scale>
        <p:origin x="2323" y="53"/>
      </p:cViewPr>
      <p:guideLst/>
    </p:cSldViewPr>
  </p:slideViewPr>
  <p:notesTextViewPr>
    <p:cViewPr>
      <p:scale>
        <a:sx n="1" d="1"/>
        <a:sy n="1" d="1"/>
      </p:scale>
      <p:origin x="0" y="0"/>
    </p:cViewPr>
  </p:notesTextViewPr>
  <p:notesViewPr>
    <p:cSldViewPr snapToGrid="0">
      <p:cViewPr varScale="1">
        <p:scale>
          <a:sx n="47" d="100"/>
          <a:sy n="47" d="100"/>
        </p:scale>
        <p:origin x="293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79CBD-5E26-4B83-B333-B20172C07D3B}"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fr-FR"/>
        </a:p>
      </dgm:t>
    </dgm:pt>
    <dgm:pt modelId="{0682584D-DDA0-42FC-B330-2547D95AD222}">
      <dgm:prSet phldrT="[Texte]"/>
      <dgm:spPr>
        <a:solidFill>
          <a:schemeClr val="bg1"/>
        </a:solidFill>
      </dgm:spPr>
      <dgm:t>
        <a:bodyPr/>
        <a:lstStyle/>
        <a:p>
          <a:r>
            <a:rPr lang="fr-FR" dirty="0"/>
            <a:t>Lire avec une prosodie adaptée</a:t>
          </a:r>
        </a:p>
      </dgm:t>
    </dgm:pt>
    <dgm:pt modelId="{5E3C0C3E-60C6-4C18-8A02-6DE7DA539FA3}" type="parTrans" cxnId="{6CCBAD55-0F4D-4079-A786-FC1AB7C91A12}">
      <dgm:prSet/>
      <dgm:spPr/>
      <dgm:t>
        <a:bodyPr/>
        <a:lstStyle/>
        <a:p>
          <a:endParaRPr lang="fr-FR"/>
        </a:p>
      </dgm:t>
    </dgm:pt>
    <dgm:pt modelId="{7E386D3E-C11E-4E5E-95F3-008D3487328F}" type="sibTrans" cxnId="{6CCBAD55-0F4D-4079-A786-FC1AB7C91A12}">
      <dgm:prSet/>
      <dgm:spPr/>
      <dgm:t>
        <a:bodyPr/>
        <a:lstStyle/>
        <a:p>
          <a:endParaRPr lang="fr-FR"/>
        </a:p>
      </dgm:t>
    </dgm:pt>
    <dgm:pt modelId="{E980936C-682E-4FB4-92B5-86FC1483BC20}">
      <dgm:prSet phldrT="[Texte]"/>
      <dgm:spPr/>
      <dgm:t>
        <a:bodyPr/>
        <a:lstStyle/>
        <a:p>
          <a:r>
            <a:rPr lang="fr-FR" dirty="0"/>
            <a:t>intonation</a:t>
          </a:r>
        </a:p>
      </dgm:t>
    </dgm:pt>
    <dgm:pt modelId="{528D4BF5-ACD7-4B08-A91E-9644DEAE6D04}" type="parTrans" cxnId="{5EDE8657-29DD-4822-9094-9537C4AE8F5D}">
      <dgm:prSet/>
      <dgm:spPr/>
      <dgm:t>
        <a:bodyPr/>
        <a:lstStyle/>
        <a:p>
          <a:endParaRPr lang="fr-FR"/>
        </a:p>
      </dgm:t>
    </dgm:pt>
    <dgm:pt modelId="{63091775-03FB-44F0-8559-50A3B0664184}" type="sibTrans" cxnId="{5EDE8657-29DD-4822-9094-9537C4AE8F5D}">
      <dgm:prSet/>
      <dgm:spPr/>
      <dgm:t>
        <a:bodyPr/>
        <a:lstStyle/>
        <a:p>
          <a:endParaRPr lang="fr-FR"/>
        </a:p>
      </dgm:t>
    </dgm:pt>
    <dgm:pt modelId="{751BB373-4C75-47B6-BBED-5117187FBC8D}">
      <dgm:prSet phldrT="[Texte]"/>
      <dgm:spPr/>
      <dgm:t>
        <a:bodyPr/>
        <a:lstStyle/>
        <a:p>
          <a:r>
            <a:rPr lang="fr-FR" dirty="0"/>
            <a:t>ponctuation</a:t>
          </a:r>
        </a:p>
      </dgm:t>
    </dgm:pt>
    <dgm:pt modelId="{A06C6FC5-C764-44E7-81DD-7F3EFEC13162}" type="parTrans" cxnId="{7931EDBF-ECAE-40FE-8332-1A3B90595115}">
      <dgm:prSet/>
      <dgm:spPr/>
      <dgm:t>
        <a:bodyPr/>
        <a:lstStyle/>
        <a:p>
          <a:endParaRPr lang="fr-FR"/>
        </a:p>
      </dgm:t>
    </dgm:pt>
    <dgm:pt modelId="{1ECB6D57-AF73-45DC-9222-41E424490871}" type="sibTrans" cxnId="{7931EDBF-ECAE-40FE-8332-1A3B90595115}">
      <dgm:prSet/>
      <dgm:spPr/>
      <dgm:t>
        <a:bodyPr/>
        <a:lstStyle/>
        <a:p>
          <a:endParaRPr lang="fr-FR"/>
        </a:p>
      </dgm:t>
    </dgm:pt>
    <dgm:pt modelId="{6D914882-141D-4551-B70A-B094B4A0E166}">
      <dgm:prSet phldrT="[Texte]"/>
      <dgm:spPr/>
      <dgm:t>
        <a:bodyPr/>
        <a:lstStyle/>
        <a:p>
          <a:r>
            <a:rPr lang="fr-FR" dirty="0"/>
            <a:t>groupes </a:t>
          </a:r>
        </a:p>
        <a:p>
          <a:r>
            <a:rPr lang="fr-FR" dirty="0"/>
            <a:t>de sens…</a:t>
          </a:r>
        </a:p>
      </dgm:t>
    </dgm:pt>
    <dgm:pt modelId="{236821B2-A32A-4F8C-AFE0-181DCF96B247}" type="parTrans" cxnId="{6327280B-EE07-4464-871D-9D8040A46D39}">
      <dgm:prSet/>
      <dgm:spPr/>
      <dgm:t>
        <a:bodyPr/>
        <a:lstStyle/>
        <a:p>
          <a:endParaRPr lang="fr-FR"/>
        </a:p>
      </dgm:t>
    </dgm:pt>
    <dgm:pt modelId="{5D1A0D3A-25FD-4AF3-823B-A7D2D58430AF}" type="sibTrans" cxnId="{6327280B-EE07-4464-871D-9D8040A46D39}">
      <dgm:prSet/>
      <dgm:spPr/>
      <dgm:t>
        <a:bodyPr/>
        <a:lstStyle/>
        <a:p>
          <a:endParaRPr lang="fr-FR"/>
        </a:p>
      </dgm:t>
    </dgm:pt>
    <dgm:pt modelId="{5E0019D1-BD11-4E0C-8C1A-92CA73D1CFF8}" type="pres">
      <dgm:prSet presAssocID="{AB879CBD-5E26-4B83-B333-B20172C07D3B}" presName="cycle" presStyleCnt="0">
        <dgm:presLayoutVars>
          <dgm:chMax val="1"/>
          <dgm:dir/>
          <dgm:animLvl val="ctr"/>
          <dgm:resizeHandles val="exact"/>
        </dgm:presLayoutVars>
      </dgm:prSet>
      <dgm:spPr/>
    </dgm:pt>
    <dgm:pt modelId="{987F776F-A49B-46D8-B241-2A138A27DEB4}" type="pres">
      <dgm:prSet presAssocID="{0682584D-DDA0-42FC-B330-2547D95AD222}" presName="centerShape" presStyleLbl="node0" presStyleIdx="0" presStyleCnt="1"/>
      <dgm:spPr/>
    </dgm:pt>
    <dgm:pt modelId="{0E271127-EA2E-49CD-8B7E-2BC4F38B688D}" type="pres">
      <dgm:prSet presAssocID="{528D4BF5-ACD7-4B08-A91E-9644DEAE6D04}" presName="parTrans" presStyleLbl="bgSibTrans2D1" presStyleIdx="0" presStyleCnt="3" custScaleX="135737"/>
      <dgm:spPr/>
    </dgm:pt>
    <dgm:pt modelId="{725D37C0-4570-446A-AC73-0D7941258EB9}" type="pres">
      <dgm:prSet presAssocID="{E980936C-682E-4FB4-92B5-86FC1483BC20}" presName="node" presStyleLbl="node1" presStyleIdx="0" presStyleCnt="3">
        <dgm:presLayoutVars>
          <dgm:bulletEnabled val="1"/>
        </dgm:presLayoutVars>
      </dgm:prSet>
      <dgm:spPr/>
    </dgm:pt>
    <dgm:pt modelId="{279300E4-B9B4-4D36-B627-B48C2130CE01}" type="pres">
      <dgm:prSet presAssocID="{A06C6FC5-C764-44E7-81DD-7F3EFEC13162}" presName="parTrans" presStyleLbl="bgSibTrans2D1" presStyleIdx="1" presStyleCnt="3" custScaleX="163987"/>
      <dgm:spPr/>
    </dgm:pt>
    <dgm:pt modelId="{598E5526-3F1E-4A2D-9C6E-9C427E5FA6B3}" type="pres">
      <dgm:prSet presAssocID="{751BB373-4C75-47B6-BBED-5117187FBC8D}" presName="node" presStyleLbl="node1" presStyleIdx="1" presStyleCnt="3">
        <dgm:presLayoutVars>
          <dgm:bulletEnabled val="1"/>
        </dgm:presLayoutVars>
      </dgm:prSet>
      <dgm:spPr/>
    </dgm:pt>
    <dgm:pt modelId="{2AA0015B-6616-4BFD-BFBA-928C9FE6E391}" type="pres">
      <dgm:prSet presAssocID="{236821B2-A32A-4F8C-AFE0-181DCF96B247}" presName="parTrans" presStyleLbl="bgSibTrans2D1" presStyleIdx="2" presStyleCnt="3" custScaleX="135695"/>
      <dgm:spPr/>
    </dgm:pt>
    <dgm:pt modelId="{8CA3C4A3-F6F9-46DE-A714-7F8543981D44}" type="pres">
      <dgm:prSet presAssocID="{6D914882-141D-4551-B70A-B094B4A0E166}" presName="node" presStyleLbl="node1" presStyleIdx="2" presStyleCnt="3">
        <dgm:presLayoutVars>
          <dgm:bulletEnabled val="1"/>
        </dgm:presLayoutVars>
      </dgm:prSet>
      <dgm:spPr/>
    </dgm:pt>
  </dgm:ptLst>
  <dgm:cxnLst>
    <dgm:cxn modelId="{AC53B90A-274B-439A-892C-9BF5446C8EEA}" type="presOf" srcId="{E980936C-682E-4FB4-92B5-86FC1483BC20}" destId="{725D37C0-4570-446A-AC73-0D7941258EB9}" srcOrd="0" destOrd="0" presId="urn:microsoft.com/office/officeart/2005/8/layout/radial4"/>
    <dgm:cxn modelId="{6327280B-EE07-4464-871D-9D8040A46D39}" srcId="{0682584D-DDA0-42FC-B330-2547D95AD222}" destId="{6D914882-141D-4551-B70A-B094B4A0E166}" srcOrd="2" destOrd="0" parTransId="{236821B2-A32A-4F8C-AFE0-181DCF96B247}" sibTransId="{5D1A0D3A-25FD-4AF3-823B-A7D2D58430AF}"/>
    <dgm:cxn modelId="{06A5A136-0561-49BE-B81B-35FD37FBCACD}" type="presOf" srcId="{236821B2-A32A-4F8C-AFE0-181DCF96B247}" destId="{2AA0015B-6616-4BFD-BFBA-928C9FE6E391}" srcOrd="0" destOrd="0" presId="urn:microsoft.com/office/officeart/2005/8/layout/radial4"/>
    <dgm:cxn modelId="{6CCBAD55-0F4D-4079-A786-FC1AB7C91A12}" srcId="{AB879CBD-5E26-4B83-B333-B20172C07D3B}" destId="{0682584D-DDA0-42FC-B330-2547D95AD222}" srcOrd="0" destOrd="0" parTransId="{5E3C0C3E-60C6-4C18-8A02-6DE7DA539FA3}" sibTransId="{7E386D3E-C11E-4E5E-95F3-008D3487328F}"/>
    <dgm:cxn modelId="{5EDE8657-29DD-4822-9094-9537C4AE8F5D}" srcId="{0682584D-DDA0-42FC-B330-2547D95AD222}" destId="{E980936C-682E-4FB4-92B5-86FC1483BC20}" srcOrd="0" destOrd="0" parTransId="{528D4BF5-ACD7-4B08-A91E-9644DEAE6D04}" sibTransId="{63091775-03FB-44F0-8559-50A3B0664184}"/>
    <dgm:cxn modelId="{0C153B8F-B378-448B-9DE0-51E7C38CB129}" type="presOf" srcId="{0682584D-DDA0-42FC-B330-2547D95AD222}" destId="{987F776F-A49B-46D8-B241-2A138A27DEB4}" srcOrd="0" destOrd="0" presId="urn:microsoft.com/office/officeart/2005/8/layout/radial4"/>
    <dgm:cxn modelId="{F797379F-6526-48A7-8919-E2FE2851A631}" type="presOf" srcId="{528D4BF5-ACD7-4B08-A91E-9644DEAE6D04}" destId="{0E271127-EA2E-49CD-8B7E-2BC4F38B688D}" srcOrd="0" destOrd="0" presId="urn:microsoft.com/office/officeart/2005/8/layout/radial4"/>
    <dgm:cxn modelId="{37018FB8-AFBF-485C-ABFF-5B12CAB67C0A}" type="presOf" srcId="{A06C6FC5-C764-44E7-81DD-7F3EFEC13162}" destId="{279300E4-B9B4-4D36-B627-B48C2130CE01}" srcOrd="0" destOrd="0" presId="urn:microsoft.com/office/officeart/2005/8/layout/radial4"/>
    <dgm:cxn modelId="{7931EDBF-ECAE-40FE-8332-1A3B90595115}" srcId="{0682584D-DDA0-42FC-B330-2547D95AD222}" destId="{751BB373-4C75-47B6-BBED-5117187FBC8D}" srcOrd="1" destOrd="0" parTransId="{A06C6FC5-C764-44E7-81DD-7F3EFEC13162}" sibTransId="{1ECB6D57-AF73-45DC-9222-41E424490871}"/>
    <dgm:cxn modelId="{E19AD7C4-98BB-428B-B523-58BBAD92C64C}" type="presOf" srcId="{751BB373-4C75-47B6-BBED-5117187FBC8D}" destId="{598E5526-3F1E-4A2D-9C6E-9C427E5FA6B3}" srcOrd="0" destOrd="0" presId="urn:microsoft.com/office/officeart/2005/8/layout/radial4"/>
    <dgm:cxn modelId="{0543F9C8-C49F-4117-A342-36B371C8E7EC}" type="presOf" srcId="{6D914882-141D-4551-B70A-B094B4A0E166}" destId="{8CA3C4A3-F6F9-46DE-A714-7F8543981D44}" srcOrd="0" destOrd="0" presId="urn:microsoft.com/office/officeart/2005/8/layout/radial4"/>
    <dgm:cxn modelId="{C4B401E7-BDBA-448B-970A-F0413A7B4651}" type="presOf" srcId="{AB879CBD-5E26-4B83-B333-B20172C07D3B}" destId="{5E0019D1-BD11-4E0C-8C1A-92CA73D1CFF8}" srcOrd="0" destOrd="0" presId="urn:microsoft.com/office/officeart/2005/8/layout/radial4"/>
    <dgm:cxn modelId="{2D9F9030-C954-4093-A56E-C5CD54EA85F8}" type="presParOf" srcId="{5E0019D1-BD11-4E0C-8C1A-92CA73D1CFF8}" destId="{987F776F-A49B-46D8-B241-2A138A27DEB4}" srcOrd="0" destOrd="0" presId="urn:microsoft.com/office/officeart/2005/8/layout/radial4"/>
    <dgm:cxn modelId="{A831F89A-2769-4ECC-99D8-184E6F0F9228}" type="presParOf" srcId="{5E0019D1-BD11-4E0C-8C1A-92CA73D1CFF8}" destId="{0E271127-EA2E-49CD-8B7E-2BC4F38B688D}" srcOrd="1" destOrd="0" presId="urn:microsoft.com/office/officeart/2005/8/layout/radial4"/>
    <dgm:cxn modelId="{F7E86B69-3833-4EC8-B993-AB3052A2E97A}" type="presParOf" srcId="{5E0019D1-BD11-4E0C-8C1A-92CA73D1CFF8}" destId="{725D37C0-4570-446A-AC73-0D7941258EB9}" srcOrd="2" destOrd="0" presId="urn:microsoft.com/office/officeart/2005/8/layout/radial4"/>
    <dgm:cxn modelId="{B9E93890-2128-446A-A8A3-8CBC093ABD09}" type="presParOf" srcId="{5E0019D1-BD11-4E0C-8C1A-92CA73D1CFF8}" destId="{279300E4-B9B4-4D36-B627-B48C2130CE01}" srcOrd="3" destOrd="0" presId="urn:microsoft.com/office/officeart/2005/8/layout/radial4"/>
    <dgm:cxn modelId="{7A13A461-FB64-483C-BA6D-F3CEA398A702}" type="presParOf" srcId="{5E0019D1-BD11-4E0C-8C1A-92CA73D1CFF8}" destId="{598E5526-3F1E-4A2D-9C6E-9C427E5FA6B3}" srcOrd="4" destOrd="0" presId="urn:microsoft.com/office/officeart/2005/8/layout/radial4"/>
    <dgm:cxn modelId="{38F43527-A304-4564-8353-EA835A37CCF6}" type="presParOf" srcId="{5E0019D1-BD11-4E0C-8C1A-92CA73D1CFF8}" destId="{2AA0015B-6616-4BFD-BFBA-928C9FE6E391}" srcOrd="5" destOrd="0" presId="urn:microsoft.com/office/officeart/2005/8/layout/radial4"/>
    <dgm:cxn modelId="{237EDBB7-06BF-460B-AE73-D4DD23F130C4}" type="presParOf" srcId="{5E0019D1-BD11-4E0C-8C1A-92CA73D1CFF8}" destId="{8CA3C4A3-F6F9-46DE-A714-7F8543981D44}"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35AB94B-51D0-4B5A-852C-B7EF01CC57B5}"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fr-FR"/>
        </a:p>
      </dgm:t>
    </dgm:pt>
    <dgm:pt modelId="{D36F0CEB-831C-43F9-B454-0EAE8309766A}">
      <dgm:prSet phldrT="[Texte]"/>
      <dgm:spPr/>
      <dgm:t>
        <a:bodyPr/>
        <a:lstStyle/>
        <a:p>
          <a:r>
            <a:rPr lang="fr-FR" dirty="0"/>
            <a:t>Faibles lecteurs </a:t>
          </a:r>
          <a:r>
            <a:rPr lang="fr-FR" dirty="0" err="1"/>
            <a:t>compreneurs</a:t>
          </a:r>
          <a:endParaRPr lang="fr-FR" dirty="0"/>
        </a:p>
      </dgm:t>
    </dgm:pt>
    <dgm:pt modelId="{B69E8C18-DD4C-4F5F-A47C-7509B5CDB6ED}" type="parTrans" cxnId="{A851F508-010C-42F1-B01B-04DF30E427F9}">
      <dgm:prSet/>
      <dgm:spPr/>
      <dgm:t>
        <a:bodyPr/>
        <a:lstStyle/>
        <a:p>
          <a:endParaRPr lang="fr-FR"/>
        </a:p>
      </dgm:t>
    </dgm:pt>
    <dgm:pt modelId="{9DB1A535-4AE8-4E40-81E1-DCD145937864}" type="sibTrans" cxnId="{A851F508-010C-42F1-B01B-04DF30E427F9}">
      <dgm:prSet/>
      <dgm:spPr/>
      <dgm:t>
        <a:bodyPr/>
        <a:lstStyle/>
        <a:p>
          <a:endParaRPr lang="fr-FR"/>
        </a:p>
      </dgm:t>
    </dgm:pt>
    <dgm:pt modelId="{E0987B9D-C147-4DE9-9B2E-520D27B19AF5}">
      <dgm:prSet phldrT="[Texte]" custT="1"/>
      <dgm:spPr/>
      <dgm:t>
        <a:bodyPr/>
        <a:lstStyle/>
        <a:p>
          <a:r>
            <a:rPr lang="fr-FR" sz="2000" b="0" dirty="0"/>
            <a:t>Élèves qui lisent et comprennent aisément</a:t>
          </a:r>
        </a:p>
      </dgm:t>
    </dgm:pt>
    <dgm:pt modelId="{A7C7B9BB-011F-4992-9BB7-A1C3F7333EBF}" type="parTrans" cxnId="{1747011D-FB83-4028-ACD0-000A4E0D9C42}">
      <dgm:prSet/>
      <dgm:spPr/>
      <dgm:t>
        <a:bodyPr/>
        <a:lstStyle/>
        <a:p>
          <a:endParaRPr lang="fr-FR"/>
        </a:p>
      </dgm:t>
    </dgm:pt>
    <dgm:pt modelId="{015438E9-9A5F-486E-A296-E6B44E4AF1B0}" type="sibTrans" cxnId="{1747011D-FB83-4028-ACD0-000A4E0D9C42}">
      <dgm:prSet/>
      <dgm:spPr/>
      <dgm:t>
        <a:bodyPr/>
        <a:lstStyle/>
        <a:p>
          <a:endParaRPr lang="fr-FR"/>
        </a:p>
      </dgm:t>
    </dgm:pt>
    <dgm:pt modelId="{3174DE6B-69CD-4851-9DC1-5A91BDA8C1B7}">
      <dgm:prSet phldrT="[Texte]"/>
      <dgm:spPr/>
      <dgm:t>
        <a:bodyPr/>
        <a:lstStyle/>
        <a:p>
          <a:r>
            <a:rPr lang="fr-FR" dirty="0"/>
            <a:t>Faibles </a:t>
          </a:r>
          <a:r>
            <a:rPr lang="fr-FR" dirty="0" err="1"/>
            <a:t>compreneurs</a:t>
          </a:r>
          <a:endParaRPr lang="fr-FR" dirty="0"/>
        </a:p>
      </dgm:t>
    </dgm:pt>
    <dgm:pt modelId="{525B6F49-B75F-49FB-982F-92167525ED72}" type="parTrans" cxnId="{D62843A3-7981-4FEB-9D3D-9F35F858D333}">
      <dgm:prSet/>
      <dgm:spPr/>
      <dgm:t>
        <a:bodyPr/>
        <a:lstStyle/>
        <a:p>
          <a:endParaRPr lang="fr-FR"/>
        </a:p>
      </dgm:t>
    </dgm:pt>
    <dgm:pt modelId="{DDDF28E9-8DC1-43FD-8201-2B0056DE52BB}" type="sibTrans" cxnId="{D62843A3-7981-4FEB-9D3D-9F35F858D333}">
      <dgm:prSet/>
      <dgm:spPr/>
      <dgm:t>
        <a:bodyPr/>
        <a:lstStyle/>
        <a:p>
          <a:endParaRPr lang="fr-FR"/>
        </a:p>
      </dgm:t>
    </dgm:pt>
    <dgm:pt modelId="{3F3EA82B-7920-43D0-97CE-8FFFB6904341}">
      <dgm:prSet phldrT="[Texte]" custT="1"/>
      <dgm:spPr/>
      <dgm:t>
        <a:bodyPr/>
        <a:lstStyle/>
        <a:p>
          <a:r>
            <a:rPr lang="fr-FR" sz="2000" dirty="0"/>
            <a:t>Élèves qui déchiffrent bien mais comprennent mal</a:t>
          </a:r>
        </a:p>
      </dgm:t>
    </dgm:pt>
    <dgm:pt modelId="{95D61D65-38D7-420B-8227-4C7439412373}" type="parTrans" cxnId="{905B3238-4598-47C0-827E-AA0BB6B74A9A}">
      <dgm:prSet/>
      <dgm:spPr/>
      <dgm:t>
        <a:bodyPr/>
        <a:lstStyle/>
        <a:p>
          <a:endParaRPr lang="fr-FR"/>
        </a:p>
      </dgm:t>
    </dgm:pt>
    <dgm:pt modelId="{20B786B0-DD8A-49B8-8BBA-A6FC21B26FF8}" type="sibTrans" cxnId="{905B3238-4598-47C0-827E-AA0BB6B74A9A}">
      <dgm:prSet/>
      <dgm:spPr/>
      <dgm:t>
        <a:bodyPr/>
        <a:lstStyle/>
        <a:p>
          <a:endParaRPr lang="fr-FR"/>
        </a:p>
      </dgm:t>
    </dgm:pt>
    <dgm:pt modelId="{FC4E645F-7A59-4AC5-B130-35E26A940F90}">
      <dgm:prSet phldrT="[Texte]"/>
      <dgm:spPr/>
      <dgm:t>
        <a:bodyPr/>
        <a:lstStyle/>
        <a:p>
          <a:r>
            <a:rPr lang="fr-FR" dirty="0"/>
            <a:t>Faibles lecteurs</a:t>
          </a:r>
        </a:p>
      </dgm:t>
    </dgm:pt>
    <dgm:pt modelId="{80CE9B77-0131-4368-894A-D68E92FB6680}" type="parTrans" cxnId="{CC20E42A-1418-4C28-BC80-FFDC2AD7934A}">
      <dgm:prSet/>
      <dgm:spPr/>
      <dgm:t>
        <a:bodyPr/>
        <a:lstStyle/>
        <a:p>
          <a:endParaRPr lang="fr-FR"/>
        </a:p>
      </dgm:t>
    </dgm:pt>
    <dgm:pt modelId="{76EDB066-100C-47AB-BCCB-74F51CE013DB}" type="sibTrans" cxnId="{CC20E42A-1418-4C28-BC80-FFDC2AD7934A}">
      <dgm:prSet/>
      <dgm:spPr/>
      <dgm:t>
        <a:bodyPr/>
        <a:lstStyle/>
        <a:p>
          <a:endParaRPr lang="fr-FR"/>
        </a:p>
      </dgm:t>
    </dgm:pt>
    <dgm:pt modelId="{838DD16B-446F-4D67-BFCA-0ACB171A2DD2}">
      <dgm:prSet phldrT="[Texte]" custT="1"/>
      <dgm:spPr/>
      <dgm:t>
        <a:bodyPr/>
        <a:lstStyle/>
        <a:p>
          <a:r>
            <a:rPr lang="fr-FR" sz="1800" dirty="0"/>
            <a:t>Élèves qui déchiffrent difficilement mais comprennent bien</a:t>
          </a:r>
        </a:p>
      </dgm:t>
    </dgm:pt>
    <dgm:pt modelId="{F338BB4B-D6DC-48B9-B4CB-676233898A0D}" type="parTrans" cxnId="{493F3995-5E2C-47C8-8F23-1B47ADEF6E55}">
      <dgm:prSet/>
      <dgm:spPr/>
      <dgm:t>
        <a:bodyPr/>
        <a:lstStyle/>
        <a:p>
          <a:endParaRPr lang="fr-FR"/>
        </a:p>
      </dgm:t>
    </dgm:pt>
    <dgm:pt modelId="{843489D1-0ACF-4BB9-9924-CBE0B0E1D4E9}" type="sibTrans" cxnId="{493F3995-5E2C-47C8-8F23-1B47ADEF6E55}">
      <dgm:prSet/>
      <dgm:spPr/>
      <dgm:t>
        <a:bodyPr/>
        <a:lstStyle/>
        <a:p>
          <a:endParaRPr lang="fr-FR"/>
        </a:p>
      </dgm:t>
    </dgm:pt>
    <dgm:pt modelId="{89249059-2A1F-4872-96D8-FC557B0E4BFF}">
      <dgm:prSet phldrT="[Texte]"/>
      <dgm:spPr/>
      <dgm:t>
        <a:bodyPr/>
        <a:lstStyle/>
        <a:p>
          <a:r>
            <a:rPr lang="fr-FR" dirty="0"/>
            <a:t>Bons lecteurs </a:t>
          </a:r>
          <a:r>
            <a:rPr lang="fr-FR" dirty="0" err="1"/>
            <a:t>compreneurs</a:t>
          </a:r>
          <a:endParaRPr lang="fr-FR" dirty="0"/>
        </a:p>
      </dgm:t>
    </dgm:pt>
    <dgm:pt modelId="{520AC1FE-7982-4A5B-A527-F31EE09FB19C}" type="parTrans" cxnId="{4EBBC4F4-08AA-489A-9866-2A5806A2A4C3}">
      <dgm:prSet/>
      <dgm:spPr/>
      <dgm:t>
        <a:bodyPr/>
        <a:lstStyle/>
        <a:p>
          <a:endParaRPr lang="fr-FR"/>
        </a:p>
      </dgm:t>
    </dgm:pt>
    <dgm:pt modelId="{BB4CEB9C-0422-49C0-94FD-58D193CC8E90}" type="sibTrans" cxnId="{4EBBC4F4-08AA-489A-9866-2A5806A2A4C3}">
      <dgm:prSet/>
      <dgm:spPr/>
      <dgm:t>
        <a:bodyPr/>
        <a:lstStyle/>
        <a:p>
          <a:endParaRPr lang="fr-FR"/>
        </a:p>
      </dgm:t>
    </dgm:pt>
    <dgm:pt modelId="{2CF4A62C-91F8-4832-9FBC-8471FCEAD083}" type="pres">
      <dgm:prSet presAssocID="{735AB94B-51D0-4B5A-852C-B7EF01CC57B5}" presName="Name0" presStyleCnt="0">
        <dgm:presLayoutVars>
          <dgm:dir/>
          <dgm:animLvl val="lvl"/>
          <dgm:resizeHandles val="exact"/>
        </dgm:presLayoutVars>
      </dgm:prSet>
      <dgm:spPr/>
    </dgm:pt>
    <dgm:pt modelId="{7E57D22B-DBE9-4BEF-BD5A-4A655BE23A8B}" type="pres">
      <dgm:prSet presAssocID="{D36F0CEB-831C-43F9-B454-0EAE8309766A}" presName="linNode" presStyleCnt="0"/>
      <dgm:spPr/>
    </dgm:pt>
    <dgm:pt modelId="{44374823-B007-4DED-8D64-8E117027A312}" type="pres">
      <dgm:prSet presAssocID="{D36F0CEB-831C-43F9-B454-0EAE8309766A}" presName="parentText" presStyleLbl="node1" presStyleIdx="0" presStyleCnt="4">
        <dgm:presLayoutVars>
          <dgm:chMax val="1"/>
          <dgm:bulletEnabled val="1"/>
        </dgm:presLayoutVars>
      </dgm:prSet>
      <dgm:spPr/>
    </dgm:pt>
    <dgm:pt modelId="{5B78DBA5-A7D5-40C1-AFD0-11684AFDBB4D}" type="pres">
      <dgm:prSet presAssocID="{9DB1A535-4AE8-4E40-81E1-DCD145937864}" presName="sp" presStyleCnt="0"/>
      <dgm:spPr/>
    </dgm:pt>
    <dgm:pt modelId="{8DBDF52D-FA3C-4C5E-A1E1-AD487253F467}" type="pres">
      <dgm:prSet presAssocID="{89249059-2A1F-4872-96D8-FC557B0E4BFF}" presName="linNode" presStyleCnt="0"/>
      <dgm:spPr/>
    </dgm:pt>
    <dgm:pt modelId="{573B8632-CBD7-474E-AC8A-0062A5A55687}" type="pres">
      <dgm:prSet presAssocID="{89249059-2A1F-4872-96D8-FC557B0E4BFF}" presName="parentText" presStyleLbl="node1" presStyleIdx="1" presStyleCnt="4">
        <dgm:presLayoutVars>
          <dgm:chMax val="1"/>
          <dgm:bulletEnabled val="1"/>
        </dgm:presLayoutVars>
      </dgm:prSet>
      <dgm:spPr/>
    </dgm:pt>
    <dgm:pt modelId="{C0CC991A-CA5E-479B-A471-EB0ED2F43F95}" type="pres">
      <dgm:prSet presAssocID="{89249059-2A1F-4872-96D8-FC557B0E4BFF}" presName="descendantText" presStyleLbl="alignAccFollowNode1" presStyleIdx="0" presStyleCnt="3">
        <dgm:presLayoutVars>
          <dgm:bulletEnabled val="1"/>
        </dgm:presLayoutVars>
      </dgm:prSet>
      <dgm:spPr/>
    </dgm:pt>
    <dgm:pt modelId="{9FDB8362-5658-49E8-9BFD-1E87F3389037}" type="pres">
      <dgm:prSet presAssocID="{BB4CEB9C-0422-49C0-94FD-58D193CC8E90}" presName="sp" presStyleCnt="0"/>
      <dgm:spPr/>
    </dgm:pt>
    <dgm:pt modelId="{28FBAD4D-A78E-4D41-B79F-4E51976F1390}" type="pres">
      <dgm:prSet presAssocID="{3174DE6B-69CD-4851-9DC1-5A91BDA8C1B7}" presName="linNode" presStyleCnt="0"/>
      <dgm:spPr/>
    </dgm:pt>
    <dgm:pt modelId="{C10CD508-12F8-4690-92C7-04D3CF621AC9}" type="pres">
      <dgm:prSet presAssocID="{3174DE6B-69CD-4851-9DC1-5A91BDA8C1B7}" presName="parentText" presStyleLbl="node1" presStyleIdx="2" presStyleCnt="4">
        <dgm:presLayoutVars>
          <dgm:chMax val="1"/>
          <dgm:bulletEnabled val="1"/>
        </dgm:presLayoutVars>
      </dgm:prSet>
      <dgm:spPr/>
    </dgm:pt>
    <dgm:pt modelId="{91D3922D-4505-410C-B127-EAB0D3C237C1}" type="pres">
      <dgm:prSet presAssocID="{3174DE6B-69CD-4851-9DC1-5A91BDA8C1B7}" presName="descendantText" presStyleLbl="alignAccFollowNode1" presStyleIdx="1" presStyleCnt="3">
        <dgm:presLayoutVars>
          <dgm:bulletEnabled val="1"/>
        </dgm:presLayoutVars>
      </dgm:prSet>
      <dgm:spPr/>
    </dgm:pt>
    <dgm:pt modelId="{C2E2DB75-E4B2-43C2-B4D1-047139B62CAF}" type="pres">
      <dgm:prSet presAssocID="{DDDF28E9-8DC1-43FD-8201-2B0056DE52BB}" presName="sp" presStyleCnt="0"/>
      <dgm:spPr/>
    </dgm:pt>
    <dgm:pt modelId="{7039830A-C242-46E1-BAAC-E26853F4174A}" type="pres">
      <dgm:prSet presAssocID="{FC4E645F-7A59-4AC5-B130-35E26A940F90}" presName="linNode" presStyleCnt="0"/>
      <dgm:spPr/>
    </dgm:pt>
    <dgm:pt modelId="{42260C08-1AF8-44E6-9D08-0DBF5FF65E40}" type="pres">
      <dgm:prSet presAssocID="{FC4E645F-7A59-4AC5-B130-35E26A940F90}" presName="parentText" presStyleLbl="node1" presStyleIdx="3" presStyleCnt="4">
        <dgm:presLayoutVars>
          <dgm:chMax val="1"/>
          <dgm:bulletEnabled val="1"/>
        </dgm:presLayoutVars>
      </dgm:prSet>
      <dgm:spPr/>
    </dgm:pt>
    <dgm:pt modelId="{37B4628E-867F-4319-B75D-F8D9131B39C7}" type="pres">
      <dgm:prSet presAssocID="{FC4E645F-7A59-4AC5-B130-35E26A940F90}" presName="descendantText" presStyleLbl="alignAccFollowNode1" presStyleIdx="2" presStyleCnt="3" custLinFactNeighborX="0" custLinFactNeighborY="0">
        <dgm:presLayoutVars>
          <dgm:bulletEnabled val="1"/>
        </dgm:presLayoutVars>
      </dgm:prSet>
      <dgm:spPr/>
    </dgm:pt>
  </dgm:ptLst>
  <dgm:cxnLst>
    <dgm:cxn modelId="{EC4C6702-8D15-4564-98D4-A31969B282FE}" type="presOf" srcId="{3174DE6B-69CD-4851-9DC1-5A91BDA8C1B7}" destId="{C10CD508-12F8-4690-92C7-04D3CF621AC9}" srcOrd="0" destOrd="0" presId="urn:microsoft.com/office/officeart/2005/8/layout/vList5"/>
    <dgm:cxn modelId="{A851F508-010C-42F1-B01B-04DF30E427F9}" srcId="{735AB94B-51D0-4B5A-852C-B7EF01CC57B5}" destId="{D36F0CEB-831C-43F9-B454-0EAE8309766A}" srcOrd="0" destOrd="0" parTransId="{B69E8C18-DD4C-4F5F-A47C-7509B5CDB6ED}" sibTransId="{9DB1A535-4AE8-4E40-81E1-DCD145937864}"/>
    <dgm:cxn modelId="{1747011D-FB83-4028-ACD0-000A4E0D9C42}" srcId="{89249059-2A1F-4872-96D8-FC557B0E4BFF}" destId="{E0987B9D-C147-4DE9-9B2E-520D27B19AF5}" srcOrd="0" destOrd="0" parTransId="{A7C7B9BB-011F-4992-9BB7-A1C3F7333EBF}" sibTransId="{015438E9-9A5F-486E-A296-E6B44E4AF1B0}"/>
    <dgm:cxn modelId="{2DA5FD20-C7F2-42C1-8D8A-9860B99CA38A}" type="presOf" srcId="{D36F0CEB-831C-43F9-B454-0EAE8309766A}" destId="{44374823-B007-4DED-8D64-8E117027A312}" srcOrd="0" destOrd="0" presId="urn:microsoft.com/office/officeart/2005/8/layout/vList5"/>
    <dgm:cxn modelId="{08D6CB2A-3D94-43E6-91BE-94E679FE8B31}" type="presOf" srcId="{FC4E645F-7A59-4AC5-B130-35E26A940F90}" destId="{42260C08-1AF8-44E6-9D08-0DBF5FF65E40}" srcOrd="0" destOrd="0" presId="urn:microsoft.com/office/officeart/2005/8/layout/vList5"/>
    <dgm:cxn modelId="{CC20E42A-1418-4C28-BC80-FFDC2AD7934A}" srcId="{735AB94B-51D0-4B5A-852C-B7EF01CC57B5}" destId="{FC4E645F-7A59-4AC5-B130-35E26A940F90}" srcOrd="3" destOrd="0" parTransId="{80CE9B77-0131-4368-894A-D68E92FB6680}" sibTransId="{76EDB066-100C-47AB-BCCB-74F51CE013DB}"/>
    <dgm:cxn modelId="{0CA6A92E-020C-482A-BB43-611E4DB7327D}" type="presOf" srcId="{3F3EA82B-7920-43D0-97CE-8FFFB6904341}" destId="{91D3922D-4505-410C-B127-EAB0D3C237C1}" srcOrd="0" destOrd="0" presId="urn:microsoft.com/office/officeart/2005/8/layout/vList5"/>
    <dgm:cxn modelId="{905B3238-4598-47C0-827E-AA0BB6B74A9A}" srcId="{3174DE6B-69CD-4851-9DC1-5A91BDA8C1B7}" destId="{3F3EA82B-7920-43D0-97CE-8FFFB6904341}" srcOrd="0" destOrd="0" parTransId="{95D61D65-38D7-420B-8227-4C7439412373}" sibTransId="{20B786B0-DD8A-49B8-8BBA-A6FC21B26FF8}"/>
    <dgm:cxn modelId="{A35BC64D-F653-45A6-A5CB-CDF490A04FC8}" type="presOf" srcId="{735AB94B-51D0-4B5A-852C-B7EF01CC57B5}" destId="{2CF4A62C-91F8-4832-9FBC-8471FCEAD083}" srcOrd="0" destOrd="0" presId="urn:microsoft.com/office/officeart/2005/8/layout/vList5"/>
    <dgm:cxn modelId="{493F3995-5E2C-47C8-8F23-1B47ADEF6E55}" srcId="{FC4E645F-7A59-4AC5-B130-35E26A940F90}" destId="{838DD16B-446F-4D67-BFCA-0ACB171A2DD2}" srcOrd="0" destOrd="0" parTransId="{F338BB4B-D6DC-48B9-B4CB-676233898A0D}" sibTransId="{843489D1-0ACF-4BB9-9924-CBE0B0E1D4E9}"/>
    <dgm:cxn modelId="{D62843A3-7981-4FEB-9D3D-9F35F858D333}" srcId="{735AB94B-51D0-4B5A-852C-B7EF01CC57B5}" destId="{3174DE6B-69CD-4851-9DC1-5A91BDA8C1B7}" srcOrd="2" destOrd="0" parTransId="{525B6F49-B75F-49FB-982F-92167525ED72}" sibTransId="{DDDF28E9-8DC1-43FD-8201-2B0056DE52BB}"/>
    <dgm:cxn modelId="{451840BC-6C48-472A-9788-3B11480A6D91}" type="presOf" srcId="{E0987B9D-C147-4DE9-9B2E-520D27B19AF5}" destId="{C0CC991A-CA5E-479B-A471-EB0ED2F43F95}" srcOrd="0" destOrd="0" presId="urn:microsoft.com/office/officeart/2005/8/layout/vList5"/>
    <dgm:cxn modelId="{70719FC8-3A99-468D-AFCF-DE38336C7DF3}" type="presOf" srcId="{838DD16B-446F-4D67-BFCA-0ACB171A2DD2}" destId="{37B4628E-867F-4319-B75D-F8D9131B39C7}" srcOrd="0" destOrd="0" presId="urn:microsoft.com/office/officeart/2005/8/layout/vList5"/>
    <dgm:cxn modelId="{0A76A7F1-A134-4F95-8BC2-8ADE0A197560}" type="presOf" srcId="{89249059-2A1F-4872-96D8-FC557B0E4BFF}" destId="{573B8632-CBD7-474E-AC8A-0062A5A55687}" srcOrd="0" destOrd="0" presId="urn:microsoft.com/office/officeart/2005/8/layout/vList5"/>
    <dgm:cxn modelId="{4EBBC4F4-08AA-489A-9866-2A5806A2A4C3}" srcId="{735AB94B-51D0-4B5A-852C-B7EF01CC57B5}" destId="{89249059-2A1F-4872-96D8-FC557B0E4BFF}" srcOrd="1" destOrd="0" parTransId="{520AC1FE-7982-4A5B-A527-F31EE09FB19C}" sibTransId="{BB4CEB9C-0422-49C0-94FD-58D193CC8E90}"/>
    <dgm:cxn modelId="{5C196218-0D71-42C3-8E71-84E7EF887D66}" type="presParOf" srcId="{2CF4A62C-91F8-4832-9FBC-8471FCEAD083}" destId="{7E57D22B-DBE9-4BEF-BD5A-4A655BE23A8B}" srcOrd="0" destOrd="0" presId="urn:microsoft.com/office/officeart/2005/8/layout/vList5"/>
    <dgm:cxn modelId="{20E1791B-EFD1-4650-80DC-04018DB1A6CB}" type="presParOf" srcId="{7E57D22B-DBE9-4BEF-BD5A-4A655BE23A8B}" destId="{44374823-B007-4DED-8D64-8E117027A312}" srcOrd="0" destOrd="0" presId="urn:microsoft.com/office/officeart/2005/8/layout/vList5"/>
    <dgm:cxn modelId="{BD66A296-B42A-4544-B5F9-A768A1CBE214}" type="presParOf" srcId="{2CF4A62C-91F8-4832-9FBC-8471FCEAD083}" destId="{5B78DBA5-A7D5-40C1-AFD0-11684AFDBB4D}" srcOrd="1" destOrd="0" presId="urn:microsoft.com/office/officeart/2005/8/layout/vList5"/>
    <dgm:cxn modelId="{5DD95A6B-38D9-4210-B6C4-9E12F13A7950}" type="presParOf" srcId="{2CF4A62C-91F8-4832-9FBC-8471FCEAD083}" destId="{8DBDF52D-FA3C-4C5E-A1E1-AD487253F467}" srcOrd="2" destOrd="0" presId="urn:microsoft.com/office/officeart/2005/8/layout/vList5"/>
    <dgm:cxn modelId="{0A0A40B8-DDF0-4C40-9188-C5396DAF4B0A}" type="presParOf" srcId="{8DBDF52D-FA3C-4C5E-A1E1-AD487253F467}" destId="{573B8632-CBD7-474E-AC8A-0062A5A55687}" srcOrd="0" destOrd="0" presId="urn:microsoft.com/office/officeart/2005/8/layout/vList5"/>
    <dgm:cxn modelId="{38F2A4C4-7BF1-4569-926B-DFEF9ADC9564}" type="presParOf" srcId="{8DBDF52D-FA3C-4C5E-A1E1-AD487253F467}" destId="{C0CC991A-CA5E-479B-A471-EB0ED2F43F95}" srcOrd="1" destOrd="0" presId="urn:microsoft.com/office/officeart/2005/8/layout/vList5"/>
    <dgm:cxn modelId="{213A8708-01FA-484B-9EED-108274874437}" type="presParOf" srcId="{2CF4A62C-91F8-4832-9FBC-8471FCEAD083}" destId="{9FDB8362-5658-49E8-9BFD-1E87F3389037}" srcOrd="3" destOrd="0" presId="urn:microsoft.com/office/officeart/2005/8/layout/vList5"/>
    <dgm:cxn modelId="{88A5911A-E13E-4152-80F3-F2C5578B461C}" type="presParOf" srcId="{2CF4A62C-91F8-4832-9FBC-8471FCEAD083}" destId="{28FBAD4D-A78E-4D41-B79F-4E51976F1390}" srcOrd="4" destOrd="0" presId="urn:microsoft.com/office/officeart/2005/8/layout/vList5"/>
    <dgm:cxn modelId="{2B313820-22A9-4A34-B483-85D9AE6CB48C}" type="presParOf" srcId="{28FBAD4D-A78E-4D41-B79F-4E51976F1390}" destId="{C10CD508-12F8-4690-92C7-04D3CF621AC9}" srcOrd="0" destOrd="0" presId="urn:microsoft.com/office/officeart/2005/8/layout/vList5"/>
    <dgm:cxn modelId="{38C6D21C-7739-4274-9598-1E47FF4C1BCB}" type="presParOf" srcId="{28FBAD4D-A78E-4D41-B79F-4E51976F1390}" destId="{91D3922D-4505-410C-B127-EAB0D3C237C1}" srcOrd="1" destOrd="0" presId="urn:microsoft.com/office/officeart/2005/8/layout/vList5"/>
    <dgm:cxn modelId="{0DF04E9D-FCCE-4192-961F-3C89E5D21CE5}" type="presParOf" srcId="{2CF4A62C-91F8-4832-9FBC-8471FCEAD083}" destId="{C2E2DB75-E4B2-43C2-B4D1-047139B62CAF}" srcOrd="5" destOrd="0" presId="urn:microsoft.com/office/officeart/2005/8/layout/vList5"/>
    <dgm:cxn modelId="{D246F228-6CAA-44F8-ABA8-6ED0F37E7B3F}" type="presParOf" srcId="{2CF4A62C-91F8-4832-9FBC-8471FCEAD083}" destId="{7039830A-C242-46E1-BAAC-E26853F4174A}" srcOrd="6" destOrd="0" presId="urn:microsoft.com/office/officeart/2005/8/layout/vList5"/>
    <dgm:cxn modelId="{4E4BFF8B-A488-4CDA-BF35-C0C9070FB040}" type="presParOf" srcId="{7039830A-C242-46E1-BAAC-E26853F4174A}" destId="{42260C08-1AF8-44E6-9D08-0DBF5FF65E40}" srcOrd="0" destOrd="0" presId="urn:microsoft.com/office/officeart/2005/8/layout/vList5"/>
    <dgm:cxn modelId="{0180C895-DCD8-43CD-BB6C-79AEA7F2B6E8}" type="presParOf" srcId="{7039830A-C242-46E1-BAAC-E26853F4174A}" destId="{37B4628E-867F-4319-B75D-F8D9131B39C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20B534-931C-4F34-BD3A-F927EF809C5E}" type="doc">
      <dgm:prSet loTypeId="urn:microsoft.com/office/officeart/2005/8/layout/vList6" loCatId="process" qsTypeId="urn:microsoft.com/office/officeart/2005/8/quickstyle/simple1" qsCatId="simple" csTypeId="urn:microsoft.com/office/officeart/2005/8/colors/accent2_2" csCatId="accent2" phldr="1"/>
      <dgm:spPr/>
      <dgm:t>
        <a:bodyPr/>
        <a:lstStyle/>
        <a:p>
          <a:endParaRPr lang="fr-FR"/>
        </a:p>
      </dgm:t>
    </dgm:pt>
    <dgm:pt modelId="{E2AB621A-6E27-4ADC-BC46-4571911B51C0}">
      <dgm:prSet phldrT="[Texte]" custT="1"/>
      <dgm:spPr/>
      <dgm:t>
        <a:bodyPr/>
        <a:lstStyle/>
        <a:p>
          <a:r>
            <a:rPr lang="fr-FR" sz="2800" dirty="0"/>
            <a:t>Comment expliquer ce travail aux élèves et aux familles?</a:t>
          </a:r>
        </a:p>
      </dgm:t>
    </dgm:pt>
    <dgm:pt modelId="{DC4866A3-8048-4178-A24B-19DB8EE4E80D}" type="parTrans" cxnId="{FD585993-8BB3-4F87-89B1-C08CAB7630F5}">
      <dgm:prSet/>
      <dgm:spPr/>
      <dgm:t>
        <a:bodyPr/>
        <a:lstStyle/>
        <a:p>
          <a:endParaRPr lang="fr-FR"/>
        </a:p>
      </dgm:t>
    </dgm:pt>
    <dgm:pt modelId="{34828BC7-6783-4E80-BA34-FFC9393D49E1}" type="sibTrans" cxnId="{FD585993-8BB3-4F87-89B1-C08CAB7630F5}">
      <dgm:prSet/>
      <dgm:spPr/>
      <dgm:t>
        <a:bodyPr/>
        <a:lstStyle/>
        <a:p>
          <a:endParaRPr lang="fr-FR"/>
        </a:p>
      </dgm:t>
    </dgm:pt>
    <dgm:pt modelId="{F30F7AE8-F27B-47E7-A197-BEBC02B59C5B}">
      <dgm:prSet phldrT="[Texte]"/>
      <dgm:spPr/>
      <dgm:t>
        <a:bodyPr/>
        <a:lstStyle/>
        <a:p>
          <a:r>
            <a:rPr lang="fr-FR" dirty="0"/>
            <a:t>Annoncer l’objectif aux élèves et les enjeux de cette activité</a:t>
          </a:r>
        </a:p>
      </dgm:t>
    </dgm:pt>
    <dgm:pt modelId="{E9E56144-B251-4AA5-AECD-63B4A39E2DC9}" type="parTrans" cxnId="{10DEC701-B8A9-45A7-AE90-B9EDCAFF3B5D}">
      <dgm:prSet/>
      <dgm:spPr/>
      <dgm:t>
        <a:bodyPr/>
        <a:lstStyle/>
        <a:p>
          <a:endParaRPr lang="fr-FR"/>
        </a:p>
      </dgm:t>
    </dgm:pt>
    <dgm:pt modelId="{B6C91B45-263F-491C-8C79-7FD7527DC283}" type="sibTrans" cxnId="{10DEC701-B8A9-45A7-AE90-B9EDCAFF3B5D}">
      <dgm:prSet/>
      <dgm:spPr/>
      <dgm:t>
        <a:bodyPr/>
        <a:lstStyle/>
        <a:p>
          <a:endParaRPr lang="fr-FR"/>
        </a:p>
      </dgm:t>
    </dgm:pt>
    <dgm:pt modelId="{1F51B1FC-48C4-4B38-9FEB-74D7EABDA0FC}">
      <dgm:prSet phldrT="[Texte]"/>
      <dgm:spPr/>
      <dgm:t>
        <a:bodyPr/>
        <a:lstStyle/>
        <a:p>
          <a:r>
            <a:rPr lang="fr-FR" dirty="0"/>
            <a:t>Informer les familles lors de la communication des résultats aux évaluations</a:t>
          </a:r>
        </a:p>
      </dgm:t>
    </dgm:pt>
    <dgm:pt modelId="{A4560930-45AE-44C0-9995-4D36EFCFEA3D}" type="parTrans" cxnId="{CB0898EC-A184-409A-9E03-A4971C318DE3}">
      <dgm:prSet/>
      <dgm:spPr/>
      <dgm:t>
        <a:bodyPr/>
        <a:lstStyle/>
        <a:p>
          <a:endParaRPr lang="fr-FR"/>
        </a:p>
      </dgm:t>
    </dgm:pt>
    <dgm:pt modelId="{C7B4E190-4520-45D2-95CB-FE5C5F5A275A}" type="sibTrans" cxnId="{CB0898EC-A184-409A-9E03-A4971C318DE3}">
      <dgm:prSet/>
      <dgm:spPr/>
      <dgm:t>
        <a:bodyPr/>
        <a:lstStyle/>
        <a:p>
          <a:endParaRPr lang="fr-FR"/>
        </a:p>
      </dgm:t>
    </dgm:pt>
    <dgm:pt modelId="{9C73DFDD-93C6-44A9-B2BC-827A6F7AF22A}">
      <dgm:prSet phldrT="[Texte]"/>
      <dgm:spPr/>
      <dgm:t>
        <a:bodyPr/>
        <a:lstStyle/>
        <a:p>
          <a:r>
            <a:rPr lang="fr-FR" dirty="0"/>
            <a:t>Leur transmettre des enregistrements pour valoriser les progrès</a:t>
          </a:r>
        </a:p>
      </dgm:t>
    </dgm:pt>
    <dgm:pt modelId="{66E4B043-053D-48B5-813B-5EBE9A521BEC}" type="parTrans" cxnId="{D915C7AE-CD7A-4E2D-80B0-3C8FB8BB925C}">
      <dgm:prSet/>
      <dgm:spPr/>
      <dgm:t>
        <a:bodyPr/>
        <a:lstStyle/>
        <a:p>
          <a:endParaRPr lang="fr-FR"/>
        </a:p>
      </dgm:t>
    </dgm:pt>
    <dgm:pt modelId="{E1F4AEE6-2E30-4EC2-BA7E-64A4A9431AB5}" type="sibTrans" cxnId="{D915C7AE-CD7A-4E2D-80B0-3C8FB8BB925C}">
      <dgm:prSet/>
      <dgm:spPr/>
      <dgm:t>
        <a:bodyPr/>
        <a:lstStyle/>
        <a:p>
          <a:endParaRPr lang="fr-FR"/>
        </a:p>
      </dgm:t>
    </dgm:pt>
    <dgm:pt modelId="{557C7CC5-627F-4E9C-99F7-CD9CEE6C0E21}" type="pres">
      <dgm:prSet presAssocID="{ED20B534-931C-4F34-BD3A-F927EF809C5E}" presName="Name0" presStyleCnt="0">
        <dgm:presLayoutVars>
          <dgm:dir/>
          <dgm:animLvl val="lvl"/>
          <dgm:resizeHandles/>
        </dgm:presLayoutVars>
      </dgm:prSet>
      <dgm:spPr/>
    </dgm:pt>
    <dgm:pt modelId="{80335BDC-F72B-4D0E-B12B-7F973AA0FE76}" type="pres">
      <dgm:prSet presAssocID="{E2AB621A-6E27-4ADC-BC46-4571911B51C0}" presName="linNode" presStyleCnt="0"/>
      <dgm:spPr/>
    </dgm:pt>
    <dgm:pt modelId="{11B20A59-7FDA-42E5-ADF7-15F02EF4176C}" type="pres">
      <dgm:prSet presAssocID="{E2AB621A-6E27-4ADC-BC46-4571911B51C0}" presName="parentShp" presStyleLbl="node1" presStyleIdx="0" presStyleCnt="1" custScaleY="94578">
        <dgm:presLayoutVars>
          <dgm:bulletEnabled val="1"/>
        </dgm:presLayoutVars>
      </dgm:prSet>
      <dgm:spPr/>
    </dgm:pt>
    <dgm:pt modelId="{11704A5D-A865-4DA2-813C-55128A30B3FC}" type="pres">
      <dgm:prSet presAssocID="{E2AB621A-6E27-4ADC-BC46-4571911B51C0}" presName="childShp" presStyleLbl="bgAccFollowNode1" presStyleIdx="0" presStyleCnt="1">
        <dgm:presLayoutVars>
          <dgm:bulletEnabled val="1"/>
        </dgm:presLayoutVars>
      </dgm:prSet>
      <dgm:spPr/>
    </dgm:pt>
  </dgm:ptLst>
  <dgm:cxnLst>
    <dgm:cxn modelId="{10DEC701-B8A9-45A7-AE90-B9EDCAFF3B5D}" srcId="{E2AB621A-6E27-4ADC-BC46-4571911B51C0}" destId="{F30F7AE8-F27B-47E7-A197-BEBC02B59C5B}" srcOrd="0" destOrd="0" parTransId="{E9E56144-B251-4AA5-AECD-63B4A39E2DC9}" sibTransId="{B6C91B45-263F-491C-8C79-7FD7527DC283}"/>
    <dgm:cxn modelId="{92C7E42F-22A6-4AC2-B63B-1EF2F43FA811}" type="presOf" srcId="{ED20B534-931C-4F34-BD3A-F927EF809C5E}" destId="{557C7CC5-627F-4E9C-99F7-CD9CEE6C0E21}" srcOrd="0" destOrd="0" presId="urn:microsoft.com/office/officeart/2005/8/layout/vList6"/>
    <dgm:cxn modelId="{FE79A561-95E3-4BE2-B246-DEA57172B10D}" type="presOf" srcId="{E2AB621A-6E27-4ADC-BC46-4571911B51C0}" destId="{11B20A59-7FDA-42E5-ADF7-15F02EF4176C}" srcOrd="0" destOrd="0" presId="urn:microsoft.com/office/officeart/2005/8/layout/vList6"/>
    <dgm:cxn modelId="{CF130F71-0229-4034-A904-F6C21421CF4B}" type="presOf" srcId="{F30F7AE8-F27B-47E7-A197-BEBC02B59C5B}" destId="{11704A5D-A865-4DA2-813C-55128A30B3FC}" srcOrd="0" destOrd="0" presId="urn:microsoft.com/office/officeart/2005/8/layout/vList6"/>
    <dgm:cxn modelId="{4F7BF756-3F02-4BCD-A531-45AD268C4C8A}" type="presOf" srcId="{9C73DFDD-93C6-44A9-B2BC-827A6F7AF22A}" destId="{11704A5D-A865-4DA2-813C-55128A30B3FC}" srcOrd="0" destOrd="2" presId="urn:microsoft.com/office/officeart/2005/8/layout/vList6"/>
    <dgm:cxn modelId="{FD585993-8BB3-4F87-89B1-C08CAB7630F5}" srcId="{ED20B534-931C-4F34-BD3A-F927EF809C5E}" destId="{E2AB621A-6E27-4ADC-BC46-4571911B51C0}" srcOrd="0" destOrd="0" parTransId="{DC4866A3-8048-4178-A24B-19DB8EE4E80D}" sibTransId="{34828BC7-6783-4E80-BA34-FFC9393D49E1}"/>
    <dgm:cxn modelId="{0EB95996-03F7-4EA6-99D9-DC05F8EDEFF2}" type="presOf" srcId="{1F51B1FC-48C4-4B38-9FEB-74D7EABDA0FC}" destId="{11704A5D-A865-4DA2-813C-55128A30B3FC}" srcOrd="0" destOrd="1" presId="urn:microsoft.com/office/officeart/2005/8/layout/vList6"/>
    <dgm:cxn modelId="{D915C7AE-CD7A-4E2D-80B0-3C8FB8BB925C}" srcId="{E2AB621A-6E27-4ADC-BC46-4571911B51C0}" destId="{9C73DFDD-93C6-44A9-B2BC-827A6F7AF22A}" srcOrd="2" destOrd="0" parTransId="{66E4B043-053D-48B5-813B-5EBE9A521BEC}" sibTransId="{E1F4AEE6-2E30-4EC2-BA7E-64A4A9431AB5}"/>
    <dgm:cxn modelId="{CB0898EC-A184-409A-9E03-A4971C318DE3}" srcId="{E2AB621A-6E27-4ADC-BC46-4571911B51C0}" destId="{1F51B1FC-48C4-4B38-9FEB-74D7EABDA0FC}" srcOrd="1" destOrd="0" parTransId="{A4560930-45AE-44C0-9995-4D36EFCFEA3D}" sibTransId="{C7B4E190-4520-45D2-95CB-FE5C5F5A275A}"/>
    <dgm:cxn modelId="{D2190ED4-4D1A-493E-AA26-EA364D1EE64B}" type="presParOf" srcId="{557C7CC5-627F-4E9C-99F7-CD9CEE6C0E21}" destId="{80335BDC-F72B-4D0E-B12B-7F973AA0FE76}" srcOrd="0" destOrd="0" presId="urn:microsoft.com/office/officeart/2005/8/layout/vList6"/>
    <dgm:cxn modelId="{265F40D6-3B23-4576-B54B-7CD87344D8C6}" type="presParOf" srcId="{80335BDC-F72B-4D0E-B12B-7F973AA0FE76}" destId="{11B20A59-7FDA-42E5-ADF7-15F02EF4176C}" srcOrd="0" destOrd="0" presId="urn:microsoft.com/office/officeart/2005/8/layout/vList6"/>
    <dgm:cxn modelId="{3DBD3573-1995-4126-BC71-4A6A1358F96A}" type="presParOf" srcId="{80335BDC-F72B-4D0E-B12B-7F973AA0FE76}" destId="{11704A5D-A865-4DA2-813C-55128A30B3FC}"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0B534-931C-4F34-BD3A-F927EF809C5E}" type="doc">
      <dgm:prSet loTypeId="urn:microsoft.com/office/officeart/2005/8/layout/vList6" loCatId="process" qsTypeId="urn:microsoft.com/office/officeart/2005/8/quickstyle/simple1" qsCatId="simple" csTypeId="urn:microsoft.com/office/officeart/2005/8/colors/accent2_2" csCatId="accent2" phldr="1"/>
      <dgm:spPr/>
      <dgm:t>
        <a:bodyPr/>
        <a:lstStyle/>
        <a:p>
          <a:endParaRPr lang="fr-FR"/>
        </a:p>
      </dgm:t>
    </dgm:pt>
    <dgm:pt modelId="{94B50670-1A86-4F19-83BF-6EC22D79F408}">
      <dgm:prSet phldrT="[Texte]" custT="1"/>
      <dgm:spPr/>
      <dgm:t>
        <a:bodyPr/>
        <a:lstStyle/>
        <a:p>
          <a:r>
            <a:rPr lang="fr-FR" sz="2800" dirty="0"/>
            <a:t>Combien de temps durent les ateliers?</a:t>
          </a:r>
        </a:p>
      </dgm:t>
    </dgm:pt>
    <dgm:pt modelId="{38121544-889E-4400-9E58-236E32A3B4B7}" type="parTrans" cxnId="{30FB71FE-A430-41AF-AE3B-ECD4FEF29264}">
      <dgm:prSet/>
      <dgm:spPr/>
      <dgm:t>
        <a:bodyPr/>
        <a:lstStyle/>
        <a:p>
          <a:endParaRPr lang="fr-FR"/>
        </a:p>
      </dgm:t>
    </dgm:pt>
    <dgm:pt modelId="{3F7F01A2-1371-43A2-AC47-8E209AAD95D0}" type="sibTrans" cxnId="{30FB71FE-A430-41AF-AE3B-ECD4FEF29264}">
      <dgm:prSet/>
      <dgm:spPr/>
      <dgm:t>
        <a:bodyPr/>
        <a:lstStyle/>
        <a:p>
          <a:endParaRPr lang="fr-FR"/>
        </a:p>
      </dgm:t>
    </dgm:pt>
    <dgm:pt modelId="{730E2B61-13FE-44E6-8FA1-71C668DC2EC7}">
      <dgm:prSet/>
      <dgm:spPr/>
      <dgm:t>
        <a:bodyPr/>
        <a:lstStyle/>
        <a:p>
          <a:r>
            <a:rPr lang="fr-FR" dirty="0"/>
            <a:t>Les ateliers sont massés : 3 à 4 fois par semaine sur plusieurs semaines.</a:t>
          </a:r>
        </a:p>
      </dgm:t>
    </dgm:pt>
    <dgm:pt modelId="{143AEA79-44C3-40B4-B16C-0052CD151DD5}" type="parTrans" cxnId="{9B53CB8D-ABE6-4780-95D0-3AE855868C08}">
      <dgm:prSet/>
      <dgm:spPr/>
      <dgm:t>
        <a:bodyPr/>
        <a:lstStyle/>
        <a:p>
          <a:endParaRPr lang="fr-FR"/>
        </a:p>
      </dgm:t>
    </dgm:pt>
    <dgm:pt modelId="{D6642359-E54B-4D95-8075-1F6DD57BCB76}" type="sibTrans" cxnId="{9B53CB8D-ABE6-4780-95D0-3AE855868C08}">
      <dgm:prSet/>
      <dgm:spPr/>
      <dgm:t>
        <a:bodyPr/>
        <a:lstStyle/>
        <a:p>
          <a:endParaRPr lang="fr-FR"/>
        </a:p>
      </dgm:t>
    </dgm:pt>
    <dgm:pt modelId="{6FFEB257-1CE9-4893-8179-179A827EF0C7}">
      <dgm:prSet/>
      <dgm:spPr/>
      <dgm:t>
        <a:bodyPr/>
        <a:lstStyle/>
        <a:p>
          <a:r>
            <a:rPr lang="fr-FR" dirty="0"/>
            <a:t>Chaque atelier dure une vingtaine de minutes.</a:t>
          </a:r>
        </a:p>
      </dgm:t>
    </dgm:pt>
    <dgm:pt modelId="{ECF56476-80E0-4984-A029-4944B6526A64}" type="parTrans" cxnId="{2EFC1602-F66C-4D56-A156-FDFEA0F01264}">
      <dgm:prSet/>
      <dgm:spPr/>
      <dgm:t>
        <a:bodyPr/>
        <a:lstStyle/>
        <a:p>
          <a:endParaRPr lang="fr-FR"/>
        </a:p>
      </dgm:t>
    </dgm:pt>
    <dgm:pt modelId="{5D529AB9-B765-4DC6-9EDF-409952CFF2C7}" type="sibTrans" cxnId="{2EFC1602-F66C-4D56-A156-FDFEA0F01264}">
      <dgm:prSet/>
      <dgm:spPr/>
      <dgm:t>
        <a:bodyPr/>
        <a:lstStyle/>
        <a:p>
          <a:endParaRPr lang="fr-FR"/>
        </a:p>
      </dgm:t>
    </dgm:pt>
    <dgm:pt modelId="{A7E228C4-5ED4-43B6-AED2-0D06AF7372C3}">
      <dgm:prSet/>
      <dgm:spPr/>
      <dgm:t>
        <a:bodyPr/>
        <a:lstStyle/>
        <a:p>
          <a:r>
            <a:rPr lang="fr-FR" dirty="0"/>
            <a:t>Chaque texte est travaillé au moins 4 fois.</a:t>
          </a:r>
        </a:p>
      </dgm:t>
    </dgm:pt>
    <dgm:pt modelId="{DC6D0B85-2831-40AF-AF49-4CE115F19E00}" type="parTrans" cxnId="{D88464D0-1B0B-4373-B36E-45397123D2D4}">
      <dgm:prSet/>
      <dgm:spPr/>
      <dgm:t>
        <a:bodyPr/>
        <a:lstStyle/>
        <a:p>
          <a:endParaRPr lang="fr-FR"/>
        </a:p>
      </dgm:t>
    </dgm:pt>
    <dgm:pt modelId="{F7D40942-1BDE-4935-9195-C410EDF8C536}" type="sibTrans" cxnId="{D88464D0-1B0B-4373-B36E-45397123D2D4}">
      <dgm:prSet/>
      <dgm:spPr/>
      <dgm:t>
        <a:bodyPr/>
        <a:lstStyle/>
        <a:p>
          <a:endParaRPr lang="fr-FR"/>
        </a:p>
      </dgm:t>
    </dgm:pt>
    <dgm:pt modelId="{557C7CC5-627F-4E9C-99F7-CD9CEE6C0E21}" type="pres">
      <dgm:prSet presAssocID="{ED20B534-931C-4F34-BD3A-F927EF809C5E}" presName="Name0" presStyleCnt="0">
        <dgm:presLayoutVars>
          <dgm:dir/>
          <dgm:animLvl val="lvl"/>
          <dgm:resizeHandles/>
        </dgm:presLayoutVars>
      </dgm:prSet>
      <dgm:spPr/>
    </dgm:pt>
    <dgm:pt modelId="{E110389C-9E15-43E2-A8F8-02A48728CBF9}" type="pres">
      <dgm:prSet presAssocID="{94B50670-1A86-4F19-83BF-6EC22D79F408}" presName="linNode" presStyleCnt="0"/>
      <dgm:spPr/>
    </dgm:pt>
    <dgm:pt modelId="{1C73CFBF-1116-4073-828A-7281E553A632}" type="pres">
      <dgm:prSet presAssocID="{94B50670-1A86-4F19-83BF-6EC22D79F408}" presName="parentShp" presStyleLbl="node1" presStyleIdx="0" presStyleCnt="1" custScaleY="89168">
        <dgm:presLayoutVars>
          <dgm:bulletEnabled val="1"/>
        </dgm:presLayoutVars>
      </dgm:prSet>
      <dgm:spPr/>
    </dgm:pt>
    <dgm:pt modelId="{0D8B41D8-4D7D-4BED-B39D-83C382938BE3}" type="pres">
      <dgm:prSet presAssocID="{94B50670-1A86-4F19-83BF-6EC22D79F408}" presName="childShp" presStyleLbl="bgAccFollowNode1" presStyleIdx="0" presStyleCnt="1" custScaleX="106274">
        <dgm:presLayoutVars>
          <dgm:bulletEnabled val="1"/>
        </dgm:presLayoutVars>
      </dgm:prSet>
      <dgm:spPr/>
    </dgm:pt>
  </dgm:ptLst>
  <dgm:cxnLst>
    <dgm:cxn modelId="{E9EE9001-1431-459E-9782-09029DB57AA7}" type="presOf" srcId="{6FFEB257-1CE9-4893-8179-179A827EF0C7}" destId="{0D8B41D8-4D7D-4BED-B39D-83C382938BE3}" srcOrd="0" destOrd="1" presId="urn:microsoft.com/office/officeart/2005/8/layout/vList6"/>
    <dgm:cxn modelId="{2EFC1602-F66C-4D56-A156-FDFEA0F01264}" srcId="{94B50670-1A86-4F19-83BF-6EC22D79F408}" destId="{6FFEB257-1CE9-4893-8179-179A827EF0C7}" srcOrd="1" destOrd="0" parTransId="{ECF56476-80E0-4984-A029-4944B6526A64}" sibTransId="{5D529AB9-B765-4DC6-9EDF-409952CFF2C7}"/>
    <dgm:cxn modelId="{753CAF18-C95B-4B98-8E6A-6A0B019D82E4}" type="presOf" srcId="{A7E228C4-5ED4-43B6-AED2-0D06AF7372C3}" destId="{0D8B41D8-4D7D-4BED-B39D-83C382938BE3}" srcOrd="0" destOrd="2" presId="urn:microsoft.com/office/officeart/2005/8/layout/vList6"/>
    <dgm:cxn modelId="{92C7E42F-22A6-4AC2-B63B-1EF2F43FA811}" type="presOf" srcId="{ED20B534-931C-4F34-BD3A-F927EF809C5E}" destId="{557C7CC5-627F-4E9C-99F7-CD9CEE6C0E21}" srcOrd="0" destOrd="0" presId="urn:microsoft.com/office/officeart/2005/8/layout/vList6"/>
    <dgm:cxn modelId="{C4CF0B62-1CCA-46F4-ACCE-E9894781AEFE}" type="presOf" srcId="{730E2B61-13FE-44E6-8FA1-71C668DC2EC7}" destId="{0D8B41D8-4D7D-4BED-B39D-83C382938BE3}" srcOrd="0" destOrd="0" presId="urn:microsoft.com/office/officeart/2005/8/layout/vList6"/>
    <dgm:cxn modelId="{0D953878-D901-4F48-926E-E5A01830DC1F}" type="presOf" srcId="{94B50670-1A86-4F19-83BF-6EC22D79F408}" destId="{1C73CFBF-1116-4073-828A-7281E553A632}" srcOrd="0" destOrd="0" presId="urn:microsoft.com/office/officeart/2005/8/layout/vList6"/>
    <dgm:cxn modelId="{9B53CB8D-ABE6-4780-95D0-3AE855868C08}" srcId="{94B50670-1A86-4F19-83BF-6EC22D79F408}" destId="{730E2B61-13FE-44E6-8FA1-71C668DC2EC7}" srcOrd="0" destOrd="0" parTransId="{143AEA79-44C3-40B4-B16C-0052CD151DD5}" sibTransId="{D6642359-E54B-4D95-8075-1F6DD57BCB76}"/>
    <dgm:cxn modelId="{D88464D0-1B0B-4373-B36E-45397123D2D4}" srcId="{94B50670-1A86-4F19-83BF-6EC22D79F408}" destId="{A7E228C4-5ED4-43B6-AED2-0D06AF7372C3}" srcOrd="2" destOrd="0" parTransId="{DC6D0B85-2831-40AF-AF49-4CE115F19E00}" sibTransId="{F7D40942-1BDE-4935-9195-C410EDF8C536}"/>
    <dgm:cxn modelId="{30FB71FE-A430-41AF-AE3B-ECD4FEF29264}" srcId="{ED20B534-931C-4F34-BD3A-F927EF809C5E}" destId="{94B50670-1A86-4F19-83BF-6EC22D79F408}" srcOrd="0" destOrd="0" parTransId="{38121544-889E-4400-9E58-236E32A3B4B7}" sibTransId="{3F7F01A2-1371-43A2-AC47-8E209AAD95D0}"/>
    <dgm:cxn modelId="{5C1B49E2-F1D7-43FF-8130-6781419F47BE}" type="presParOf" srcId="{557C7CC5-627F-4E9C-99F7-CD9CEE6C0E21}" destId="{E110389C-9E15-43E2-A8F8-02A48728CBF9}" srcOrd="0" destOrd="0" presId="urn:microsoft.com/office/officeart/2005/8/layout/vList6"/>
    <dgm:cxn modelId="{60D461FA-320A-442F-8B2F-DCE51FED8E63}" type="presParOf" srcId="{E110389C-9E15-43E2-A8F8-02A48728CBF9}" destId="{1C73CFBF-1116-4073-828A-7281E553A632}" srcOrd="0" destOrd="0" presId="urn:microsoft.com/office/officeart/2005/8/layout/vList6"/>
    <dgm:cxn modelId="{41E67956-A62F-444D-A24E-02B821628534}" type="presParOf" srcId="{E110389C-9E15-43E2-A8F8-02A48728CBF9}" destId="{0D8B41D8-4D7D-4BED-B39D-83C382938BE3}"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20B534-931C-4F34-BD3A-F927EF809C5E}" type="doc">
      <dgm:prSet loTypeId="urn:microsoft.com/office/officeart/2005/8/layout/vList6" loCatId="process" qsTypeId="urn:microsoft.com/office/officeart/2005/8/quickstyle/simple1" qsCatId="simple" csTypeId="urn:microsoft.com/office/officeart/2005/8/colors/accent2_2" csCatId="accent2" phldr="1"/>
      <dgm:spPr/>
      <dgm:t>
        <a:bodyPr/>
        <a:lstStyle/>
        <a:p>
          <a:endParaRPr lang="fr-FR"/>
        </a:p>
      </dgm:t>
    </dgm:pt>
    <dgm:pt modelId="{4624EAAD-8E41-4AE8-801A-A4BFDD731013}">
      <dgm:prSet custT="1"/>
      <dgm:spPr/>
      <dgm:t>
        <a:bodyPr/>
        <a:lstStyle/>
        <a:p>
          <a:r>
            <a:rPr lang="fr-FR" sz="2800" dirty="0"/>
            <a:t>Qui peut mettre en œuvre ces ateliers?</a:t>
          </a:r>
        </a:p>
      </dgm:t>
    </dgm:pt>
    <dgm:pt modelId="{49C0E2C0-5DB9-46A5-9D8E-D608F07EB734}" type="parTrans" cxnId="{B43C74DD-6091-48E7-BBA2-AF1ADED3EEAB}">
      <dgm:prSet/>
      <dgm:spPr/>
      <dgm:t>
        <a:bodyPr/>
        <a:lstStyle/>
        <a:p>
          <a:endParaRPr lang="fr-FR"/>
        </a:p>
      </dgm:t>
    </dgm:pt>
    <dgm:pt modelId="{70EE0EAD-A2D4-42E9-B7CB-FF6407A3549F}" type="sibTrans" cxnId="{B43C74DD-6091-48E7-BBA2-AF1ADED3EEAB}">
      <dgm:prSet/>
      <dgm:spPr/>
      <dgm:t>
        <a:bodyPr/>
        <a:lstStyle/>
        <a:p>
          <a:endParaRPr lang="fr-FR"/>
        </a:p>
      </dgm:t>
    </dgm:pt>
    <dgm:pt modelId="{01070B35-2B0E-4C34-B174-134D095415D1}">
      <dgm:prSet/>
      <dgm:spPr/>
      <dgm:t>
        <a:bodyPr/>
        <a:lstStyle/>
        <a:p>
          <a:r>
            <a:rPr lang="fr-FR" dirty="0"/>
            <a:t>Tous les membres de la communauté éducative peuvent conduire des ateliers de fluence (enseignants, maitre E…).</a:t>
          </a:r>
        </a:p>
      </dgm:t>
    </dgm:pt>
    <dgm:pt modelId="{967C554B-B2AD-4625-9986-295DAC3DC2F9}" type="parTrans" cxnId="{4A8B6C33-0CF6-43F3-A3C8-44B68F9EB792}">
      <dgm:prSet/>
      <dgm:spPr/>
      <dgm:t>
        <a:bodyPr/>
        <a:lstStyle/>
        <a:p>
          <a:endParaRPr lang="fr-FR"/>
        </a:p>
      </dgm:t>
    </dgm:pt>
    <dgm:pt modelId="{DD27B7EE-095C-47E7-B45F-5F737896CF1F}" type="sibTrans" cxnId="{4A8B6C33-0CF6-43F3-A3C8-44B68F9EB792}">
      <dgm:prSet/>
      <dgm:spPr/>
      <dgm:t>
        <a:bodyPr/>
        <a:lstStyle/>
        <a:p>
          <a:endParaRPr lang="fr-FR"/>
        </a:p>
      </dgm:t>
    </dgm:pt>
    <dgm:pt modelId="{4FA96ACD-A012-400A-B4C6-A25AE5DCFA12}">
      <dgm:prSet/>
      <dgm:spPr/>
      <dgm:t>
        <a:bodyPr/>
        <a:lstStyle/>
        <a:p>
          <a:r>
            <a:rPr lang="fr-FR" dirty="0"/>
            <a:t>Du CP au CM2 et même au collège (professeurs de toutes les disciplines).</a:t>
          </a:r>
        </a:p>
      </dgm:t>
    </dgm:pt>
    <dgm:pt modelId="{71FF70A6-2FBC-42EE-B6A4-539EF25A846E}" type="parTrans" cxnId="{1B80276D-23BB-4C39-9D2F-146A27FA605C}">
      <dgm:prSet/>
      <dgm:spPr/>
      <dgm:t>
        <a:bodyPr/>
        <a:lstStyle/>
        <a:p>
          <a:endParaRPr lang="fr-FR"/>
        </a:p>
      </dgm:t>
    </dgm:pt>
    <dgm:pt modelId="{C70DAEC6-6A42-421E-BD08-33175B40AF0E}" type="sibTrans" cxnId="{1B80276D-23BB-4C39-9D2F-146A27FA605C}">
      <dgm:prSet/>
      <dgm:spPr/>
      <dgm:t>
        <a:bodyPr/>
        <a:lstStyle/>
        <a:p>
          <a:endParaRPr lang="fr-FR"/>
        </a:p>
      </dgm:t>
    </dgm:pt>
    <dgm:pt modelId="{557C7CC5-627F-4E9C-99F7-CD9CEE6C0E21}" type="pres">
      <dgm:prSet presAssocID="{ED20B534-931C-4F34-BD3A-F927EF809C5E}" presName="Name0" presStyleCnt="0">
        <dgm:presLayoutVars>
          <dgm:dir/>
          <dgm:animLvl val="lvl"/>
          <dgm:resizeHandles/>
        </dgm:presLayoutVars>
      </dgm:prSet>
      <dgm:spPr/>
    </dgm:pt>
    <dgm:pt modelId="{9BA5BFB4-C0F4-44A9-B869-B7733E37FA2D}" type="pres">
      <dgm:prSet presAssocID="{4624EAAD-8E41-4AE8-801A-A4BFDD731013}" presName="linNode" presStyleCnt="0"/>
      <dgm:spPr/>
    </dgm:pt>
    <dgm:pt modelId="{A3E9A567-5A98-4283-A280-969C6A8166C4}" type="pres">
      <dgm:prSet presAssocID="{4624EAAD-8E41-4AE8-801A-A4BFDD731013}" presName="parentShp" presStyleLbl="node1" presStyleIdx="0" presStyleCnt="1" custScaleY="89725">
        <dgm:presLayoutVars>
          <dgm:bulletEnabled val="1"/>
        </dgm:presLayoutVars>
      </dgm:prSet>
      <dgm:spPr/>
    </dgm:pt>
    <dgm:pt modelId="{E2DDE706-36D3-4790-96E2-8F7CDE3646E5}" type="pres">
      <dgm:prSet presAssocID="{4624EAAD-8E41-4AE8-801A-A4BFDD731013}" presName="childShp" presStyleLbl="bgAccFollowNode1" presStyleIdx="0" presStyleCnt="1">
        <dgm:presLayoutVars>
          <dgm:bulletEnabled val="1"/>
        </dgm:presLayoutVars>
      </dgm:prSet>
      <dgm:spPr/>
    </dgm:pt>
  </dgm:ptLst>
  <dgm:cxnLst>
    <dgm:cxn modelId="{A7009305-E7B8-4930-A228-C8EA72A86911}" type="presOf" srcId="{01070B35-2B0E-4C34-B174-134D095415D1}" destId="{E2DDE706-36D3-4790-96E2-8F7CDE3646E5}" srcOrd="0" destOrd="0" presId="urn:microsoft.com/office/officeart/2005/8/layout/vList6"/>
    <dgm:cxn modelId="{9D82E42C-94C2-4783-AE04-2E1B4E9753A6}" type="presOf" srcId="{4624EAAD-8E41-4AE8-801A-A4BFDD731013}" destId="{A3E9A567-5A98-4283-A280-969C6A8166C4}" srcOrd="0" destOrd="0" presId="urn:microsoft.com/office/officeart/2005/8/layout/vList6"/>
    <dgm:cxn modelId="{92C7E42F-22A6-4AC2-B63B-1EF2F43FA811}" type="presOf" srcId="{ED20B534-931C-4F34-BD3A-F927EF809C5E}" destId="{557C7CC5-627F-4E9C-99F7-CD9CEE6C0E21}" srcOrd="0" destOrd="0" presId="urn:microsoft.com/office/officeart/2005/8/layout/vList6"/>
    <dgm:cxn modelId="{4A8B6C33-0CF6-43F3-A3C8-44B68F9EB792}" srcId="{4624EAAD-8E41-4AE8-801A-A4BFDD731013}" destId="{01070B35-2B0E-4C34-B174-134D095415D1}" srcOrd="0" destOrd="0" parTransId="{967C554B-B2AD-4625-9986-295DAC3DC2F9}" sibTransId="{DD27B7EE-095C-47E7-B45F-5F737896CF1F}"/>
    <dgm:cxn modelId="{1B80276D-23BB-4C39-9D2F-146A27FA605C}" srcId="{4624EAAD-8E41-4AE8-801A-A4BFDD731013}" destId="{4FA96ACD-A012-400A-B4C6-A25AE5DCFA12}" srcOrd="1" destOrd="0" parTransId="{71FF70A6-2FBC-42EE-B6A4-539EF25A846E}" sibTransId="{C70DAEC6-6A42-421E-BD08-33175B40AF0E}"/>
    <dgm:cxn modelId="{BB2F3DBF-39C8-4D31-A968-4133885FA39D}" type="presOf" srcId="{4FA96ACD-A012-400A-B4C6-A25AE5DCFA12}" destId="{E2DDE706-36D3-4790-96E2-8F7CDE3646E5}" srcOrd="0" destOrd="1" presId="urn:microsoft.com/office/officeart/2005/8/layout/vList6"/>
    <dgm:cxn modelId="{B43C74DD-6091-48E7-BBA2-AF1ADED3EEAB}" srcId="{ED20B534-931C-4F34-BD3A-F927EF809C5E}" destId="{4624EAAD-8E41-4AE8-801A-A4BFDD731013}" srcOrd="0" destOrd="0" parTransId="{49C0E2C0-5DB9-46A5-9D8E-D608F07EB734}" sibTransId="{70EE0EAD-A2D4-42E9-B7CB-FF6407A3549F}"/>
    <dgm:cxn modelId="{A9E8739E-573B-4284-B37D-2824A958C91C}" type="presParOf" srcId="{557C7CC5-627F-4E9C-99F7-CD9CEE6C0E21}" destId="{9BA5BFB4-C0F4-44A9-B869-B7733E37FA2D}" srcOrd="0" destOrd="0" presId="urn:microsoft.com/office/officeart/2005/8/layout/vList6"/>
    <dgm:cxn modelId="{A5F85B20-BA01-4C84-8C14-230D1115CF2E}" type="presParOf" srcId="{9BA5BFB4-C0F4-44A9-B869-B7733E37FA2D}" destId="{A3E9A567-5A98-4283-A280-969C6A8166C4}" srcOrd="0" destOrd="0" presId="urn:microsoft.com/office/officeart/2005/8/layout/vList6"/>
    <dgm:cxn modelId="{0D9A4935-5235-44BE-932D-A9C52EB12941}" type="presParOf" srcId="{9BA5BFB4-C0F4-44A9-B869-B7733E37FA2D}" destId="{E2DDE706-36D3-4790-96E2-8F7CDE3646E5}"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20B534-931C-4F34-BD3A-F927EF809C5E}" type="doc">
      <dgm:prSet loTypeId="urn:microsoft.com/office/officeart/2005/8/layout/vList6" loCatId="process" qsTypeId="urn:microsoft.com/office/officeart/2005/8/quickstyle/simple1" qsCatId="simple" csTypeId="urn:microsoft.com/office/officeart/2005/8/colors/accent2_2" csCatId="accent2" phldr="1"/>
      <dgm:spPr/>
      <dgm:t>
        <a:bodyPr/>
        <a:lstStyle/>
        <a:p>
          <a:endParaRPr lang="fr-FR"/>
        </a:p>
      </dgm:t>
    </dgm:pt>
    <dgm:pt modelId="{5DB59907-E0FF-41F1-9285-8381C52DCCAC}">
      <dgm:prSet custT="1"/>
      <dgm:spPr/>
      <dgm:t>
        <a:bodyPr/>
        <a:lstStyle/>
        <a:p>
          <a:r>
            <a:rPr lang="fr-FR" sz="2800" dirty="0"/>
            <a:t>Quels textes choisir?</a:t>
          </a:r>
        </a:p>
      </dgm:t>
    </dgm:pt>
    <dgm:pt modelId="{C5B4CD6D-1608-4407-9D9C-0E50E2AE9230}" type="sibTrans" cxnId="{7FA2A8E7-AF84-43EA-BCD9-7985AE431D33}">
      <dgm:prSet/>
      <dgm:spPr/>
      <dgm:t>
        <a:bodyPr/>
        <a:lstStyle/>
        <a:p>
          <a:endParaRPr lang="fr-FR"/>
        </a:p>
      </dgm:t>
    </dgm:pt>
    <dgm:pt modelId="{5B5B1457-77B4-4D00-A087-620C3E36CD35}" type="parTrans" cxnId="{7FA2A8E7-AF84-43EA-BCD9-7985AE431D33}">
      <dgm:prSet/>
      <dgm:spPr/>
      <dgm:t>
        <a:bodyPr/>
        <a:lstStyle/>
        <a:p>
          <a:endParaRPr lang="fr-FR"/>
        </a:p>
      </dgm:t>
    </dgm:pt>
    <dgm:pt modelId="{B16753DF-CF7F-423E-8A2A-816C79715966}">
      <dgm:prSet/>
      <dgm:spPr/>
      <dgm:t>
        <a:bodyPr/>
        <a:lstStyle/>
        <a:p>
          <a:r>
            <a:rPr lang="fr-FR" dirty="0"/>
            <a:t>Choisir des textes adaptés au niveau des élèves</a:t>
          </a:r>
        </a:p>
      </dgm:t>
    </dgm:pt>
    <dgm:pt modelId="{6F5C0DF2-CF00-4472-B82E-F5AD7795A7B7}" type="sibTrans" cxnId="{2F57E483-CC30-41E7-9573-B02EE4BB6753}">
      <dgm:prSet/>
      <dgm:spPr/>
      <dgm:t>
        <a:bodyPr/>
        <a:lstStyle/>
        <a:p>
          <a:endParaRPr lang="fr-FR"/>
        </a:p>
      </dgm:t>
    </dgm:pt>
    <dgm:pt modelId="{8C926F5C-E3B6-4944-9478-EB62C4A7EBFD}" type="parTrans" cxnId="{2F57E483-CC30-41E7-9573-B02EE4BB6753}">
      <dgm:prSet/>
      <dgm:spPr/>
      <dgm:t>
        <a:bodyPr/>
        <a:lstStyle/>
        <a:p>
          <a:endParaRPr lang="fr-FR"/>
        </a:p>
      </dgm:t>
    </dgm:pt>
    <dgm:pt modelId="{B87E1996-807A-403F-99BC-37452D98D9DC}">
      <dgm:prSet/>
      <dgm:spPr/>
      <dgm:t>
        <a:bodyPr/>
        <a:lstStyle/>
        <a:p>
          <a:r>
            <a:rPr lang="fr-FR" dirty="0"/>
            <a:t>Etablir une progression dans le niveau de difficulté des textes travaillés</a:t>
          </a:r>
        </a:p>
      </dgm:t>
    </dgm:pt>
    <dgm:pt modelId="{89169D3A-C554-4AE3-9406-97E0D0886722}" type="sibTrans" cxnId="{6B9AB673-DE5F-4269-8A05-77E1FC87EE2B}">
      <dgm:prSet/>
      <dgm:spPr/>
      <dgm:t>
        <a:bodyPr/>
        <a:lstStyle/>
        <a:p>
          <a:endParaRPr lang="fr-FR"/>
        </a:p>
      </dgm:t>
    </dgm:pt>
    <dgm:pt modelId="{2BAC39CA-D956-4A86-A747-04B41E35878B}" type="parTrans" cxnId="{6B9AB673-DE5F-4269-8A05-77E1FC87EE2B}">
      <dgm:prSet/>
      <dgm:spPr/>
      <dgm:t>
        <a:bodyPr/>
        <a:lstStyle/>
        <a:p>
          <a:endParaRPr lang="fr-FR"/>
        </a:p>
      </dgm:t>
    </dgm:pt>
    <dgm:pt modelId="{557C7CC5-627F-4E9C-99F7-CD9CEE6C0E21}" type="pres">
      <dgm:prSet presAssocID="{ED20B534-931C-4F34-BD3A-F927EF809C5E}" presName="Name0" presStyleCnt="0">
        <dgm:presLayoutVars>
          <dgm:dir/>
          <dgm:animLvl val="lvl"/>
          <dgm:resizeHandles/>
        </dgm:presLayoutVars>
      </dgm:prSet>
      <dgm:spPr/>
    </dgm:pt>
    <dgm:pt modelId="{76A6EB67-A5FF-47B9-AFE3-2674B1F2AAF2}" type="pres">
      <dgm:prSet presAssocID="{5DB59907-E0FF-41F1-9285-8381C52DCCAC}" presName="linNode" presStyleCnt="0"/>
      <dgm:spPr/>
    </dgm:pt>
    <dgm:pt modelId="{7AEDA159-C516-49F2-BCDC-307DF2336C01}" type="pres">
      <dgm:prSet presAssocID="{5DB59907-E0FF-41F1-9285-8381C52DCCAC}" presName="parentShp" presStyleLbl="node1" presStyleIdx="0" presStyleCnt="1" custScaleY="88347">
        <dgm:presLayoutVars>
          <dgm:bulletEnabled val="1"/>
        </dgm:presLayoutVars>
      </dgm:prSet>
      <dgm:spPr/>
    </dgm:pt>
    <dgm:pt modelId="{45627D2E-D4C8-41A9-AEC6-79F59CD81C4F}" type="pres">
      <dgm:prSet presAssocID="{5DB59907-E0FF-41F1-9285-8381C52DCCAC}" presName="childShp" presStyleLbl="bgAccFollowNode1" presStyleIdx="0" presStyleCnt="1">
        <dgm:presLayoutVars>
          <dgm:bulletEnabled val="1"/>
        </dgm:presLayoutVars>
      </dgm:prSet>
      <dgm:spPr/>
    </dgm:pt>
  </dgm:ptLst>
  <dgm:cxnLst>
    <dgm:cxn modelId="{F5462707-9C5D-4407-9CE3-3E0C80AC5D42}" type="presOf" srcId="{B87E1996-807A-403F-99BC-37452D98D9DC}" destId="{45627D2E-D4C8-41A9-AEC6-79F59CD81C4F}" srcOrd="0" destOrd="1" presId="urn:microsoft.com/office/officeart/2005/8/layout/vList6"/>
    <dgm:cxn modelId="{92039C11-E270-4DF2-849A-6A4F7394C8CC}" type="presOf" srcId="{5DB59907-E0FF-41F1-9285-8381C52DCCAC}" destId="{7AEDA159-C516-49F2-BCDC-307DF2336C01}" srcOrd="0" destOrd="0" presId="urn:microsoft.com/office/officeart/2005/8/layout/vList6"/>
    <dgm:cxn modelId="{92C7E42F-22A6-4AC2-B63B-1EF2F43FA811}" type="presOf" srcId="{ED20B534-931C-4F34-BD3A-F927EF809C5E}" destId="{557C7CC5-627F-4E9C-99F7-CD9CEE6C0E21}" srcOrd="0" destOrd="0" presId="urn:microsoft.com/office/officeart/2005/8/layout/vList6"/>
    <dgm:cxn modelId="{6B9AB673-DE5F-4269-8A05-77E1FC87EE2B}" srcId="{5DB59907-E0FF-41F1-9285-8381C52DCCAC}" destId="{B87E1996-807A-403F-99BC-37452D98D9DC}" srcOrd="1" destOrd="0" parTransId="{2BAC39CA-D956-4A86-A747-04B41E35878B}" sibTransId="{89169D3A-C554-4AE3-9406-97E0D0886722}"/>
    <dgm:cxn modelId="{830BCF55-F3FB-4888-B884-84EBE2C144C7}" type="presOf" srcId="{B16753DF-CF7F-423E-8A2A-816C79715966}" destId="{45627D2E-D4C8-41A9-AEC6-79F59CD81C4F}" srcOrd="0" destOrd="0" presId="urn:microsoft.com/office/officeart/2005/8/layout/vList6"/>
    <dgm:cxn modelId="{2F57E483-CC30-41E7-9573-B02EE4BB6753}" srcId="{5DB59907-E0FF-41F1-9285-8381C52DCCAC}" destId="{B16753DF-CF7F-423E-8A2A-816C79715966}" srcOrd="0" destOrd="0" parTransId="{8C926F5C-E3B6-4944-9478-EB62C4A7EBFD}" sibTransId="{6F5C0DF2-CF00-4472-B82E-F5AD7795A7B7}"/>
    <dgm:cxn modelId="{7FA2A8E7-AF84-43EA-BCD9-7985AE431D33}" srcId="{ED20B534-931C-4F34-BD3A-F927EF809C5E}" destId="{5DB59907-E0FF-41F1-9285-8381C52DCCAC}" srcOrd="0" destOrd="0" parTransId="{5B5B1457-77B4-4D00-A087-620C3E36CD35}" sibTransId="{C5B4CD6D-1608-4407-9D9C-0E50E2AE9230}"/>
    <dgm:cxn modelId="{C464B003-C1B7-413F-AD1F-4A6B5D2115D3}" type="presParOf" srcId="{557C7CC5-627F-4E9C-99F7-CD9CEE6C0E21}" destId="{76A6EB67-A5FF-47B9-AFE3-2674B1F2AAF2}" srcOrd="0" destOrd="0" presId="urn:microsoft.com/office/officeart/2005/8/layout/vList6"/>
    <dgm:cxn modelId="{3908E2ED-DAD9-4D1E-B14C-64C9E37D43EF}" type="presParOf" srcId="{76A6EB67-A5FF-47B9-AFE3-2674B1F2AAF2}" destId="{7AEDA159-C516-49F2-BCDC-307DF2336C01}" srcOrd="0" destOrd="0" presId="urn:microsoft.com/office/officeart/2005/8/layout/vList6"/>
    <dgm:cxn modelId="{5B112F1B-42B1-4265-B602-C2AF00A81E38}" type="presParOf" srcId="{76A6EB67-A5FF-47B9-AFE3-2674B1F2AAF2}" destId="{45627D2E-D4C8-41A9-AEC6-79F59CD81C4F}"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2C45A3-1C97-40D0-9FE9-8B60AEE03924}"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fr-FR"/>
        </a:p>
      </dgm:t>
    </dgm:pt>
    <dgm:pt modelId="{15A857C1-EF31-41C4-BF8B-0AF933E5C5FD}">
      <dgm:prSet phldrT="[Texte]"/>
      <dgm:spPr/>
      <dgm:t>
        <a:bodyPr/>
        <a:lstStyle/>
        <a:p>
          <a:r>
            <a:rPr lang="fr-FR" b="0" dirty="0">
              <a:solidFill>
                <a:schemeClr val="tx1"/>
              </a:solidFill>
            </a:rPr>
            <a:t>- Inscrire la fluence dans un projet de classe en CM : concours </a:t>
          </a:r>
          <a:r>
            <a:rPr lang="fr-FR" b="0" i="1" dirty="0">
              <a:solidFill>
                <a:schemeClr val="tx1"/>
              </a:solidFill>
            </a:rPr>
            <a:t>Les petits champions de la lecture</a:t>
          </a:r>
          <a:endParaRPr lang="fr-FR" b="0" dirty="0">
            <a:solidFill>
              <a:schemeClr val="tx1"/>
            </a:solidFill>
          </a:endParaRPr>
        </a:p>
      </dgm:t>
    </dgm:pt>
    <dgm:pt modelId="{72D4BCBC-3719-4BB7-B296-92E37D8AB1F5}" type="parTrans" cxnId="{C54C639D-D654-40B0-A604-58E229481D51}">
      <dgm:prSet/>
      <dgm:spPr/>
      <dgm:t>
        <a:bodyPr/>
        <a:lstStyle/>
        <a:p>
          <a:endParaRPr lang="fr-FR">
            <a:solidFill>
              <a:schemeClr val="tx1"/>
            </a:solidFill>
          </a:endParaRPr>
        </a:p>
      </dgm:t>
    </dgm:pt>
    <dgm:pt modelId="{B7B00C66-CE53-4D6C-95D0-24E9E657E4F4}" type="sibTrans" cxnId="{C54C639D-D654-40B0-A604-58E229481D51}">
      <dgm:prSet/>
      <dgm:spPr/>
      <dgm:t>
        <a:bodyPr/>
        <a:lstStyle/>
        <a:p>
          <a:endParaRPr lang="fr-FR">
            <a:solidFill>
              <a:schemeClr val="tx1"/>
            </a:solidFill>
          </a:endParaRPr>
        </a:p>
      </dgm:t>
    </dgm:pt>
    <dgm:pt modelId="{888BFA5C-349B-4789-AA55-FEF72EF84685}">
      <dgm:prSet phldrT="[Texte]"/>
      <dgm:spPr/>
      <dgm:t>
        <a:bodyPr/>
        <a:lstStyle/>
        <a:p>
          <a:r>
            <a:rPr lang="fr-FR" dirty="0">
              <a:solidFill>
                <a:schemeClr val="tx1"/>
              </a:solidFill>
            </a:rPr>
            <a:t>- Travailler la lecture expressive pour la présentation d’une pièce de théâtre</a:t>
          </a:r>
        </a:p>
      </dgm:t>
    </dgm:pt>
    <dgm:pt modelId="{C547B7C3-1500-4B56-B81C-C27CB141B59C}" type="parTrans" cxnId="{F1382176-1198-4393-9763-76854229EA7D}">
      <dgm:prSet/>
      <dgm:spPr/>
      <dgm:t>
        <a:bodyPr/>
        <a:lstStyle/>
        <a:p>
          <a:endParaRPr lang="fr-FR">
            <a:solidFill>
              <a:schemeClr val="tx1"/>
            </a:solidFill>
          </a:endParaRPr>
        </a:p>
      </dgm:t>
    </dgm:pt>
    <dgm:pt modelId="{6128229B-2285-4D5C-B9C9-2CA8F260F583}" type="sibTrans" cxnId="{F1382176-1198-4393-9763-76854229EA7D}">
      <dgm:prSet/>
      <dgm:spPr/>
      <dgm:t>
        <a:bodyPr/>
        <a:lstStyle/>
        <a:p>
          <a:endParaRPr lang="fr-FR">
            <a:solidFill>
              <a:schemeClr val="tx1"/>
            </a:solidFill>
          </a:endParaRPr>
        </a:p>
      </dgm:t>
    </dgm:pt>
    <dgm:pt modelId="{F61B1FFA-8100-4BBE-A09B-E5199AA92D76}">
      <dgm:prSet phldrT="[Texte]"/>
      <dgm:spPr/>
      <dgm:t>
        <a:bodyPr/>
        <a:lstStyle/>
        <a:p>
          <a:r>
            <a:rPr lang="fr-FR" dirty="0">
              <a:solidFill>
                <a:schemeClr val="tx1"/>
              </a:solidFill>
            </a:rPr>
            <a:t>- Préparer une lecture d’album pour une autre classe…</a:t>
          </a:r>
        </a:p>
      </dgm:t>
    </dgm:pt>
    <dgm:pt modelId="{54473868-4207-49E0-A3B3-013143FF1B8A}" type="parTrans" cxnId="{3FE8066C-5E04-4889-B12C-023E039F1BDD}">
      <dgm:prSet/>
      <dgm:spPr/>
      <dgm:t>
        <a:bodyPr/>
        <a:lstStyle/>
        <a:p>
          <a:endParaRPr lang="fr-FR">
            <a:solidFill>
              <a:schemeClr val="tx1"/>
            </a:solidFill>
          </a:endParaRPr>
        </a:p>
      </dgm:t>
    </dgm:pt>
    <dgm:pt modelId="{9AF203A0-3147-47F7-B6BA-E55315A68931}" type="sibTrans" cxnId="{3FE8066C-5E04-4889-B12C-023E039F1BDD}">
      <dgm:prSet/>
      <dgm:spPr/>
      <dgm:t>
        <a:bodyPr/>
        <a:lstStyle/>
        <a:p>
          <a:endParaRPr lang="fr-FR">
            <a:solidFill>
              <a:schemeClr val="tx1"/>
            </a:solidFill>
          </a:endParaRPr>
        </a:p>
      </dgm:t>
    </dgm:pt>
    <dgm:pt modelId="{B6EF4AE4-465D-43B9-AF1A-E7B0A892D3E3}" type="pres">
      <dgm:prSet presAssocID="{BE2C45A3-1C97-40D0-9FE9-8B60AEE03924}" presName="Name0" presStyleCnt="0">
        <dgm:presLayoutVars>
          <dgm:chMax val="7"/>
          <dgm:chPref val="7"/>
          <dgm:dir/>
        </dgm:presLayoutVars>
      </dgm:prSet>
      <dgm:spPr/>
    </dgm:pt>
    <dgm:pt modelId="{FC9F2E66-C2B9-4652-BA79-9C41C6E7559C}" type="pres">
      <dgm:prSet presAssocID="{BE2C45A3-1C97-40D0-9FE9-8B60AEE03924}" presName="Name1" presStyleCnt="0"/>
      <dgm:spPr/>
    </dgm:pt>
    <dgm:pt modelId="{7AA5591C-AAE1-4691-AE9C-8B10BD547AE7}" type="pres">
      <dgm:prSet presAssocID="{BE2C45A3-1C97-40D0-9FE9-8B60AEE03924}" presName="cycle" presStyleCnt="0"/>
      <dgm:spPr/>
    </dgm:pt>
    <dgm:pt modelId="{DF3DDE6D-7511-42F5-BF0A-F23CF84CF735}" type="pres">
      <dgm:prSet presAssocID="{BE2C45A3-1C97-40D0-9FE9-8B60AEE03924}" presName="srcNode" presStyleLbl="node1" presStyleIdx="0" presStyleCnt="3"/>
      <dgm:spPr/>
    </dgm:pt>
    <dgm:pt modelId="{046A3EF9-6A77-4F9A-B2CF-7F573A29D92E}" type="pres">
      <dgm:prSet presAssocID="{BE2C45A3-1C97-40D0-9FE9-8B60AEE03924}" presName="conn" presStyleLbl="parChTrans1D2" presStyleIdx="0" presStyleCnt="1"/>
      <dgm:spPr/>
    </dgm:pt>
    <dgm:pt modelId="{3E5A5DF9-216E-44D5-A9D9-0787FF50F593}" type="pres">
      <dgm:prSet presAssocID="{BE2C45A3-1C97-40D0-9FE9-8B60AEE03924}" presName="extraNode" presStyleLbl="node1" presStyleIdx="0" presStyleCnt="3"/>
      <dgm:spPr/>
    </dgm:pt>
    <dgm:pt modelId="{78871FCA-F73A-4A3E-A928-E91C1F1FABD5}" type="pres">
      <dgm:prSet presAssocID="{BE2C45A3-1C97-40D0-9FE9-8B60AEE03924}" presName="dstNode" presStyleLbl="node1" presStyleIdx="0" presStyleCnt="3"/>
      <dgm:spPr/>
    </dgm:pt>
    <dgm:pt modelId="{E02A3EAD-7F98-4D03-A3F2-74BEC071C896}" type="pres">
      <dgm:prSet presAssocID="{15A857C1-EF31-41C4-BF8B-0AF933E5C5FD}" presName="text_1" presStyleLbl="node1" presStyleIdx="0" presStyleCnt="3">
        <dgm:presLayoutVars>
          <dgm:bulletEnabled val="1"/>
        </dgm:presLayoutVars>
      </dgm:prSet>
      <dgm:spPr/>
    </dgm:pt>
    <dgm:pt modelId="{4A520E5A-FA5D-40F7-97EC-9710FC7E23D3}" type="pres">
      <dgm:prSet presAssocID="{15A857C1-EF31-41C4-BF8B-0AF933E5C5FD}" presName="accent_1" presStyleCnt="0"/>
      <dgm:spPr/>
    </dgm:pt>
    <dgm:pt modelId="{697C2F02-620B-4829-B76F-A23402E49BFF}" type="pres">
      <dgm:prSet presAssocID="{15A857C1-EF31-41C4-BF8B-0AF933E5C5FD}" presName="accentRepeatNode" presStyleLbl="solidFgAcc1" presStyleIdx="0" presStyleCnt="3"/>
      <dgm:spPr/>
    </dgm:pt>
    <dgm:pt modelId="{CAF437C0-8CC8-4E66-AECD-FD8FEB199FAE}" type="pres">
      <dgm:prSet presAssocID="{888BFA5C-349B-4789-AA55-FEF72EF84685}" presName="text_2" presStyleLbl="node1" presStyleIdx="1" presStyleCnt="3">
        <dgm:presLayoutVars>
          <dgm:bulletEnabled val="1"/>
        </dgm:presLayoutVars>
      </dgm:prSet>
      <dgm:spPr/>
    </dgm:pt>
    <dgm:pt modelId="{AC2245D5-1DC4-461E-A1F1-5A914310B96B}" type="pres">
      <dgm:prSet presAssocID="{888BFA5C-349B-4789-AA55-FEF72EF84685}" presName="accent_2" presStyleCnt="0"/>
      <dgm:spPr/>
    </dgm:pt>
    <dgm:pt modelId="{55598613-2D2F-42DF-812F-B04F830AAFB6}" type="pres">
      <dgm:prSet presAssocID="{888BFA5C-349B-4789-AA55-FEF72EF84685}" presName="accentRepeatNode" presStyleLbl="solidFgAcc1" presStyleIdx="1" presStyleCnt="3"/>
      <dgm:spPr/>
    </dgm:pt>
    <dgm:pt modelId="{995CDFDF-F7A8-4B42-B281-623A00F3D416}" type="pres">
      <dgm:prSet presAssocID="{F61B1FFA-8100-4BBE-A09B-E5199AA92D76}" presName="text_3" presStyleLbl="node1" presStyleIdx="2" presStyleCnt="3">
        <dgm:presLayoutVars>
          <dgm:bulletEnabled val="1"/>
        </dgm:presLayoutVars>
      </dgm:prSet>
      <dgm:spPr/>
    </dgm:pt>
    <dgm:pt modelId="{A9F70626-5521-4F87-90BD-D0BC891F9D31}" type="pres">
      <dgm:prSet presAssocID="{F61B1FFA-8100-4BBE-A09B-E5199AA92D76}" presName="accent_3" presStyleCnt="0"/>
      <dgm:spPr/>
    </dgm:pt>
    <dgm:pt modelId="{77E40001-87D3-48C8-923E-54B6AD9B0427}" type="pres">
      <dgm:prSet presAssocID="{F61B1FFA-8100-4BBE-A09B-E5199AA92D76}" presName="accentRepeatNode" presStyleLbl="solidFgAcc1" presStyleIdx="2" presStyleCnt="3"/>
      <dgm:spPr/>
    </dgm:pt>
  </dgm:ptLst>
  <dgm:cxnLst>
    <dgm:cxn modelId="{12ED5704-2437-44EF-90BA-7A9FCE6C75FF}" type="presOf" srcId="{F61B1FFA-8100-4BBE-A09B-E5199AA92D76}" destId="{995CDFDF-F7A8-4B42-B281-623A00F3D416}" srcOrd="0" destOrd="0" presId="urn:microsoft.com/office/officeart/2008/layout/VerticalCurvedList"/>
    <dgm:cxn modelId="{4455D409-7E04-4EC2-A00D-8373F2AC6BEC}" type="presOf" srcId="{15A857C1-EF31-41C4-BF8B-0AF933E5C5FD}" destId="{E02A3EAD-7F98-4D03-A3F2-74BEC071C896}" srcOrd="0" destOrd="0" presId="urn:microsoft.com/office/officeart/2008/layout/VerticalCurvedList"/>
    <dgm:cxn modelId="{9A991016-BF5F-4283-96F8-E70ECAA9C19B}" type="presOf" srcId="{888BFA5C-349B-4789-AA55-FEF72EF84685}" destId="{CAF437C0-8CC8-4E66-AECD-FD8FEB199FAE}" srcOrd="0" destOrd="0" presId="urn:microsoft.com/office/officeart/2008/layout/VerticalCurvedList"/>
    <dgm:cxn modelId="{0F93A533-5662-4857-AEE5-8989E22CC728}" type="presOf" srcId="{BE2C45A3-1C97-40D0-9FE9-8B60AEE03924}" destId="{B6EF4AE4-465D-43B9-AF1A-E7B0A892D3E3}" srcOrd="0" destOrd="0" presId="urn:microsoft.com/office/officeart/2008/layout/VerticalCurvedList"/>
    <dgm:cxn modelId="{3FE8066C-5E04-4889-B12C-023E039F1BDD}" srcId="{BE2C45A3-1C97-40D0-9FE9-8B60AEE03924}" destId="{F61B1FFA-8100-4BBE-A09B-E5199AA92D76}" srcOrd="2" destOrd="0" parTransId="{54473868-4207-49E0-A3B3-013143FF1B8A}" sibTransId="{9AF203A0-3147-47F7-B6BA-E55315A68931}"/>
    <dgm:cxn modelId="{F1382176-1198-4393-9763-76854229EA7D}" srcId="{BE2C45A3-1C97-40D0-9FE9-8B60AEE03924}" destId="{888BFA5C-349B-4789-AA55-FEF72EF84685}" srcOrd="1" destOrd="0" parTransId="{C547B7C3-1500-4B56-B81C-C27CB141B59C}" sibTransId="{6128229B-2285-4D5C-B9C9-2CA8F260F583}"/>
    <dgm:cxn modelId="{C54C639D-D654-40B0-A604-58E229481D51}" srcId="{BE2C45A3-1C97-40D0-9FE9-8B60AEE03924}" destId="{15A857C1-EF31-41C4-BF8B-0AF933E5C5FD}" srcOrd="0" destOrd="0" parTransId="{72D4BCBC-3719-4BB7-B296-92E37D8AB1F5}" sibTransId="{B7B00C66-CE53-4D6C-95D0-24E9E657E4F4}"/>
    <dgm:cxn modelId="{C48051F4-A8D5-4C8F-AE8E-95302C4F6FAD}" type="presOf" srcId="{B7B00C66-CE53-4D6C-95D0-24E9E657E4F4}" destId="{046A3EF9-6A77-4F9A-B2CF-7F573A29D92E}" srcOrd="0" destOrd="0" presId="urn:microsoft.com/office/officeart/2008/layout/VerticalCurvedList"/>
    <dgm:cxn modelId="{E79EFAC8-150E-41C4-85A5-61834FC446DD}" type="presParOf" srcId="{B6EF4AE4-465D-43B9-AF1A-E7B0A892D3E3}" destId="{FC9F2E66-C2B9-4652-BA79-9C41C6E7559C}" srcOrd="0" destOrd="0" presId="urn:microsoft.com/office/officeart/2008/layout/VerticalCurvedList"/>
    <dgm:cxn modelId="{800756CA-8839-4BCD-895E-72DEDAC19E04}" type="presParOf" srcId="{FC9F2E66-C2B9-4652-BA79-9C41C6E7559C}" destId="{7AA5591C-AAE1-4691-AE9C-8B10BD547AE7}" srcOrd="0" destOrd="0" presId="urn:microsoft.com/office/officeart/2008/layout/VerticalCurvedList"/>
    <dgm:cxn modelId="{E51D9DF7-A990-4807-9F66-43D496FDFC35}" type="presParOf" srcId="{7AA5591C-AAE1-4691-AE9C-8B10BD547AE7}" destId="{DF3DDE6D-7511-42F5-BF0A-F23CF84CF735}" srcOrd="0" destOrd="0" presId="urn:microsoft.com/office/officeart/2008/layout/VerticalCurvedList"/>
    <dgm:cxn modelId="{A2557E41-4D1E-4E9E-A39C-C4C3EFE0D400}" type="presParOf" srcId="{7AA5591C-AAE1-4691-AE9C-8B10BD547AE7}" destId="{046A3EF9-6A77-4F9A-B2CF-7F573A29D92E}" srcOrd="1" destOrd="0" presId="urn:microsoft.com/office/officeart/2008/layout/VerticalCurvedList"/>
    <dgm:cxn modelId="{B6A21291-F527-4084-BB33-215CA69E14E1}" type="presParOf" srcId="{7AA5591C-AAE1-4691-AE9C-8B10BD547AE7}" destId="{3E5A5DF9-216E-44D5-A9D9-0787FF50F593}" srcOrd="2" destOrd="0" presId="urn:microsoft.com/office/officeart/2008/layout/VerticalCurvedList"/>
    <dgm:cxn modelId="{C6C846F9-9F82-4927-8028-EE73CA688E70}" type="presParOf" srcId="{7AA5591C-AAE1-4691-AE9C-8B10BD547AE7}" destId="{78871FCA-F73A-4A3E-A928-E91C1F1FABD5}" srcOrd="3" destOrd="0" presId="urn:microsoft.com/office/officeart/2008/layout/VerticalCurvedList"/>
    <dgm:cxn modelId="{975C6FA4-5893-4F05-934F-63EBFF41423F}" type="presParOf" srcId="{FC9F2E66-C2B9-4652-BA79-9C41C6E7559C}" destId="{E02A3EAD-7F98-4D03-A3F2-74BEC071C896}" srcOrd="1" destOrd="0" presId="urn:microsoft.com/office/officeart/2008/layout/VerticalCurvedList"/>
    <dgm:cxn modelId="{B202C148-D4F5-49BE-9E1B-15B3DFA740F5}" type="presParOf" srcId="{FC9F2E66-C2B9-4652-BA79-9C41C6E7559C}" destId="{4A520E5A-FA5D-40F7-97EC-9710FC7E23D3}" srcOrd="2" destOrd="0" presId="urn:microsoft.com/office/officeart/2008/layout/VerticalCurvedList"/>
    <dgm:cxn modelId="{B33D1389-C722-4553-8159-D5422F003729}" type="presParOf" srcId="{4A520E5A-FA5D-40F7-97EC-9710FC7E23D3}" destId="{697C2F02-620B-4829-B76F-A23402E49BFF}" srcOrd="0" destOrd="0" presId="urn:microsoft.com/office/officeart/2008/layout/VerticalCurvedList"/>
    <dgm:cxn modelId="{B8587E77-85C9-4857-A059-2A7F01B4BEF1}" type="presParOf" srcId="{FC9F2E66-C2B9-4652-BA79-9C41C6E7559C}" destId="{CAF437C0-8CC8-4E66-AECD-FD8FEB199FAE}" srcOrd="3" destOrd="0" presId="urn:microsoft.com/office/officeart/2008/layout/VerticalCurvedList"/>
    <dgm:cxn modelId="{A1FF9A56-CC6C-470F-9C98-24E3E6BCD27A}" type="presParOf" srcId="{FC9F2E66-C2B9-4652-BA79-9C41C6E7559C}" destId="{AC2245D5-1DC4-461E-A1F1-5A914310B96B}" srcOrd="4" destOrd="0" presId="urn:microsoft.com/office/officeart/2008/layout/VerticalCurvedList"/>
    <dgm:cxn modelId="{98761CC5-77B8-4912-8504-1505F92EC126}" type="presParOf" srcId="{AC2245D5-1DC4-461E-A1F1-5A914310B96B}" destId="{55598613-2D2F-42DF-812F-B04F830AAFB6}" srcOrd="0" destOrd="0" presId="urn:microsoft.com/office/officeart/2008/layout/VerticalCurvedList"/>
    <dgm:cxn modelId="{BF7AFB6C-81B9-4F76-A7D1-4E782680ABC7}" type="presParOf" srcId="{FC9F2E66-C2B9-4652-BA79-9C41C6E7559C}" destId="{995CDFDF-F7A8-4B42-B281-623A00F3D416}" srcOrd="5" destOrd="0" presId="urn:microsoft.com/office/officeart/2008/layout/VerticalCurvedList"/>
    <dgm:cxn modelId="{1EF5999F-21C4-4B73-9053-98EBFEE6B6A5}" type="presParOf" srcId="{FC9F2E66-C2B9-4652-BA79-9C41C6E7559C}" destId="{A9F70626-5521-4F87-90BD-D0BC891F9D31}" srcOrd="6" destOrd="0" presId="urn:microsoft.com/office/officeart/2008/layout/VerticalCurvedList"/>
    <dgm:cxn modelId="{AE0A4D11-CA58-4657-AF95-B94AB6FCD6CD}" type="presParOf" srcId="{A9F70626-5521-4F87-90BD-D0BC891F9D31}" destId="{77E40001-87D3-48C8-923E-54B6AD9B042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F776F-A49B-46D8-B241-2A138A27DEB4}">
      <dsp:nvSpPr>
        <dsp:cNvPr id="0" name=""/>
        <dsp:cNvSpPr/>
      </dsp:nvSpPr>
      <dsp:spPr>
        <a:xfrm>
          <a:off x="2505818" y="2208038"/>
          <a:ext cx="1853619" cy="1853619"/>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Lire avec une prosodie adaptée</a:t>
          </a:r>
        </a:p>
      </dsp:txBody>
      <dsp:txXfrm>
        <a:off x="2777274" y="2479494"/>
        <a:ext cx="1310707" cy="1310707"/>
      </dsp:txXfrm>
    </dsp:sp>
    <dsp:sp modelId="{0E271127-EA2E-49CD-8B7E-2BC4F38B688D}">
      <dsp:nvSpPr>
        <dsp:cNvPr id="0" name=""/>
        <dsp:cNvSpPr/>
      </dsp:nvSpPr>
      <dsp:spPr>
        <a:xfrm rot="12900000">
          <a:off x="1061822" y="1884869"/>
          <a:ext cx="1925766" cy="52828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5D37C0-4570-446A-AC73-0D7941258EB9}">
      <dsp:nvSpPr>
        <dsp:cNvPr id="0" name=""/>
        <dsp:cNvSpPr/>
      </dsp:nvSpPr>
      <dsp:spPr>
        <a:xfrm>
          <a:off x="563150" y="1037754"/>
          <a:ext cx="1760938" cy="140875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intonation</a:t>
          </a:r>
        </a:p>
      </dsp:txBody>
      <dsp:txXfrm>
        <a:off x="604411" y="1079015"/>
        <a:ext cx="1678416" cy="1326228"/>
      </dsp:txXfrm>
    </dsp:sp>
    <dsp:sp modelId="{279300E4-B9B4-4D36-B627-B48C2130CE01}">
      <dsp:nvSpPr>
        <dsp:cNvPr id="0" name=""/>
        <dsp:cNvSpPr/>
      </dsp:nvSpPr>
      <dsp:spPr>
        <a:xfrm rot="16200000">
          <a:off x="2269346" y="1151950"/>
          <a:ext cx="2326563" cy="52828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8E5526-3F1E-4A2D-9C6E-9C427E5FA6B3}">
      <dsp:nvSpPr>
        <dsp:cNvPr id="0" name=""/>
        <dsp:cNvSpPr/>
      </dsp:nvSpPr>
      <dsp:spPr>
        <a:xfrm>
          <a:off x="2552159" y="2342"/>
          <a:ext cx="1760938" cy="140875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ponctuation</a:t>
          </a:r>
        </a:p>
      </dsp:txBody>
      <dsp:txXfrm>
        <a:off x="2593420" y="43603"/>
        <a:ext cx="1678416" cy="1326228"/>
      </dsp:txXfrm>
    </dsp:sp>
    <dsp:sp modelId="{2AA0015B-6616-4BFD-BFBA-928C9FE6E391}">
      <dsp:nvSpPr>
        <dsp:cNvPr id="0" name=""/>
        <dsp:cNvSpPr/>
      </dsp:nvSpPr>
      <dsp:spPr>
        <a:xfrm rot="19500000">
          <a:off x="3877966" y="1884869"/>
          <a:ext cx="1925170" cy="52828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A3C4A3-F6F9-46DE-A714-7F8543981D44}">
      <dsp:nvSpPr>
        <dsp:cNvPr id="0" name=""/>
        <dsp:cNvSpPr/>
      </dsp:nvSpPr>
      <dsp:spPr>
        <a:xfrm>
          <a:off x="4541167" y="1037754"/>
          <a:ext cx="1760938" cy="140875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groupes </a:t>
          </a:r>
        </a:p>
        <a:p>
          <a:pPr marL="0" lvl="0" indent="0" algn="ctr" defTabSz="1066800">
            <a:lnSpc>
              <a:spcPct val="90000"/>
            </a:lnSpc>
            <a:spcBef>
              <a:spcPct val="0"/>
            </a:spcBef>
            <a:spcAft>
              <a:spcPct val="35000"/>
            </a:spcAft>
            <a:buNone/>
          </a:pPr>
          <a:r>
            <a:rPr lang="fr-FR" sz="2400" kern="1200" dirty="0"/>
            <a:t>de sens…</a:t>
          </a:r>
        </a:p>
      </dsp:txBody>
      <dsp:txXfrm>
        <a:off x="4582428" y="1079015"/>
        <a:ext cx="1678416" cy="1326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74823-B007-4DED-8D64-8E117027A312}">
      <dsp:nvSpPr>
        <dsp:cNvPr id="0" name=""/>
        <dsp:cNvSpPr/>
      </dsp:nvSpPr>
      <dsp:spPr>
        <a:xfrm>
          <a:off x="0" y="2262"/>
          <a:ext cx="2327928" cy="10884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Faibles lecteurs </a:t>
          </a:r>
          <a:r>
            <a:rPr lang="fr-FR" sz="2300" kern="1200" dirty="0" err="1"/>
            <a:t>compreneurs</a:t>
          </a:r>
          <a:endParaRPr lang="fr-FR" sz="2300" kern="1200" dirty="0"/>
        </a:p>
      </dsp:txBody>
      <dsp:txXfrm>
        <a:off x="53131" y="55393"/>
        <a:ext cx="2221666" cy="982139"/>
      </dsp:txXfrm>
    </dsp:sp>
    <dsp:sp modelId="{C0CC991A-CA5E-479B-A471-EB0ED2F43F95}">
      <dsp:nvSpPr>
        <dsp:cNvPr id="0" name=""/>
        <dsp:cNvSpPr/>
      </dsp:nvSpPr>
      <dsp:spPr>
        <a:xfrm rot="5400000">
          <a:off x="3961836" y="-379984"/>
          <a:ext cx="870721" cy="413853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b="0" kern="1200" dirty="0"/>
            <a:t>Élèves qui lisent et comprennent aisément</a:t>
          </a:r>
        </a:p>
      </dsp:txBody>
      <dsp:txXfrm rot="-5400000">
        <a:off x="2327928" y="1296429"/>
        <a:ext cx="4096033" cy="785711"/>
      </dsp:txXfrm>
    </dsp:sp>
    <dsp:sp modelId="{573B8632-CBD7-474E-AC8A-0062A5A55687}">
      <dsp:nvSpPr>
        <dsp:cNvPr id="0" name=""/>
        <dsp:cNvSpPr/>
      </dsp:nvSpPr>
      <dsp:spPr>
        <a:xfrm>
          <a:off x="0" y="1145084"/>
          <a:ext cx="2327928" cy="10884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Bons lecteurs </a:t>
          </a:r>
          <a:r>
            <a:rPr lang="fr-FR" sz="2300" kern="1200" dirty="0" err="1"/>
            <a:t>compreneurs</a:t>
          </a:r>
          <a:endParaRPr lang="fr-FR" sz="2300" kern="1200" dirty="0"/>
        </a:p>
      </dsp:txBody>
      <dsp:txXfrm>
        <a:off x="53131" y="1198215"/>
        <a:ext cx="2221666" cy="982139"/>
      </dsp:txXfrm>
    </dsp:sp>
    <dsp:sp modelId="{91D3922D-4505-410C-B127-EAB0D3C237C1}">
      <dsp:nvSpPr>
        <dsp:cNvPr id="0" name=""/>
        <dsp:cNvSpPr/>
      </dsp:nvSpPr>
      <dsp:spPr>
        <a:xfrm rot="5400000">
          <a:off x="3961836" y="762837"/>
          <a:ext cx="870721" cy="413853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Élèves qui déchiffrent bien mais comprennent mal</a:t>
          </a:r>
        </a:p>
      </dsp:txBody>
      <dsp:txXfrm rot="-5400000">
        <a:off x="2327928" y="2439251"/>
        <a:ext cx="4096033" cy="785711"/>
      </dsp:txXfrm>
    </dsp:sp>
    <dsp:sp modelId="{C10CD508-12F8-4690-92C7-04D3CF621AC9}">
      <dsp:nvSpPr>
        <dsp:cNvPr id="0" name=""/>
        <dsp:cNvSpPr/>
      </dsp:nvSpPr>
      <dsp:spPr>
        <a:xfrm>
          <a:off x="0" y="2287906"/>
          <a:ext cx="2327928" cy="10884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Faibles </a:t>
          </a:r>
          <a:r>
            <a:rPr lang="fr-FR" sz="2300" kern="1200" dirty="0" err="1"/>
            <a:t>compreneurs</a:t>
          </a:r>
          <a:endParaRPr lang="fr-FR" sz="2300" kern="1200" dirty="0"/>
        </a:p>
      </dsp:txBody>
      <dsp:txXfrm>
        <a:off x="53131" y="2341037"/>
        <a:ext cx="2221666" cy="982139"/>
      </dsp:txXfrm>
    </dsp:sp>
    <dsp:sp modelId="{37B4628E-867F-4319-B75D-F8D9131B39C7}">
      <dsp:nvSpPr>
        <dsp:cNvPr id="0" name=""/>
        <dsp:cNvSpPr/>
      </dsp:nvSpPr>
      <dsp:spPr>
        <a:xfrm rot="5400000">
          <a:off x="3961836" y="1905658"/>
          <a:ext cx="870721" cy="413853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Élèves qui déchiffrent difficilement mais comprennent bien</a:t>
          </a:r>
        </a:p>
      </dsp:txBody>
      <dsp:txXfrm rot="-5400000">
        <a:off x="2327928" y="3582072"/>
        <a:ext cx="4096033" cy="785711"/>
      </dsp:txXfrm>
    </dsp:sp>
    <dsp:sp modelId="{42260C08-1AF8-44E6-9D08-0DBF5FF65E40}">
      <dsp:nvSpPr>
        <dsp:cNvPr id="0" name=""/>
        <dsp:cNvSpPr/>
      </dsp:nvSpPr>
      <dsp:spPr>
        <a:xfrm>
          <a:off x="0" y="3430727"/>
          <a:ext cx="2327928" cy="10884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Faibles lecteurs</a:t>
          </a:r>
        </a:p>
      </dsp:txBody>
      <dsp:txXfrm>
        <a:off x="53131" y="3483858"/>
        <a:ext cx="2221666" cy="982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04A5D-A865-4DA2-813C-55128A30B3FC}">
      <dsp:nvSpPr>
        <dsp:cNvPr id="0" name=""/>
        <dsp:cNvSpPr/>
      </dsp:nvSpPr>
      <dsp:spPr>
        <a:xfrm>
          <a:off x="3291695" y="0"/>
          <a:ext cx="4937544" cy="3299791"/>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Annoncer l’objectif aux élèves et les enjeux de cette activité</a:t>
          </a:r>
        </a:p>
        <a:p>
          <a:pPr marL="228600" lvl="1" indent="-228600" algn="l" defTabSz="889000">
            <a:lnSpc>
              <a:spcPct val="90000"/>
            </a:lnSpc>
            <a:spcBef>
              <a:spcPct val="0"/>
            </a:spcBef>
            <a:spcAft>
              <a:spcPct val="15000"/>
            </a:spcAft>
            <a:buChar char="•"/>
          </a:pPr>
          <a:r>
            <a:rPr lang="fr-FR" sz="2000" kern="1200" dirty="0"/>
            <a:t>Informer les familles lors de la communication des résultats aux évaluations</a:t>
          </a:r>
        </a:p>
        <a:p>
          <a:pPr marL="228600" lvl="1" indent="-228600" algn="l" defTabSz="889000">
            <a:lnSpc>
              <a:spcPct val="90000"/>
            </a:lnSpc>
            <a:spcBef>
              <a:spcPct val="0"/>
            </a:spcBef>
            <a:spcAft>
              <a:spcPct val="15000"/>
            </a:spcAft>
            <a:buChar char="•"/>
          </a:pPr>
          <a:r>
            <a:rPr lang="fr-FR" sz="2000" kern="1200" dirty="0"/>
            <a:t>Leur transmettre des enregistrements pour valoriser les progrès</a:t>
          </a:r>
        </a:p>
      </dsp:txBody>
      <dsp:txXfrm>
        <a:off x="3291695" y="412474"/>
        <a:ext cx="3700122" cy="2474843"/>
      </dsp:txXfrm>
    </dsp:sp>
    <dsp:sp modelId="{11B20A59-7FDA-42E5-ADF7-15F02EF4176C}">
      <dsp:nvSpPr>
        <dsp:cNvPr id="0" name=""/>
        <dsp:cNvSpPr/>
      </dsp:nvSpPr>
      <dsp:spPr>
        <a:xfrm>
          <a:off x="0" y="89457"/>
          <a:ext cx="3291696" cy="31208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kern="1200" dirty="0"/>
            <a:t>Comment expliquer ce travail aux élèves et aux familles?</a:t>
          </a:r>
        </a:p>
      </dsp:txBody>
      <dsp:txXfrm>
        <a:off x="152349" y="241806"/>
        <a:ext cx="2986998" cy="28161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B41D8-4D7D-4BED-B39D-83C382938BE3}">
      <dsp:nvSpPr>
        <dsp:cNvPr id="0" name=""/>
        <dsp:cNvSpPr/>
      </dsp:nvSpPr>
      <dsp:spPr>
        <a:xfrm>
          <a:off x="3257543" y="0"/>
          <a:ext cx="5187075" cy="3256751"/>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fr-FR" sz="2500" kern="1200" dirty="0"/>
            <a:t>Les ateliers sont massés : 3 à 4 fois par semaine sur plusieurs semaines.</a:t>
          </a:r>
        </a:p>
        <a:p>
          <a:pPr marL="228600" lvl="1" indent="-228600" algn="l" defTabSz="1111250">
            <a:lnSpc>
              <a:spcPct val="90000"/>
            </a:lnSpc>
            <a:spcBef>
              <a:spcPct val="0"/>
            </a:spcBef>
            <a:spcAft>
              <a:spcPct val="15000"/>
            </a:spcAft>
            <a:buChar char="•"/>
          </a:pPr>
          <a:r>
            <a:rPr lang="fr-FR" sz="2500" kern="1200" dirty="0"/>
            <a:t>Chaque atelier dure une vingtaine de minutes.</a:t>
          </a:r>
        </a:p>
        <a:p>
          <a:pPr marL="228600" lvl="1" indent="-228600" algn="l" defTabSz="1111250">
            <a:lnSpc>
              <a:spcPct val="90000"/>
            </a:lnSpc>
            <a:spcBef>
              <a:spcPct val="0"/>
            </a:spcBef>
            <a:spcAft>
              <a:spcPct val="15000"/>
            </a:spcAft>
            <a:buChar char="•"/>
          </a:pPr>
          <a:r>
            <a:rPr lang="fr-FR" sz="2500" kern="1200" dirty="0"/>
            <a:t>Chaque texte est travaillé au moins 4 fois.</a:t>
          </a:r>
        </a:p>
      </dsp:txBody>
      <dsp:txXfrm>
        <a:off x="3257543" y="407094"/>
        <a:ext cx="3965793" cy="2442563"/>
      </dsp:txXfrm>
    </dsp:sp>
    <dsp:sp modelId="{1C73CFBF-1116-4073-828A-7281E553A632}">
      <dsp:nvSpPr>
        <dsp:cNvPr id="0" name=""/>
        <dsp:cNvSpPr/>
      </dsp:nvSpPr>
      <dsp:spPr>
        <a:xfrm>
          <a:off x="3642" y="176385"/>
          <a:ext cx="3253900" cy="29039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kern="1200" dirty="0"/>
            <a:t>Combien de temps durent les ateliers?</a:t>
          </a:r>
        </a:p>
      </dsp:txBody>
      <dsp:txXfrm>
        <a:off x="145403" y="318146"/>
        <a:ext cx="2970378" cy="2620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DE706-36D3-4790-96E2-8F7CDE3646E5}">
      <dsp:nvSpPr>
        <dsp:cNvPr id="0" name=""/>
        <dsp:cNvSpPr/>
      </dsp:nvSpPr>
      <dsp:spPr>
        <a:xfrm>
          <a:off x="3291695" y="0"/>
          <a:ext cx="4937544" cy="3256751"/>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fr-FR" sz="2200" kern="1200" dirty="0"/>
            <a:t>Tous les membres de la communauté éducative peuvent conduire des ateliers de fluence (enseignants, maitre E…).</a:t>
          </a:r>
        </a:p>
        <a:p>
          <a:pPr marL="228600" lvl="1" indent="-228600" algn="l" defTabSz="977900">
            <a:lnSpc>
              <a:spcPct val="90000"/>
            </a:lnSpc>
            <a:spcBef>
              <a:spcPct val="0"/>
            </a:spcBef>
            <a:spcAft>
              <a:spcPct val="15000"/>
            </a:spcAft>
            <a:buChar char="•"/>
          </a:pPr>
          <a:r>
            <a:rPr lang="fr-FR" sz="2200" kern="1200" dirty="0"/>
            <a:t>Du CP au CM2 et même au collège (professeurs de toutes les disciplines).</a:t>
          </a:r>
        </a:p>
      </dsp:txBody>
      <dsp:txXfrm>
        <a:off x="3291695" y="407094"/>
        <a:ext cx="3716262" cy="2442563"/>
      </dsp:txXfrm>
    </dsp:sp>
    <dsp:sp modelId="{A3E9A567-5A98-4283-A280-969C6A8166C4}">
      <dsp:nvSpPr>
        <dsp:cNvPr id="0" name=""/>
        <dsp:cNvSpPr/>
      </dsp:nvSpPr>
      <dsp:spPr>
        <a:xfrm>
          <a:off x="0" y="167315"/>
          <a:ext cx="3291696" cy="29221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kern="1200" dirty="0"/>
            <a:t>Qui peut mettre en œuvre ces ateliers?</a:t>
          </a:r>
        </a:p>
      </dsp:txBody>
      <dsp:txXfrm>
        <a:off x="142646" y="309961"/>
        <a:ext cx="3006404" cy="26368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7D2E-D4C8-41A9-AEC6-79F59CD81C4F}">
      <dsp:nvSpPr>
        <dsp:cNvPr id="0" name=""/>
        <dsp:cNvSpPr/>
      </dsp:nvSpPr>
      <dsp:spPr>
        <a:xfrm>
          <a:off x="3291695" y="0"/>
          <a:ext cx="4937544" cy="3532523"/>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fr-FR" sz="2700" kern="1200" dirty="0"/>
            <a:t>Choisir des textes adaptés au niveau des élèves</a:t>
          </a:r>
        </a:p>
        <a:p>
          <a:pPr marL="228600" lvl="1" indent="-228600" algn="l" defTabSz="1200150">
            <a:lnSpc>
              <a:spcPct val="90000"/>
            </a:lnSpc>
            <a:spcBef>
              <a:spcPct val="0"/>
            </a:spcBef>
            <a:spcAft>
              <a:spcPct val="15000"/>
            </a:spcAft>
            <a:buChar char="•"/>
          </a:pPr>
          <a:r>
            <a:rPr lang="fr-FR" sz="2700" kern="1200" dirty="0"/>
            <a:t>Etablir une progression dans le niveau de difficulté des textes travaillés</a:t>
          </a:r>
        </a:p>
      </dsp:txBody>
      <dsp:txXfrm>
        <a:off x="3291695" y="441565"/>
        <a:ext cx="3612848" cy="2649393"/>
      </dsp:txXfrm>
    </dsp:sp>
    <dsp:sp modelId="{7AEDA159-C516-49F2-BCDC-307DF2336C01}">
      <dsp:nvSpPr>
        <dsp:cNvPr id="0" name=""/>
        <dsp:cNvSpPr/>
      </dsp:nvSpPr>
      <dsp:spPr>
        <a:xfrm>
          <a:off x="0" y="205822"/>
          <a:ext cx="3291696" cy="312087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kern="1200" dirty="0"/>
            <a:t>Quels textes choisir?</a:t>
          </a:r>
        </a:p>
      </dsp:txBody>
      <dsp:txXfrm>
        <a:off x="152349" y="358171"/>
        <a:ext cx="2986998" cy="28161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A3EF9-6A77-4F9A-B2CF-7F573A29D92E}">
      <dsp:nvSpPr>
        <dsp:cNvPr id="0" name=""/>
        <dsp:cNvSpPr/>
      </dsp:nvSpPr>
      <dsp:spPr>
        <a:xfrm>
          <a:off x="-5316442" y="-814244"/>
          <a:ext cx="6331074" cy="6331074"/>
        </a:xfrm>
        <a:prstGeom prst="blockArc">
          <a:avLst>
            <a:gd name="adj1" fmla="val 18900000"/>
            <a:gd name="adj2" fmla="val 2700000"/>
            <a:gd name="adj3" fmla="val 341"/>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A3EAD-7F98-4D03-A3F2-74BEC071C896}">
      <dsp:nvSpPr>
        <dsp:cNvPr id="0" name=""/>
        <dsp:cNvSpPr/>
      </dsp:nvSpPr>
      <dsp:spPr>
        <a:xfrm>
          <a:off x="652718" y="470258"/>
          <a:ext cx="7110200" cy="940517"/>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5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b="0" kern="1200" dirty="0">
              <a:solidFill>
                <a:schemeClr val="tx1"/>
              </a:solidFill>
            </a:rPr>
            <a:t>- Inscrire la fluence dans un projet de classe en CM : concours </a:t>
          </a:r>
          <a:r>
            <a:rPr lang="fr-FR" sz="2200" b="0" i="1" kern="1200" dirty="0">
              <a:solidFill>
                <a:schemeClr val="tx1"/>
              </a:solidFill>
            </a:rPr>
            <a:t>Les petits champions de la lecture</a:t>
          </a:r>
          <a:endParaRPr lang="fr-FR" sz="2200" b="0" kern="1200" dirty="0">
            <a:solidFill>
              <a:schemeClr val="tx1"/>
            </a:solidFill>
          </a:endParaRPr>
        </a:p>
      </dsp:txBody>
      <dsp:txXfrm>
        <a:off x="652718" y="470258"/>
        <a:ext cx="7110200" cy="940517"/>
      </dsp:txXfrm>
    </dsp:sp>
    <dsp:sp modelId="{697C2F02-620B-4829-B76F-A23402E49BFF}">
      <dsp:nvSpPr>
        <dsp:cNvPr id="0" name=""/>
        <dsp:cNvSpPr/>
      </dsp:nvSpPr>
      <dsp:spPr>
        <a:xfrm>
          <a:off x="64895" y="352693"/>
          <a:ext cx="1175646" cy="1175646"/>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F437C0-8CC8-4E66-AECD-FD8FEB199FAE}">
      <dsp:nvSpPr>
        <dsp:cNvPr id="0" name=""/>
        <dsp:cNvSpPr/>
      </dsp:nvSpPr>
      <dsp:spPr>
        <a:xfrm>
          <a:off x="994596" y="1881034"/>
          <a:ext cx="6768322" cy="940517"/>
        </a:xfrm>
        <a:prstGeom prst="rect">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5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kern="1200" dirty="0">
              <a:solidFill>
                <a:schemeClr val="tx1"/>
              </a:solidFill>
            </a:rPr>
            <a:t>- Travailler la lecture expressive pour la présentation d’une pièce de théâtre</a:t>
          </a:r>
        </a:p>
      </dsp:txBody>
      <dsp:txXfrm>
        <a:off x="994596" y="1881034"/>
        <a:ext cx="6768322" cy="940517"/>
      </dsp:txXfrm>
    </dsp:sp>
    <dsp:sp modelId="{55598613-2D2F-42DF-812F-B04F830AAFB6}">
      <dsp:nvSpPr>
        <dsp:cNvPr id="0" name=""/>
        <dsp:cNvSpPr/>
      </dsp:nvSpPr>
      <dsp:spPr>
        <a:xfrm>
          <a:off x="406773" y="1763469"/>
          <a:ext cx="1175646" cy="1175646"/>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995CDFDF-F7A8-4B42-B281-623A00F3D416}">
      <dsp:nvSpPr>
        <dsp:cNvPr id="0" name=""/>
        <dsp:cNvSpPr/>
      </dsp:nvSpPr>
      <dsp:spPr>
        <a:xfrm>
          <a:off x="652718" y="3291809"/>
          <a:ext cx="7110200" cy="940517"/>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5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kern="1200" dirty="0">
              <a:solidFill>
                <a:schemeClr val="tx1"/>
              </a:solidFill>
            </a:rPr>
            <a:t>- Préparer une lecture d’album pour une autre classe…</a:t>
          </a:r>
        </a:p>
      </dsp:txBody>
      <dsp:txXfrm>
        <a:off x="652718" y="3291809"/>
        <a:ext cx="7110200" cy="940517"/>
      </dsp:txXfrm>
    </dsp:sp>
    <dsp:sp modelId="{77E40001-87D3-48C8-923E-54B6AD9B0427}">
      <dsp:nvSpPr>
        <dsp:cNvPr id="0" name=""/>
        <dsp:cNvSpPr/>
      </dsp:nvSpPr>
      <dsp:spPr>
        <a:xfrm>
          <a:off x="64895" y="3174244"/>
          <a:ext cx="1175646" cy="1175646"/>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9CA17BFB-32C6-4C70-A52F-146A41C502D3}" type="datetimeFigureOut">
              <a:rPr lang="fr-FR" smtClean="0"/>
              <a:t>03/05/2022</a:t>
            </a:fld>
            <a:endParaRPr lang="fr-FR"/>
          </a:p>
        </p:txBody>
      </p:sp>
      <p:sp>
        <p:nvSpPr>
          <p:cNvPr id="4" name="Espace réservé du pied de page 3"/>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r>
              <a:rPr lang="fr-FR"/>
              <a:t>Groupe départemental français 2021/2022</a:t>
            </a:r>
          </a:p>
        </p:txBody>
      </p:sp>
      <p:sp>
        <p:nvSpPr>
          <p:cNvPr id="5" name="Espace réservé du numéro de diapositive 4"/>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7A560F7D-2492-405C-9198-174C88AAA10C}" type="slidenum">
              <a:rPr lang="fr-FR" smtClean="0"/>
              <a:t>‹N°›</a:t>
            </a:fld>
            <a:endParaRPr lang="fr-FR"/>
          </a:p>
        </p:txBody>
      </p:sp>
    </p:spTree>
    <p:extLst>
      <p:ext uri="{BB962C8B-B14F-4D97-AF65-F5344CB8AC3E}">
        <p14:creationId xmlns:p14="http://schemas.microsoft.com/office/powerpoint/2010/main" val="15794901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06801DD8-9D24-4181-BCB6-275934418F2F}" type="datetimeFigureOut">
              <a:rPr lang="fr-FR" smtClean="0"/>
              <a:t>03/05/2022</a:t>
            </a:fld>
            <a:endParaRPr lang="fr-FR"/>
          </a:p>
        </p:txBody>
      </p:sp>
      <p:sp>
        <p:nvSpPr>
          <p:cNvPr id="4" name="Espace réservé de l'image des diapositives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r>
              <a:rPr lang="fr-FR"/>
              <a:t>Groupe départemental français 2021/2022</a:t>
            </a:r>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ACE913C6-7A77-4613-8F1F-47A7492E9FF2}" type="slidenum">
              <a:rPr lang="fr-FR" smtClean="0"/>
              <a:t>‹N°›</a:t>
            </a:fld>
            <a:endParaRPr lang="fr-FR"/>
          </a:p>
        </p:txBody>
      </p:sp>
    </p:spTree>
    <p:extLst>
      <p:ext uri="{BB962C8B-B14F-4D97-AF65-F5344CB8AC3E}">
        <p14:creationId xmlns:p14="http://schemas.microsoft.com/office/powerpoint/2010/main" val="313336673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artablefantastique.fr/outils-pour-compenser/le-ruban-word/"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dyslogiciel.f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dsden89.ac-dijon.fr/francais/?La-fluence-en-lecture-aux-cycles-2-et-3#3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extranet.ac-dijon.fr/limesurvey/index.php/183147?lang=f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oncerveaualecole.com/le-piege-a-mo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ontt.net/2009/11/pptxdedecisionlexica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pourquoi de la fluence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la circulaire de rentrée de 2021 qui donne la priorité à la lecture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La période du confinement a montré l'urgence collective de la lecture, que le président de la République a retenue comme </a:t>
            </a:r>
            <a:r>
              <a:rPr lang="fr-FR" sz="1800" b="1" i="1" dirty="0">
                <a:effectLst/>
                <a:latin typeface="Times New Roman" panose="02020603050405020304" pitchFamily="18" charset="0"/>
                <a:ea typeface="Times New Roman" panose="02020603050405020304" pitchFamily="18" charset="0"/>
                <a:cs typeface="Times New Roman" panose="02020603050405020304" pitchFamily="18" charset="0"/>
              </a:rPr>
              <a:t>grande cause nationale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il s'agit d'un </a:t>
            </a:r>
            <a:r>
              <a:rPr lang="fr-FR" sz="1800" b="1" i="1" dirty="0">
                <a:effectLst/>
                <a:latin typeface="Times New Roman" panose="02020603050405020304" pitchFamily="18" charset="0"/>
                <a:ea typeface="Times New Roman" panose="02020603050405020304" pitchFamily="18" charset="0"/>
                <a:cs typeface="Times New Roman" panose="02020603050405020304" pitchFamily="18" charset="0"/>
              </a:rPr>
              <a:t>enjeu</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i="1" dirty="0">
                <a:effectLst/>
                <a:latin typeface="Times New Roman" panose="02020603050405020304" pitchFamily="18" charset="0"/>
                <a:ea typeface="Times New Roman" panose="02020603050405020304" pitchFamily="18" charset="0"/>
                <a:cs typeface="Times New Roman" panose="02020603050405020304" pitchFamily="18" charset="0"/>
              </a:rPr>
              <a:t>essentiel d'apprentissage</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d'enrichissement du vocabulaire, de maîtrise de l'orthographe et de la syntaxe, de construction de soi, de réflexion, de développement de son imaginaire, d'épanouissement individuel et, in fine, d'égalité des chances. Or</a:t>
            </a:r>
            <a:r>
              <a:rPr lang="fr-FR"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i="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50 % des élèves entrent en 6e sans savoir lire de manière fluide à l'oral. Il nous appartient collectivement de redonner le goût de la lecture</a:t>
            </a:r>
            <a:r>
              <a:rPr lang="fr-FR"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par la lecture d'histoires quotidiennes en maternelle, et l'encouragement de la lecture par les parents à la maison (prêts de livres) ; par la pratique quotidienne de la lecture orale ou silencieuse systématique en classe à l'école élémentaire, notamment avec le Quart d'heure lecture qui doit être instauré ou développé partout où c'est possible ; par l'invitation à une pratique régulière de la lecture au collège et au lycée. Le nouveau programme d'enseignement à l'école maternelle vise également à permettre l'enrichissement du lexique, la première structuration de la syntaxe et, par conséquent, de la réflexion qui lui est associée.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indent="-171450">
              <a:buFontTx/>
              <a:buChar char="-"/>
            </a:pPr>
            <a:r>
              <a:rPr lang="fr-FR" dirty="0"/>
              <a:t>les programmes de C2 et C3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rial" panose="020B0604020202020204" pitchFamily="34" charset="0"/>
                <a:ea typeface="Calibri" panose="020F0502020204030204" pitchFamily="34" charset="0"/>
                <a:cs typeface="Times New Roman" panose="02020603050405020304" pitchFamily="18" charset="0"/>
              </a:rPr>
              <a:t>Attendus de fin de cycle 2 : Identifier des mots rapidement : décoder aisément des mots inconnus réguliers, reconnaitre des mots fréquents et des mots irréguliers mémorisés.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rial" panose="020B0604020202020204" pitchFamily="34" charset="0"/>
                <a:ea typeface="Calibri" panose="020F0502020204030204" pitchFamily="34" charset="0"/>
                <a:cs typeface="Times New Roman" panose="02020603050405020304" pitchFamily="18" charset="0"/>
              </a:rPr>
              <a:t>« L’enjeu du cycle 3 est de former l'élève lecteur. À l’issue de ce cycle, tous les élèves doivent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Arial" panose="020B0604020202020204" pitchFamily="34" charset="0"/>
                <a:ea typeface="Calibri" panose="020F0502020204030204" pitchFamily="34" charset="0"/>
                <a:cs typeface="Times New Roman" panose="02020603050405020304" pitchFamily="18" charset="0"/>
              </a:rPr>
              <a:t>maîtriser une lecture orale et silencieuse fluide et suffisamment rapide pour continuer le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Arial" panose="020B0604020202020204" pitchFamily="34" charset="0"/>
                <a:ea typeface="Calibri" panose="020F0502020204030204" pitchFamily="34" charset="0"/>
                <a:cs typeface="Times New Roman" panose="02020603050405020304" pitchFamily="18" charset="0"/>
              </a:rPr>
              <a:t>travail de compréhension et d’interprétation. L'entraînement à la lecture à haute voix et à la</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Arial" panose="020B0604020202020204" pitchFamily="34" charset="0"/>
                <a:ea typeface="Calibri" panose="020F0502020204030204" pitchFamily="34" charset="0"/>
                <a:cs typeface="Times New Roman" panose="02020603050405020304" pitchFamily="18" charset="0"/>
              </a:rPr>
              <a:t>lecture silencieuse doit se poursuivre. Cet entraînement est quotidien à l’école élémentaire et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Arial" panose="020B0604020202020204" pitchFamily="34" charset="0"/>
                <a:ea typeface="Calibri" panose="020F0502020204030204" pitchFamily="34" charset="0"/>
                <a:cs typeface="Times New Roman" panose="02020603050405020304" pitchFamily="18" charset="0"/>
              </a:rPr>
              <a:t>au collège ; au collège, il s’appuie sur les pratiques des différentes disciplines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fr-FR" dirty="0"/>
          </a:p>
          <a:p>
            <a:pPr marL="171450" indent="-171450">
              <a:buFontTx/>
              <a:buChar char="-"/>
            </a:pPr>
            <a:r>
              <a:rPr lang="fr-FR" dirty="0"/>
              <a:t>les résultats au test de fluence à l’entrée en 6</a:t>
            </a:r>
            <a:r>
              <a:rPr lang="fr-FR" baseline="30000" dirty="0"/>
              <a:t>e</a:t>
            </a:r>
            <a:r>
              <a:rPr lang="fr-FR" dirty="0"/>
              <a:t> qui montrent que 50% n’ont pas une lecture suffisamment fluide</a:t>
            </a:r>
          </a:p>
          <a:p>
            <a:pPr marL="0" indent="0">
              <a:buFontTx/>
              <a:buNone/>
            </a:pPr>
            <a:r>
              <a:rPr lang="fr-FR" dirty="0"/>
              <a:t>Or, une bonne fluidité de lecture est une des clés permettant une bonne compréhension des textes.</a:t>
            </a:r>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1</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1752566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Mais à quoi servent ces exercices ?</a:t>
            </a:r>
          </a:p>
          <a:p>
            <a:pPr rtl="0">
              <a:lnSpc>
                <a:spcPct val="115000"/>
              </a:lnSpc>
            </a:pPr>
            <a:r>
              <a:rPr lang="fr-FR" dirty="0">
                <a:effectLst/>
              </a:rPr>
              <a:t>Quand un élève commence à apprendre à lire, il utilise majoritairement la voie du décodage, qu’on appelle aussi lecture par assemblage, voie </a:t>
            </a:r>
            <a:r>
              <a:rPr lang="fr-FR" dirty="0" err="1">
                <a:effectLst/>
              </a:rPr>
              <a:t>sublexicale</a:t>
            </a:r>
            <a:r>
              <a:rPr lang="fr-FR" dirty="0">
                <a:effectLst/>
              </a:rPr>
              <a:t> ou voie indirecte. A ce stade, plus le mot est long, plus le temps de lecture de ce mot augmente.</a:t>
            </a:r>
          </a:p>
          <a:p>
            <a:pPr rtl="0">
              <a:lnSpc>
                <a:spcPct val="115000"/>
              </a:lnSpc>
            </a:pPr>
            <a:r>
              <a:rPr lang="fr-FR" dirty="0">
                <a:effectLst/>
              </a:rPr>
              <a:t>Avec l’expérience mais aussi en fonction de son niveau de vocabulaire oral, l’élève automatise la lecture et utilise de plus en plus fréquemment la lecture par adressage (que l’on appelle aussi voie lexicale ou voie directe).</a:t>
            </a:r>
          </a:p>
          <a:p>
            <a:pPr rtl="0">
              <a:lnSpc>
                <a:spcPct val="115000"/>
              </a:lnSpc>
            </a:pPr>
            <a:r>
              <a:rPr lang="fr-FR" dirty="0">
                <a:effectLst/>
              </a:rPr>
              <a:t>Comme vous pouvez le voir sur ce schéma, la lecture par assemblage est plus coûteuse car elle passe par des étapes plus nombreuses, plus laborieuses car moins automatisées. L’accès au sens ne se fait qu’après la phase de production orale.</a:t>
            </a:r>
          </a:p>
          <a:p>
            <a:pPr rtl="0">
              <a:lnSpc>
                <a:spcPct val="115000"/>
              </a:lnSpc>
            </a:pPr>
            <a:r>
              <a:rPr lang="fr-FR" dirty="0">
                <a:effectLst/>
              </a:rPr>
              <a:t>La voie d’adressage permet d’accéder au sens du mot avant même de l’oraliser.</a:t>
            </a:r>
          </a:p>
          <a:p>
            <a:pPr rtl="0">
              <a:lnSpc>
                <a:spcPct val="115000"/>
              </a:lnSpc>
            </a:pPr>
            <a:endParaRPr lang="fr-FR" dirty="0">
              <a:effectLst/>
            </a:endParaRPr>
          </a:p>
          <a:p>
            <a:pPr rtl="0">
              <a:lnSpc>
                <a:spcPct val="115000"/>
              </a:lnSpc>
            </a:pPr>
            <a:r>
              <a:rPr lang="fr-FR" dirty="0">
                <a:effectLst/>
              </a:rPr>
              <a:t>Les exercices de décision lexicale permettent justement d’entrainer les élèves à utiliser la voie d’adressage plutôt que la voie du décodage pour des mots qui sont connus et fréquents (comme école, route, regarder...</a:t>
            </a:r>
            <a:r>
              <a:rPr lang="fr-FR" dirty="0" err="1">
                <a:effectLst/>
              </a:rPr>
              <a:t>etc</a:t>
            </a:r>
            <a:r>
              <a:rPr lang="fr-FR" dirty="0">
                <a:effectLst/>
              </a:rPr>
              <a:t>).</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10</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589158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Ensuite, ces exercices permettent d’identifier les principales sources de difficultés rencontrées chez les élèves, et ce jusqu’au CM2 :</a:t>
            </a:r>
          </a:p>
          <a:p>
            <a:pPr rtl="0">
              <a:lnSpc>
                <a:spcPct val="115000"/>
              </a:lnSpc>
            </a:pPr>
            <a:r>
              <a:rPr lang="fr-FR" dirty="0">
                <a:effectLst/>
              </a:rPr>
              <a:t>- ceux qui identifient des mots français comme des pseudo-mots manquent de vocabulaire (le mot alibi, onde ou béguin posent encore problème même en 6ème car ce sont des mots rares donc peu reconnus par les élèves)</a:t>
            </a:r>
          </a:p>
          <a:p>
            <a:pPr rtl="0">
              <a:lnSpc>
                <a:spcPct val="115000"/>
              </a:lnSpc>
            </a:pPr>
            <a:r>
              <a:rPr lang="fr-FR" dirty="0">
                <a:effectLst/>
              </a:rPr>
              <a:t>- ceux qui identifient des pseudo-mots comme des mots français parce qu’ils confondent encore la valeur des lettres et lisent « tasse » à la place de « </a:t>
            </a:r>
            <a:r>
              <a:rPr lang="fr-FR" dirty="0" err="1">
                <a:effectLst/>
              </a:rPr>
              <a:t>tase</a:t>
            </a:r>
            <a:r>
              <a:rPr lang="fr-FR" dirty="0">
                <a:effectLst/>
              </a:rPr>
              <a:t> » / « inquiet » à la place d’ « </a:t>
            </a:r>
            <a:r>
              <a:rPr lang="fr-FR" dirty="0" err="1">
                <a:effectLst/>
              </a:rPr>
              <a:t>inciet</a:t>
            </a:r>
            <a:r>
              <a:rPr lang="fr-FR" dirty="0">
                <a:effectLst/>
              </a:rPr>
              <a:t> ». Ils ont besoin de consolider les règles de base de conversion graphème-phonème.</a:t>
            </a:r>
          </a:p>
          <a:p>
            <a:pPr rtl="0">
              <a:lnSpc>
                <a:spcPct val="115000"/>
              </a:lnSpc>
            </a:pPr>
            <a:r>
              <a:rPr lang="fr-FR" dirty="0">
                <a:effectLst/>
              </a:rPr>
              <a:t>- ceux qui identifient des pseudo-mots comme des mots français car ils ne différencient pas les lettres en miroir et lisent bien bateau quand il est écrit </a:t>
            </a:r>
            <a:r>
              <a:rPr lang="fr-FR" dirty="0" err="1">
                <a:effectLst/>
              </a:rPr>
              <a:t>dateau</a:t>
            </a:r>
            <a:r>
              <a:rPr lang="fr-FR" dirty="0">
                <a:effectLst/>
              </a:rPr>
              <a:t>…</a:t>
            </a:r>
          </a:p>
          <a:p>
            <a:pPr rtl="0">
              <a:lnSpc>
                <a:spcPct val="115000"/>
              </a:lnSpc>
            </a:pPr>
            <a:r>
              <a:rPr lang="fr-FR" dirty="0">
                <a:effectLst/>
              </a:rPr>
              <a:t>Il est important pour l’enseignant de repérer ces erreurs récurrentes mais différentes selon les profils d’élèves, afin de pouvoir remédier et aider les élèves à dépasser ces obstacles qui pour l’instant les empêchent d’accéder à la voie d’adressage.</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11</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94456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i="1" u="sng" dirty="0"/>
              <a:t>Pour enseigner la lecture et l’écriture au </a:t>
            </a:r>
            <a:r>
              <a:rPr lang="fr-FR" sz="1200" b="0" i="0" u="sng" strike="noStrike" kern="1200" baseline="0" dirty="0">
                <a:solidFill>
                  <a:schemeClr val="tx1"/>
                </a:solidFill>
                <a:latin typeface="+mn-lt"/>
                <a:ea typeface="+mn-ea"/>
                <a:cs typeface="+mn-cs"/>
              </a:rPr>
              <a:t> </a:t>
            </a:r>
            <a:r>
              <a:rPr lang="fr-FR" sz="1200" b="0" i="1" u="sng" strike="noStrike" kern="1200" baseline="0" dirty="0">
                <a:solidFill>
                  <a:schemeClr val="tx1"/>
                </a:solidFill>
                <a:latin typeface="+mn-lt"/>
                <a:ea typeface="+mn-ea"/>
                <a:cs typeface="+mn-cs"/>
              </a:rPr>
              <a:t>CP</a:t>
            </a:r>
            <a:r>
              <a:rPr lang="fr-FR" sz="1200" b="0" i="0" u="sng" strike="noStrike" kern="1200" baseline="0" dirty="0">
                <a:solidFill>
                  <a:schemeClr val="tx1"/>
                </a:solidFill>
                <a:latin typeface="+mn-lt"/>
                <a:ea typeface="+mn-ea"/>
                <a:cs typeface="+mn-cs"/>
              </a:rPr>
              <a:t> p 8 </a:t>
            </a:r>
            <a:r>
              <a:rPr lang="fr-FR" sz="1200" b="0" i="0" u="none" strike="noStrike" kern="1200" baseline="0" dirty="0">
                <a:solidFill>
                  <a:schemeClr val="tx1"/>
                </a:solidFill>
                <a:latin typeface="+mn-lt"/>
                <a:ea typeface="+mn-ea"/>
                <a:cs typeface="+mn-cs"/>
              </a:rPr>
              <a:t>:</a:t>
            </a:r>
          </a:p>
          <a:p>
            <a:r>
              <a:rPr lang="fr-FR" sz="1200" b="0" i="0" u="none" strike="noStrike" kern="1200" baseline="0" dirty="0">
                <a:solidFill>
                  <a:schemeClr val="tx1"/>
                </a:solidFill>
                <a:latin typeface="+mn-lt"/>
                <a:ea typeface="+mn-ea"/>
                <a:cs typeface="+mn-cs"/>
              </a:rPr>
              <a:t>« La fluence concerne également la lecture de mots en contexte. Estimée à partir d’une lecture oralisée, elle est définie comme la capacité à lire correctement et dans un temps imparti un texte continu, au rythme de la conversation, et avec la prosodie appropriée. Elle suppose à la fois d’identifier les mots à un rythme rapide, en les groupant en unités syntaxiques de sens, et de faire un usage rapide de la ponctuation, tant pour repérer les groupes et relations syntaxiques que pour choisir l’intonation qui convient. C’est la condition pour accéder au sens d’unités plus grandes que le mot (phrase, texte). En effet, la mémoire de travail est limitée à quatre ou cinq unités de traitement : une lecture mot à mot la saturera donc très vite. En revanche, lorsque les mots sont lus ensemble, en tant que groupe syntaxique, ils constituent une seule unité de sens ce qui accroît les capacités de traitement de la mémoire de travail et permet de donner du sens à des phrases plus longues.</a:t>
            </a:r>
          </a:p>
          <a:p>
            <a:r>
              <a:rPr lang="fr-FR" sz="1200" b="0" i="0" u="none" strike="noStrike" kern="1200" baseline="0" dirty="0">
                <a:solidFill>
                  <a:schemeClr val="tx1"/>
                </a:solidFill>
                <a:latin typeface="+mn-lt"/>
                <a:ea typeface="+mn-ea"/>
                <a:cs typeface="+mn-cs"/>
              </a:rPr>
              <a:t>Exemple : « Il était une fois / une petite fille de village, / la plus jolie / qu’on eût su voir ; / sa mère / en était folle, / et sa mère-grand / plus folle encore. » (Charles Perrault,</a:t>
            </a:r>
          </a:p>
          <a:p>
            <a:r>
              <a:rPr lang="fr-FR" sz="1200" b="0" i="1" u="none" strike="noStrike" kern="1200" baseline="0" dirty="0">
                <a:solidFill>
                  <a:schemeClr val="tx1"/>
                </a:solidFill>
                <a:latin typeface="+mn-lt"/>
                <a:ea typeface="+mn-ea"/>
                <a:cs typeface="+mn-cs"/>
              </a:rPr>
              <a:t>Le Petit Chaperon rouge</a:t>
            </a:r>
            <a:r>
              <a:rPr lang="fr-FR" sz="1200" b="0" i="0" u="none" strike="noStrike" kern="1200" baseline="0" dirty="0">
                <a:solidFill>
                  <a:schemeClr val="tx1"/>
                </a:solidFill>
                <a:latin typeface="+mn-lt"/>
                <a:ea typeface="+mn-ea"/>
                <a:cs typeface="+mn-cs"/>
              </a:rPr>
              <a:t>).</a:t>
            </a:r>
          </a:p>
          <a:p>
            <a:r>
              <a:rPr lang="fr-FR" sz="1200" b="0" i="0" u="none" strike="noStrike" kern="1200" baseline="0" dirty="0">
                <a:solidFill>
                  <a:schemeClr val="tx1"/>
                </a:solidFill>
                <a:latin typeface="+mn-lt"/>
                <a:ea typeface="+mn-ea"/>
                <a:cs typeface="+mn-cs"/>
              </a:rPr>
              <a:t>La fluidité de la lecture en contexte indique une automatisation du décodage qui libère des ressources cognitives pour la compréhension.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12</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1280074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 terme « prosodie » regroupe l’intonation, le respect de la ponctuation, le rythme, le tempo…</a:t>
            </a:r>
          </a:p>
          <a:p>
            <a:r>
              <a:rPr lang="fr-FR" sz="1200" baseline="0" dirty="0"/>
              <a:t>Lire avec une prosodie adaptée au rythme de la parole demande d’avoir appris et automatisé le décodage et la reconnaissance de mots. (Maryse Bianco)</a:t>
            </a:r>
          </a:p>
          <a:p>
            <a:r>
              <a:rPr lang="fr-FR" sz="1200" baseline="0" dirty="0"/>
              <a:t>Il faut donc porter l’attention sur les accents, la ponctuation, l’intonation, les groupes de souffle, de sens, etc.</a:t>
            </a:r>
            <a:endParaRPr lang="fr-FR" sz="1200" dirty="0"/>
          </a:p>
          <a:p>
            <a:pPr algn="just">
              <a:lnSpc>
                <a:spcPct val="107000"/>
              </a:lnSpc>
              <a:spcAft>
                <a:spcPts val="80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Intonation</a:t>
            </a:r>
            <a:r>
              <a:rPr lang="fr-FR" sz="1200" dirty="0">
                <a:effectLst/>
                <a:latin typeface="Calibri" panose="020F0502020204030204" pitchFamily="34" charset="0"/>
                <a:ea typeface="Calibri" panose="020F0502020204030204" pitchFamily="34" charset="0"/>
                <a:cs typeface="Times New Roman" panose="02020603050405020304" pitchFamily="18" charset="0"/>
              </a:rPr>
              <a:t> : ensemble des inflexions que prend la voix, notamment pour traduire l’état émotionnel d’un personnage.</a:t>
            </a:r>
          </a:p>
          <a:p>
            <a:pPr algn="just">
              <a:lnSpc>
                <a:spcPct val="107000"/>
              </a:lnSpc>
              <a:spcAft>
                <a:spcPts val="80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Ponctuation</a:t>
            </a:r>
            <a:r>
              <a:rPr lang="fr-FR" sz="1200" dirty="0">
                <a:effectLst/>
                <a:latin typeface="Calibri" panose="020F0502020204030204" pitchFamily="34" charset="0"/>
                <a:ea typeface="Calibri" panose="020F0502020204030204" pitchFamily="34" charset="0"/>
                <a:cs typeface="Times New Roman" panose="02020603050405020304" pitchFamily="18" charset="0"/>
              </a:rPr>
              <a:t> : signes qui n’ont pas de valeur phonémique mais qui facilite, voire induisent, la compréhension d’un texte.</a:t>
            </a:r>
          </a:p>
          <a:p>
            <a:pPr algn="just">
              <a:lnSpc>
                <a:spcPct val="107000"/>
              </a:lnSpc>
              <a:spcAft>
                <a:spcPts val="80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Groupe de sens</a:t>
            </a:r>
            <a:r>
              <a:rPr lang="fr-FR" sz="1200" dirty="0">
                <a:effectLst/>
                <a:latin typeface="Calibri" panose="020F0502020204030204" pitchFamily="34" charset="0"/>
                <a:ea typeface="Calibri" panose="020F0502020204030204" pitchFamily="34" charset="0"/>
                <a:cs typeface="Times New Roman" panose="02020603050405020304" pitchFamily="18" charset="0"/>
              </a:rPr>
              <a:t> : mots à relier entre eux pour faciliter la compréhension du texte.</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Lire avec une prosodie adaptée permet de parvenir à une lecture expressive. Cette lecture expressive devra être préparée, une fois que le décodage et le sens du texte sont maitrisés. </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Exemples d’exercices de mise en voix d’un texte : </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jouer de la hauteur de la voix (grave / aigu) : un élève ou un groupe d’élève lit avec une voix aigüe, un autre avec une voix grave, un autre alterne les deux. On observe les effets.</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jouer sur l’intensité (forte / piano) : un élève ou un groupe d’élève lit avec une voix normale, un autre avec une voix forte, un autre avec une voix douce. On observe les effets.</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jouer sur le crescendo / decrescendo : un élève commence doucement, un autre un peu plus fort, puis deux élèves, puis trois, jusqu’à former un cœur puissant. Puis on redescend jusqu’à n’avoir plus qu’un murmure (le poème « les Djinns » de Victor Hugo se prête bien à cet exercice). On observe les effets.</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jouer sur le lento / presto : un élève lit le texte normalement, un autre le lit le plus lentement possible, un autre le plus rapidement possible et ainsi de suite. On observe les effets.</a:t>
            </a:r>
          </a:p>
          <a:p>
            <a:pPr marL="285750" indent="-285750" algn="just">
              <a:lnSpc>
                <a:spcPct val="107000"/>
              </a:lnSpc>
              <a:spcAft>
                <a:spcPts val="800"/>
              </a:spcAft>
              <a:buFontTx/>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s’entrainer à parler vite et à articuler : divers exercices de prononciation avec des virelangues ou des poèmes jouant sur les sonorités.</a:t>
            </a:r>
          </a:p>
          <a:p>
            <a:pPr marL="0" indent="0" algn="just">
              <a:lnSpc>
                <a:spcPct val="107000"/>
              </a:lnSpc>
              <a:spcAft>
                <a:spcPts val="800"/>
              </a:spcAft>
              <a:buFontTx/>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P 39 à 44 du guide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Pour enseigner la lecture et l’écriture au CP</a:t>
            </a:r>
          </a:p>
          <a:p>
            <a:pPr marL="0" indent="0" algn="just">
              <a:lnSpc>
                <a:spcPct val="107000"/>
              </a:lnSpc>
              <a:spcAft>
                <a:spcPts val="800"/>
              </a:spcAft>
              <a:buFontTx/>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P 17 à 25 du guide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Pour enseigner la lecture et l’écriture au CE1</a:t>
            </a:r>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13</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280853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En fait, ce qu’il est important de ne pas perdre de vue, c’est que la fluence n’est pas un objectif en soi. Elle n’est importante que parce qu’elle permet de mieux comprendre ce qui est lu.</a:t>
            </a:r>
          </a:p>
          <a:p>
            <a:pPr rtl="0">
              <a:lnSpc>
                <a:spcPct val="115000"/>
              </a:lnSpc>
            </a:pPr>
            <a:r>
              <a:rPr lang="fr-FR" dirty="0">
                <a:effectLst/>
              </a:rPr>
              <a:t>Ainsi, tout ce qui sera enseigné sur les mots, les phrases, les textes, les paragraphes et tous les concepts liés à l’écrit, tout cela aura un impact sur la fluence et donc sur la compréhension en lecture.</a:t>
            </a:r>
          </a:p>
          <a:p>
            <a:pPr rtl="0">
              <a:lnSpc>
                <a:spcPct val="115000"/>
              </a:lnSpc>
            </a:pPr>
            <a:r>
              <a:rPr lang="fr-FR" dirty="0">
                <a:effectLst/>
              </a:rPr>
              <a:t>De même, tout le travail conduit en étude de la langue, sur l’articulation des groupes dans la phrase par exemple, permettra de gagner en fluence de lecture, mais là encore pour mieux comprendre ce qu’on lit.</a:t>
            </a:r>
          </a:p>
          <a:p>
            <a:pPr rtl="0">
              <a:lnSpc>
                <a:spcPct val="115000"/>
              </a:lnSpc>
            </a:pPr>
            <a:r>
              <a:rPr lang="fr-FR" dirty="0">
                <a:effectLst/>
              </a:rPr>
              <a:t>L’enrichissement du lexique servira également la fluence car comme nous avons pu le présenter dans la diapo de la décision lexicale, plus l’élève connaît de mots et plus il lui est facile de les identifier par voie d’adressage.</a:t>
            </a:r>
          </a:p>
          <a:p>
            <a:pPr rtl="0">
              <a:lnSpc>
                <a:spcPct val="115000"/>
              </a:lnSpc>
            </a:pPr>
            <a:r>
              <a:rPr lang="fr-FR" dirty="0">
                <a:effectLst/>
              </a:rPr>
              <a:t>Ainsi, tout ce qui est enseigné sert la fluence qui à son tour sert une meilleure compréhension de ce qui est lu.</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14</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92113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Pour nous aider à comprendre la place de la fluence dans la lecture, </a:t>
            </a:r>
            <a:r>
              <a:rPr lang="fr-FR" dirty="0" err="1">
                <a:effectLst/>
              </a:rPr>
              <a:t>Bentolila</a:t>
            </a:r>
            <a:r>
              <a:rPr lang="fr-FR" dirty="0">
                <a:effectLst/>
              </a:rPr>
              <a:t> utilise la métaphore du loto : « Tous ceux qui ont gagné au loto ont joué au loto / mais tous ceux qui ont joué au loto n’ont pas gagné ».</a:t>
            </a:r>
          </a:p>
          <a:p>
            <a:pPr rtl="0">
              <a:lnSpc>
                <a:spcPct val="115000"/>
              </a:lnSpc>
            </a:pPr>
            <a:r>
              <a:rPr lang="fr-FR" dirty="0">
                <a:effectLst/>
              </a:rPr>
              <a:t>De la même façon, il ne suffit pas d’être fluent pour être un bon </a:t>
            </a:r>
            <a:r>
              <a:rPr lang="fr-FR" dirty="0" err="1">
                <a:effectLst/>
              </a:rPr>
              <a:t>compreneur</a:t>
            </a:r>
            <a:r>
              <a:rPr lang="fr-FR" dirty="0">
                <a:effectLst/>
              </a:rPr>
              <a:t>. Certes, les chercheurs nous apprennent que la fluence est un prédicteur direct de la bonne compréhension en lecture car les élèves qui obtiennent les résultats les plus faibles sur le plan de la fluidité ont également les résultats les plus faibles en compréhension. Mais il est impératif que les séances de fluence soient complétées par des séances explicites d’enseignement de la compréhension.</a:t>
            </a:r>
          </a:p>
          <a:p>
            <a:pPr rtl="0">
              <a:lnSpc>
                <a:spcPct val="115000"/>
              </a:lnSpc>
            </a:pPr>
            <a:r>
              <a:rPr lang="fr-FR" dirty="0">
                <a:effectLst/>
              </a:rPr>
              <a:t>En effet, la fluence est une condition nécessaire mais pas suffisante pour accéder à la compréhension en lecture.</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15</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1678232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capacité à lire un texte avec fluidité permet d’économiser la mémoire de travail des élèves et ainsi d’alléger leur charge cognitive. Ils sont alors plus disponibles pour comprendre ce qu’ils lisent, le décodage ne leur demandant que peu d’efforts.</a:t>
            </a:r>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16</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82696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17</a:t>
            </a:fld>
            <a:endParaRPr lang="fr-FR"/>
          </a:p>
        </p:txBody>
      </p:sp>
    </p:spTree>
    <p:extLst>
      <p:ext uri="{BB962C8B-B14F-4D97-AF65-F5344CB8AC3E}">
        <p14:creationId xmlns:p14="http://schemas.microsoft.com/office/powerpoint/2010/main" val="50614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Les difficultés de lecture peuvent être dues à de multiples raisons : manque de vocabulaire, difficulté de décodage, défaut d’automatisation...etc. C’est pourquoi il est essentiel de diagnostiquer avant d’enseigner. Avant d’enseigner, il faut donc évaluer la fluence pour planifier l’enseignement.</a:t>
            </a:r>
          </a:p>
          <a:p>
            <a:pPr rtl="0">
              <a:lnSpc>
                <a:spcPct val="115000"/>
              </a:lnSpc>
            </a:pPr>
            <a:r>
              <a:rPr lang="fr-FR" dirty="0">
                <a:effectLst/>
              </a:rPr>
              <a:t>Cette évaluation vient en amont et est réalisée pour chaque élève sur 3 types de supports : des mots fréquents, des pseudo-mots et des textes. En effet, chacun de ces support permet d’identifier les besoins des élèves sur différents plans.</a:t>
            </a:r>
          </a:p>
          <a:p>
            <a:endParaRPr lang="fr-FR" i="1" dirty="0">
              <a:solidFill>
                <a:srgbClr val="FF0000"/>
              </a:solidFill>
            </a:endParaRPr>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18</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19892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Il est vrai qu’on parle toujours de LA fluence comme s’il s’agissait d’une compétence uniforme. Pourtant, elle est composée de 3 habiletés différentes. Ce tableau fait apparaître sur chaque ligne : le type de fluence / puis comment elle fonctionne / ce que l’on travaille dans ce type d’habileté et enfin comment elle s’évalue.</a:t>
            </a:r>
          </a:p>
          <a:p>
            <a:pPr rtl="0">
              <a:lnSpc>
                <a:spcPct val="115000"/>
              </a:lnSpc>
            </a:pPr>
            <a:r>
              <a:rPr lang="fr-FR" dirty="0">
                <a:effectLst/>
              </a:rPr>
              <a:t>- Le premier type de fluence est la fluence de décodage : il s’agit de faire correspondre un graphème à un phonème. On s’intéresse alors aux capacités réelles de décodage et pour cela, on fait lire à voix haute des pseudo-mots pendant 1 min.</a:t>
            </a:r>
          </a:p>
          <a:p>
            <a:pPr rtl="0">
              <a:lnSpc>
                <a:spcPct val="115000"/>
              </a:lnSpc>
            </a:pPr>
            <a:r>
              <a:rPr lang="fr-FR" dirty="0">
                <a:effectLst/>
              </a:rPr>
              <a:t>- le 2ème type de fluence est la fluence de reconnaissance de la forme orthographique de mots. Il s’agit donc de reconnaître directement des mots mémorisés sur le plan orthographique. On s’intéresse là aux procédures orthographiques et pour cela, on fait lire à haute voix des listes de mots pendant 1 minute. On aura dans ces listes des mots comme loup, sept, femme...etc. Attention ! Ici, ces mots ne sont pas reconnus de façon globale. C’est la mémorisation de leur forme orthographique qui permet leur reconnaissance et l’accès au sens. Si le mot femme était écrit « f-a-m-e », il serait moins bien reconnu et compris que le mot femme écrit f-e-mm-e.</a:t>
            </a:r>
          </a:p>
          <a:p>
            <a:pPr rtl="0">
              <a:lnSpc>
                <a:spcPct val="115000"/>
              </a:lnSpc>
            </a:pPr>
            <a:r>
              <a:rPr lang="fr-FR" dirty="0">
                <a:effectLst/>
              </a:rPr>
              <a:t>- le 3ème type de fluence est la fluence de lecture en contexte : elle s’appuie sur le contexte pour faciliter le décodage. On s’intéresse ici à la lecture avec une prosodie adaptée. Cela s’appuie bien entendu sur la lecture d’un texte pendant 1 minute. Comme c’est la lecture avec une prosodie adaptée qui est visée, le choix du texte est essentiel : il devra pouvoir être mis en voix facilement en jouant sur le rythme, la ponctuation, devra permettre de moduler le ton etc. Tous les textes ne s’y prêtent pas forcément !</a:t>
            </a:r>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19</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297975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premier temps de travail est ce diaporama qui constituera un temps d’apports didactiques et pédagogiques.</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second temps sera dédié à l’appropriation de ressources et un retour sur cette formation par l’intermédiaire d’un questionnaire en ligne.</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2</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220312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i="1"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a:t>Pour enseigner la lecture et l’écriture au CE1 </a:t>
            </a:r>
            <a:r>
              <a:rPr lang="fr-FR" dirty="0"/>
              <a:t> P 32-33</a:t>
            </a:r>
          </a:p>
          <a:p>
            <a:pPr algn="just">
              <a:lnSpc>
                <a:spcPct val="107000"/>
              </a:lnSpc>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20</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2600535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Objectif = évaluer le qualitatif pas simplement le quantitatif.</a:t>
            </a:r>
          </a:p>
          <a:p>
            <a:endParaRPr lang="fr-FR" dirty="0"/>
          </a:p>
          <a:p>
            <a:r>
              <a:rPr lang="fr-FR" dirty="0"/>
              <a:t>Exemple Outils pour enseigner, Jocelyne Giasson, </a:t>
            </a:r>
            <a:r>
              <a:rPr lang="fr-FR" i="1" dirty="0"/>
              <a:t>La lecture, de la théorie à la pratique, </a:t>
            </a:r>
            <a:r>
              <a:rPr lang="fr-FR" i="0" dirty="0"/>
              <a:t>De Boeck</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Jocelyne Giasson (La Lecture. De la théorie à la pratique, De Boeck, 2005) propose une échelle de 6 niveaux permettant de situer le niveau des élèves quant à la fluidité de lecture.</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Les deux premiers niveaux correspondant à la lecture sous-syllabique et lecture syllabique ne sont pas repris dans le guide CE1 (la mesure de la fluence de décodage s’opérant à partir de pseudo-mots)</a:t>
            </a:r>
          </a:p>
          <a:p>
            <a:pPr algn="just">
              <a:lnSpc>
                <a:spcPct val="107000"/>
              </a:lnSpc>
              <a:spcAft>
                <a:spcPts val="800"/>
              </a:spcAft>
            </a:pPr>
            <a:r>
              <a:rPr lang="fr-FR" sz="1200" b="1" i="1" dirty="0">
                <a:effectLst/>
                <a:latin typeface="Calibri" panose="020F0502020204030204" pitchFamily="34" charset="0"/>
                <a:ea typeface="Calibri" panose="020F0502020204030204" pitchFamily="34" charset="0"/>
                <a:cs typeface="Times New Roman" panose="02020603050405020304" pitchFamily="18" charset="0"/>
              </a:rPr>
              <a:t>Niveau 1 / lecture hésitante</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 L’élève lit principalement mot à mot. À l’occasion, il peut lire des groupes de deux ou trois mots, mais ces regroupements sont rares ou ne respectent pas la syntaxe de la phrase. L’élève lit sans aucune expression. </a:t>
            </a:r>
          </a:p>
          <a:p>
            <a:pPr algn="just">
              <a:lnSpc>
                <a:spcPct val="107000"/>
              </a:lnSpc>
              <a:spcAft>
                <a:spcPts val="800"/>
              </a:spcAft>
            </a:pPr>
            <a:r>
              <a:rPr lang="fr-FR" sz="1200" b="1" i="1" dirty="0">
                <a:effectLst/>
                <a:latin typeface="Calibri" panose="020F0502020204030204" pitchFamily="34" charset="0"/>
                <a:ea typeface="Calibri" panose="020F0502020204030204" pitchFamily="34" charset="0"/>
                <a:cs typeface="Times New Roman" panose="02020603050405020304" pitchFamily="18" charset="0"/>
              </a:rPr>
              <a:t>Niveau 2 / lecture hésitante courante</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 L’élève lit principalement par groupes de deux mots, avec parfois des regroupements de trois ou quatre mots. On note, à l’occasion, une lecture mot à mot. Le découpage en groupe de mots peut sembler maladroit et inapproprié dans le contexte plus large de la phrase ou du texte. Une petite partie du texte seulement est lue avec expression. </a:t>
            </a:r>
          </a:p>
          <a:p>
            <a:pPr algn="just">
              <a:lnSpc>
                <a:spcPct val="107000"/>
              </a:lnSpc>
              <a:spcAft>
                <a:spcPts val="800"/>
              </a:spcAft>
            </a:pPr>
            <a:r>
              <a:rPr lang="fr-FR" sz="1200" b="1" i="1" dirty="0">
                <a:effectLst/>
                <a:latin typeface="Calibri" panose="020F0502020204030204" pitchFamily="34" charset="0"/>
                <a:ea typeface="Calibri" panose="020F0502020204030204" pitchFamily="34" charset="0"/>
                <a:cs typeface="Times New Roman" panose="02020603050405020304" pitchFamily="18" charset="0"/>
              </a:rPr>
              <a:t>Niveau 3 / lecture courante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L’élève lit surtout par groupes de trois ou quatre mots. On peut noter, à l’occasion, quelques regroupements plus petits. Dans l’ensemble, le découpage en groupes de mots semble approprié et respecte la syntaxe du texte. L’élève essaie de lire avec expression, mais ne réussit que dans une certaine proportion. </a:t>
            </a:r>
          </a:p>
          <a:p>
            <a:pPr algn="just">
              <a:lnSpc>
                <a:spcPct val="107000"/>
              </a:lnSpc>
              <a:spcAft>
                <a:spcPts val="800"/>
              </a:spcAft>
            </a:pPr>
            <a:r>
              <a:rPr lang="fr-FR" sz="1200" b="1" i="1" dirty="0">
                <a:effectLst/>
                <a:latin typeface="Calibri" panose="020F0502020204030204" pitchFamily="34" charset="0"/>
                <a:ea typeface="Calibri" panose="020F0502020204030204" pitchFamily="34" charset="0"/>
                <a:cs typeface="Times New Roman" panose="02020603050405020304" pitchFamily="18" charset="0"/>
              </a:rPr>
              <a:t>Niveau 4 / lecture expressive</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 L’élève lit essentiellement par groupes de mots signifiants. Bien qu’on puisse observer certaines répétitions ou déviations par rapport au texte, elles n’ont pas d’incidence sur l’ensemble de la lecture. La syntaxe du texte est toujours respectée. La plus grande partie du texte est lue avec expression</a:t>
            </a:r>
            <a:endParaRPr lang="fr-FR" i="0"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21</a:t>
            </a:fld>
            <a:endParaRPr lang="fr-FR"/>
          </a:p>
        </p:txBody>
      </p:sp>
    </p:spTree>
    <p:extLst>
      <p:ext uri="{BB962C8B-B14F-4D97-AF65-F5344CB8AC3E}">
        <p14:creationId xmlns:p14="http://schemas.microsoft.com/office/powerpoint/2010/main" val="3354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Pour Maryse Bianco, il est incontournable d’identifier les besoins de chaque élève parce qu’il existe 4 profils de lecteurs :</a:t>
            </a:r>
          </a:p>
          <a:p>
            <a:pPr rtl="0">
              <a:lnSpc>
                <a:spcPct val="115000"/>
              </a:lnSpc>
            </a:pPr>
            <a:r>
              <a:rPr lang="fr-FR" dirty="0">
                <a:effectLst/>
              </a:rPr>
              <a:t>- les faibles lecteurs – </a:t>
            </a:r>
            <a:r>
              <a:rPr lang="fr-FR" dirty="0" err="1">
                <a:effectLst/>
              </a:rPr>
              <a:t>compreneurs</a:t>
            </a:r>
            <a:r>
              <a:rPr lang="fr-FR" dirty="0">
                <a:effectLst/>
              </a:rPr>
              <a:t> : ce sont les élèves pour lesquels le déchiffrage et la compréhension sont difficiles.</a:t>
            </a:r>
          </a:p>
          <a:p>
            <a:pPr rtl="0">
              <a:lnSpc>
                <a:spcPct val="115000"/>
              </a:lnSpc>
            </a:pPr>
            <a:r>
              <a:rPr lang="fr-FR" dirty="0">
                <a:effectLst/>
              </a:rPr>
              <a:t>- les bons lecteurs – </a:t>
            </a:r>
            <a:r>
              <a:rPr lang="fr-FR" dirty="0" err="1">
                <a:effectLst/>
              </a:rPr>
              <a:t>compreneurs</a:t>
            </a:r>
            <a:r>
              <a:rPr lang="fr-FR" dirty="0">
                <a:effectLst/>
              </a:rPr>
              <a:t> : ce sont les élèves qui lisent et comprennent aisément</a:t>
            </a:r>
          </a:p>
          <a:p>
            <a:pPr rtl="0">
              <a:lnSpc>
                <a:spcPct val="115000"/>
              </a:lnSpc>
            </a:pPr>
            <a:r>
              <a:rPr lang="fr-FR" dirty="0">
                <a:effectLst/>
              </a:rPr>
              <a:t>- les faibles </a:t>
            </a:r>
            <a:r>
              <a:rPr lang="fr-FR" dirty="0" err="1">
                <a:effectLst/>
              </a:rPr>
              <a:t>compreneurs</a:t>
            </a:r>
            <a:r>
              <a:rPr lang="fr-FR" dirty="0">
                <a:effectLst/>
              </a:rPr>
              <a:t> : ce sont les élèves qui déchiffrent bien mais comprennent mal</a:t>
            </a:r>
          </a:p>
          <a:p>
            <a:pPr rtl="0">
              <a:lnSpc>
                <a:spcPct val="115000"/>
              </a:lnSpc>
            </a:pPr>
            <a:r>
              <a:rPr lang="fr-FR" dirty="0">
                <a:effectLst/>
              </a:rPr>
              <a:t>- les faibles lecteurs : ce sont les élèves qui déchiffrent difficilement mais comprennent bien</a:t>
            </a:r>
          </a:p>
          <a:p>
            <a:pPr rtl="0">
              <a:lnSpc>
                <a:spcPct val="115000"/>
              </a:lnSpc>
            </a:pPr>
            <a:r>
              <a:rPr lang="fr-FR" dirty="0">
                <a:effectLst/>
              </a:rPr>
              <a:t>On peut donc en déduire que tous les profils d’élèves n’ont pas les mêmes besoins. Ainsi, les faibles lecteurs auront besoin d’apprendre à lire plus vite alors que les autres élèves auront besoin de ralentir ou de travailler la théâtralisation pour mieux comprendre.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22</a:t>
            </a:fld>
            <a:endParaRPr lang="fr-FR"/>
          </a:p>
        </p:txBody>
      </p:sp>
    </p:spTree>
    <p:extLst>
      <p:ext uri="{BB962C8B-B14F-4D97-AF65-F5344CB8AC3E}">
        <p14:creationId xmlns:p14="http://schemas.microsoft.com/office/powerpoint/2010/main" val="375143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Toujours dans le but d’identifier les besoins des élèves, il est possible de s’appuyer sur l’échelle multidimensionnelle de fluence de </a:t>
            </a:r>
            <a:r>
              <a:rPr lang="fr-FR" dirty="0" err="1">
                <a:effectLst/>
              </a:rPr>
              <a:t>Godde</a:t>
            </a:r>
            <a:r>
              <a:rPr lang="fr-FR" dirty="0">
                <a:effectLst/>
              </a:rPr>
              <a:t>, Bosse et Bailly.</a:t>
            </a:r>
          </a:p>
          <a:p>
            <a:pPr rtl="0">
              <a:lnSpc>
                <a:spcPct val="115000"/>
              </a:lnSpc>
            </a:pPr>
            <a:r>
              <a:rPr lang="fr-FR" dirty="0">
                <a:effectLst/>
              </a:rPr>
              <a:t>Cette échelle d’évaluation qualitative est facilement utilisable sur le terrain scolaire. Il s’agit d’analyser les compétences de fluence selon 4 dimensions : </a:t>
            </a:r>
          </a:p>
          <a:p>
            <a:pPr rtl="0">
              <a:lnSpc>
                <a:spcPct val="115000"/>
              </a:lnSpc>
            </a:pPr>
            <a:r>
              <a:rPr lang="fr-FR" dirty="0">
                <a:effectLst/>
              </a:rPr>
              <a:t>- l’expression qui va donner de la vie au texte en mettant certains mots en valeur, ou d’autres en retrait pour faire passer des émotions ou en susciter chez l’auditeur. Cette dimension est étroitement liée à la compréhension car ces variations supposent une bonne compréhension du texte et de ses implicites.</a:t>
            </a:r>
          </a:p>
          <a:p>
            <a:pPr rtl="0">
              <a:lnSpc>
                <a:spcPct val="115000"/>
              </a:lnSpc>
            </a:pPr>
            <a:r>
              <a:rPr lang="fr-FR" dirty="0">
                <a:effectLst/>
              </a:rPr>
              <a:t>- le phrasé qui correspond à la segmentation du texte en groupes de sens et qui s’appuie notamment sur la bonne gestion de la ponctuation</a:t>
            </a:r>
          </a:p>
          <a:p>
            <a:pPr rtl="0">
              <a:lnSpc>
                <a:spcPct val="115000"/>
              </a:lnSpc>
            </a:pPr>
            <a:r>
              <a:rPr lang="fr-FR" dirty="0">
                <a:effectLst/>
              </a:rPr>
              <a:t>- le décodage</a:t>
            </a:r>
          </a:p>
          <a:p>
            <a:pPr rtl="0">
              <a:lnSpc>
                <a:spcPct val="115000"/>
              </a:lnSpc>
            </a:pPr>
            <a:r>
              <a:rPr lang="fr-FR" dirty="0">
                <a:effectLst/>
              </a:rPr>
              <a:t>- et la vitesse.</a:t>
            </a:r>
          </a:p>
          <a:p>
            <a:pPr rtl="0">
              <a:lnSpc>
                <a:spcPct val="115000"/>
              </a:lnSpc>
            </a:pPr>
            <a:r>
              <a:rPr lang="fr-FR" dirty="0">
                <a:effectLst/>
              </a:rPr>
              <a:t>Ces 4 dimensions sont codées de 1 à 4 en fonction du niveau de compétence du lecteur dans chacune des composantes. Le niveau 1 correspond au niveau le plus faible. Le niveau 4 au niveau le plus performant qui se rapproche des compétences du lecteur expert.</a:t>
            </a:r>
          </a:p>
          <a:p>
            <a:pPr rtl="0">
              <a:lnSpc>
                <a:spcPct val="115000"/>
              </a:lnSpc>
            </a:pPr>
            <a:r>
              <a:rPr lang="fr-FR" dirty="0">
                <a:effectLst/>
              </a:rPr>
              <a:t>Cet outil permet de situer chaque élève, notamment au cycle 3 où les élèves arrivent avec des niveaux très hétérogènes en lecture en vue de proposer une différenciation.</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23</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759175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C’est à partir de cet outil, l’échelle multidimensionnelle de fluence, que Maryse Bianco propose une différenciation. Il s’agit de repérer pour chacune des dimensions où se situe chaque élève. Ici, on voit que l’élève 1 a un niveau faible dans presque toutes les dimensions comme l’indiquent les bulles noires numérotées (1 en décodage, 2 en vitesse, 1 en phrasé et 1 en expression. Il lui faut donc retravailler le déchiffrage sur des énoncés brefs. Ces pistes apparaissent dans la dernière colonne.</a:t>
            </a:r>
          </a:p>
          <a:p>
            <a:pPr rtl="0">
              <a:lnSpc>
                <a:spcPct val="115000"/>
              </a:lnSpc>
            </a:pPr>
            <a:r>
              <a:rPr lang="fr-FR" dirty="0">
                <a:effectLst/>
              </a:rPr>
              <a:t>L’élève 2 est lui aussi lent si l’on considère sa vitesse de lecture mais il a acquis un niveau 3 en décodage et en phrasé. Ses besoins ne seront donc pas les mêmes que ceux de l’élève 1 ALORS qu’ils ont la même vitesse de lecture…</a:t>
            </a:r>
          </a:p>
          <a:p>
            <a:pPr rtl="0">
              <a:lnSpc>
                <a:spcPct val="115000"/>
              </a:lnSpc>
            </a:pPr>
            <a:r>
              <a:rPr lang="fr-FR" dirty="0">
                <a:effectLst/>
              </a:rPr>
              <a:t>De même les élèves 3 et 4 ont des profils proches mais qui diffèrent au niveau de l’expressivité. Les besoins seront là encore différents comme l’indiquent les pistes proposées. </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24</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307480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Lire un texte à voix haute relève d’un</a:t>
            </a:r>
            <a:r>
              <a:rPr lang="fr-FR" baseline="0" dirty="0"/>
              <a:t> processus complexe qui s’apprend sur la durée. Apprentissage spécifique, régulier, guidé par le professeur (guide CE1 p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 </a:t>
            </a:r>
            <a:r>
              <a:rPr lang="fr-FR" b="1" baseline="0" dirty="0"/>
              <a:t>Au cycle 1 </a:t>
            </a:r>
            <a:r>
              <a:rPr lang="fr-FR" baseline="0" dirty="0"/>
              <a:t>: Un détour par les programmes consolidés de 2021 qui prennent appui sur les guides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Pour préparer la lecture et l’écriture à l’école maternelle</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Enseigner le vocabulaire à l’école maternelle.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Vocabulaire, syntaxe</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cf</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guide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Enseigner le vocabulaire à l’école maternelle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Toute langue constitue un système complexe réunissant un ensemble de mots (= le lexique) et un ensemble de règles de fonctionnement (grammaire, conjugaison, sons). A l’école maternelle il ne s’agit pas d’amener les élèves à apprendre tout le lexique de la langue française mais bien de profiter du temps de l’explosion lexicale pour accroître le vocabulaire passif puis actif de chacun (condition indispensable pour une entrée ultérieure réussie dans l’apprentissage de la lecture).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un enseignement qui fait l’objet de séances courtes et quotidiennes inscrites à l’emploi du temps et structuré en 4 étapes qui correspondent aux étapes de la mémorisation.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un enseignement qui se mène conjointement avec celui de la syntaxe. On utilise en permanence les acquis et situations développées lors des séances de vocabulaire dans d’autres séances qui consistent à développer la syntaxe.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L’enrichissement du vocabulaire passe par la connaissance de toutes les classes grammaticales (noms, verbes, adjectifs, adverbes, déterminants…). On construit des séquences structurées et progressives. On construit un corpus qui tient compte de la fréquence des mots et des centres d’intérêt des enfants, </a:t>
            </a:r>
            <a:r>
              <a:rPr lang="fr-FR"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dès la PS</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 syntaxe est à développer au travers des échanges entre pairs. On met en place des situations riches et variées.</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Entrée progressive dans l’écrit</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(outil : le guide Eduscol : Se préparer à apprendre à lire et à écrire à l’école maternelle)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Toutes les classes sont importantes pour se préparer à apprendre à lire et à écrire.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L’écrit en réception</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C’est la lecture, pas seulement d’albums de littérature de jeunesse. Il faut ouvrir aux textes poétiques, injonctifs et documentaires. Des séances de lecture à haute voix sont à inscrire à l’emploi du temps. La lecture à haute voix, ce n’est pas de la lecture offerte. Il s’agit de séances préparées et structurées dédiées à l’enseignement de la compréhension (lecture préalable du support par l’enseignant).</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L’écrit en production</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Ecriture : la PS a toute sa place dans la préparation au geste d’écriture mais on passe par le développement des capacités motrices globales avant d’arriver à une motricité fine. Les apprentissages doivent être explicités.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Dictées à l’adulte / Essais d’écriture dès MS et en GS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Habiletés phonologiques</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PS : écoute de sons divers au travers de jeux d’écoute et de comptines.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MS et GS : travail régulier et systématique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manipulations de syllabes, rimes, premières correspondances lettres / sons, manipulation de phonèmes (voyelles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consonnes constrictives.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Découverte du principe alphabétique</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travail autour des lettres dans leurs 3 composantes (forme, son, nom) : prédicteur de la réussite des apprentissages en lecture et écriture</a:t>
            </a:r>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 CP</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(cf. Guide CP p 30)</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 CP :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 fluidité de lecture orale est un prédicteur de la bonne compréhension en lecture. Très tôt dans l’année, au cours préparatoire, dès que les élèves en sont capables, ils s’entraînent quotidiennement en lecture à voix haute, avec plusieurs essais successifs, sur des listes de syllabes, de pseudo-mots, de mots comportant une, deux, puis trois ou quatre syllabes, sur des phrases courtes, puis plus longues. L’objectif de ces entraînements est de passer d’un laborieux déchiffrement à une lecture instantanée.</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Lorsqu’ils sont en mesure de déchiffrer des phrases et de petits textes, les élèves apprennent à focaliser leur attention sur la ponctuation et les liaisons dans les textes</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lus. La lecture doit être régulière et le débit adapté aux effets souhaités. Il est important de faire comprendre aux élèves qu’il ne s’agit pas de lire vite ; il suffit seulement</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décoder vite et de donner à la voix les inflexions nécessaires au service du sens. En période 4 et 5, ils préparent leur lecture à voix haute, à partir de textes de plus</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plus long. Une grille d’évaluation, qui leur est communiquée, explicite les attendus du professeur. Elle leur permet d’améliorer leur lecture à voix haute.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 CE1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consolidation (guide CE1 p 11) : le travail de la lecture à voix haute est plus approfondi</a:t>
            </a:r>
            <a:endParaRPr lang="fr-FR" sz="18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25</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233548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pPr marL="171450" indent="-171450">
              <a:buFont typeface="Wingdings" panose="05000000000000000000" pitchFamily="2" charset="2"/>
              <a:buChar char="Ø"/>
            </a:pPr>
            <a:r>
              <a:rPr lang="fr-FR" dirty="0"/>
              <a:t>Repères annuels de progression français Cycle 2 (notamment p 5 et p 8) : https://eduscol.education.fr/document/13966/download </a:t>
            </a:r>
          </a:p>
          <a:p>
            <a:pPr marL="171450" indent="-171450">
              <a:buFont typeface="Wingdings" panose="05000000000000000000" pitchFamily="2" charset="2"/>
              <a:buChar char="Ø"/>
            </a:pPr>
            <a:r>
              <a:rPr lang="fr-FR" dirty="0"/>
              <a:t>Repères annuels de progression français Cycle 3 (notamment p 2 et p 4) : https://eduscol.education.fr/document/14020/download </a:t>
            </a:r>
          </a:p>
          <a:p>
            <a:pPr marL="171450" indent="-171450">
              <a:buFont typeface="Wingdings" panose="05000000000000000000" pitchFamily="2" charset="2"/>
              <a:buChar char="Ø"/>
            </a:pPr>
            <a:r>
              <a:rPr lang="fr-FR" dirty="0"/>
              <a:t>Document Eduscol « Travailler la fluence » : https://cache.media.eduscol.education.fr/file/6eme/81/4/EV19_C3_Francais_Fluence-comprehension_1308814.pdf </a:t>
            </a:r>
          </a:p>
          <a:p>
            <a:r>
              <a:rPr lang="fr-FR" dirty="0"/>
              <a:t>Les chiffres</a:t>
            </a:r>
            <a:r>
              <a:rPr lang="fr-FR" baseline="0" dirty="0"/>
              <a:t> indiqués sont des objectifs vers lesquels tendre. </a:t>
            </a:r>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26</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2838727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Pour que l’enseignement soit progressif, il est important de prévoir des entrainements à la lecture sous des formes variées chaque jour et pour tous les élèves.</a:t>
            </a:r>
          </a:p>
          <a:p>
            <a:pPr rtl="0">
              <a:lnSpc>
                <a:spcPct val="115000"/>
              </a:lnSpc>
            </a:pPr>
            <a:r>
              <a:rPr lang="fr-FR" dirty="0">
                <a:effectLst/>
              </a:rPr>
              <a:t>Les séances ne travaillant pas systématiquement les mêmes dimensions de la fluence, il est également essentiel d’énoncer expliciter les objectifs, les enjeux et les stratégies dans chacune des séances d’entrainement. </a:t>
            </a:r>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27</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125673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D’autres points de vigilance sont à souligner : d’abord, le choix du support de la séquence de fluence.</a:t>
            </a:r>
          </a:p>
          <a:p>
            <a:pPr rtl="0">
              <a:lnSpc>
                <a:spcPct val="115000"/>
              </a:lnSpc>
            </a:pPr>
            <a:r>
              <a:rPr lang="fr-FR" dirty="0">
                <a:effectLst/>
              </a:rPr>
              <a:t>Ce support doit être 100% déchiffrable pour les petits déchiffreurs, notamment au début du cycle 2.</a:t>
            </a:r>
          </a:p>
          <a:p>
            <a:pPr rtl="0">
              <a:lnSpc>
                <a:spcPct val="115000"/>
              </a:lnSpc>
            </a:pPr>
            <a:r>
              <a:rPr lang="fr-FR" dirty="0">
                <a:effectLst/>
              </a:rPr>
              <a:t>Les textes proposés doivent avoir une complexité progressive. Cette progression est donc à réfléchir tant au niveau de la difficulté des textes que de leur longueur.</a:t>
            </a:r>
          </a:p>
          <a:p>
            <a:pPr rtl="0">
              <a:lnSpc>
                <a:spcPct val="115000"/>
              </a:lnSpc>
            </a:pPr>
            <a:r>
              <a:rPr lang="fr-FR" dirty="0">
                <a:effectLst/>
              </a:rPr>
              <a:t>Les constructions syntaxiques doivent également être maitrisées : on veillera à ce que les élèves connaissent le sens des pronoms et des conjonctions utilisés. Les propositions subordonnées, si elles apparaissent dans le texte, ont fait l’objet d’un travail dans une séance décrochée pour construire les relations de sens.</a:t>
            </a:r>
          </a:p>
          <a:p>
            <a:pPr rtl="0">
              <a:lnSpc>
                <a:spcPct val="115000"/>
              </a:lnSpc>
            </a:pPr>
            <a:r>
              <a:rPr lang="fr-FR" dirty="0">
                <a:effectLst/>
              </a:rPr>
              <a:t>Enfin, le registre lexical du texte doit être accessible pour les élèves.</a:t>
            </a:r>
          </a:p>
          <a:p>
            <a:pPr rtl="0">
              <a:lnSpc>
                <a:spcPct val="115000"/>
              </a:lnSpc>
            </a:pPr>
            <a:r>
              <a:rPr lang="fr-FR" dirty="0">
                <a:effectLst/>
              </a:rPr>
              <a:t>Mais en plus du choix du support, il est important de diversifier les textes travaillés : on peut proposer des récits mais aussi du théâtre, de la poésie, un texte documentaire…</a:t>
            </a:r>
          </a:p>
          <a:p>
            <a:pPr rtl="0">
              <a:lnSpc>
                <a:spcPct val="115000"/>
              </a:lnSpc>
            </a:pPr>
            <a:r>
              <a:rPr lang="fr-FR" dirty="0">
                <a:effectLst/>
              </a:rPr>
              <a:t>Ces textes peuvent tout à fait s’inscrire dans les autres disciplines.</a:t>
            </a:r>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28</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1694273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29</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106013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Le format retenu pour cette formation permet de poursuivre 2 objectifs majeurs :</a:t>
            </a:r>
          </a:p>
          <a:p>
            <a:pPr rtl="0">
              <a:lnSpc>
                <a:spcPct val="115000"/>
              </a:lnSpc>
            </a:pPr>
            <a:r>
              <a:rPr lang="fr-FR" dirty="0">
                <a:effectLst/>
              </a:rPr>
              <a:t>il s’agit d’apporter à travers ce diaporama commenté des contenus pédagogiques et didactiques qui permettront de redéfinir ce qu’est la fluence </a:t>
            </a:r>
            <a:r>
              <a:rPr lang="fr-FR" b="1" dirty="0">
                <a:effectLst/>
              </a:rPr>
              <a:t>et</a:t>
            </a:r>
            <a:r>
              <a:rPr lang="fr-FR" dirty="0">
                <a:effectLst/>
              </a:rPr>
              <a:t> de présenter sa mise en œuvre pour des séances les plus efficientes possibles.</a:t>
            </a:r>
          </a:p>
          <a:p>
            <a:pPr rtl="0">
              <a:lnSpc>
                <a:spcPct val="115000"/>
              </a:lnSpc>
            </a:pPr>
            <a:r>
              <a:rPr lang="fr-FR" dirty="0">
                <a:effectLst/>
              </a:rPr>
              <a:t>Un 3</a:t>
            </a:r>
            <a:r>
              <a:rPr lang="fr-FR" baseline="30000" dirty="0">
                <a:effectLst/>
              </a:rPr>
              <a:t>ème</a:t>
            </a:r>
            <a:r>
              <a:rPr lang="fr-FR" dirty="0">
                <a:effectLst/>
              </a:rPr>
              <a:t> objectif est celui de proposer des ressources aux enseignants. Pour cela, un </a:t>
            </a:r>
            <a:r>
              <a:rPr lang="fr-FR" dirty="0" err="1">
                <a:effectLst/>
              </a:rPr>
              <a:t>digipad</a:t>
            </a:r>
            <a:r>
              <a:rPr lang="fr-FR" dirty="0">
                <a:effectLst/>
              </a:rPr>
              <a:t> a été créé par le groupe départemental Français. Celui-ci est hébergé sur le site Français du département et constitue le support retenu pour le temps d’appropriation des ressources d’1h30 qui complète cette formation. Ce </a:t>
            </a:r>
            <a:r>
              <a:rPr lang="fr-FR" dirty="0" err="1">
                <a:effectLst/>
              </a:rPr>
              <a:t>digipad</a:t>
            </a:r>
            <a:r>
              <a:rPr lang="fr-FR" dirty="0">
                <a:effectLst/>
              </a:rPr>
              <a:t> très riche met à disposition des enseignants des ressources qui faciliteront la mise en œuvre des séances de fluence dans les classes.</a:t>
            </a:r>
          </a:p>
          <a:p>
            <a:pPr rtl="0">
              <a:lnSpc>
                <a:spcPct val="115000"/>
              </a:lnSpc>
            </a:pPr>
            <a:r>
              <a:rPr lang="fr-FR" dirty="0">
                <a:effectLst/>
              </a:rPr>
              <a:t>Le lien de ce </a:t>
            </a:r>
            <a:r>
              <a:rPr lang="fr-FR" dirty="0" err="1">
                <a:effectLst/>
              </a:rPr>
              <a:t>Digipad</a:t>
            </a:r>
            <a:r>
              <a:rPr lang="fr-FR" dirty="0">
                <a:effectLst/>
              </a:rPr>
              <a:t> apparaitra en fin de diaporama. Pour retrouver ces ressources, vous pourrez également entrer « pédagogie89 » dans votre moteur de recherche, cliquer sur l’onglet français, puis accéder au module Fluence cycle 2 et 3.</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3951148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a:p>
            <a:r>
              <a:rPr lang="fr-FR" dirty="0"/>
              <a:t>- OURA LEC http://www.cognisciences.com/accueil/outils/article/oura-lec-cp-outil-enseignant</a:t>
            </a:r>
          </a:p>
          <a:p>
            <a:r>
              <a:rPr lang="fr-FR" dirty="0"/>
              <a:t>= </a:t>
            </a:r>
            <a:r>
              <a:rPr lang="fr-FR" dirty="0" err="1"/>
              <a:t>OUra</a:t>
            </a:r>
            <a:r>
              <a:rPr lang="fr-FR" dirty="0"/>
              <a:t> est un indicateur de l’évolution de l’acquisition de la lecture au cours du CP. Les évaluations proposées ont été étalonnées à quatre moments-clés de l’année : deuxième quinzaine de septembre, première quinzaine de décembre, deuxième quinzaine de mars et deuxième et troisième semaine de juin.</a:t>
            </a:r>
          </a:p>
          <a:p>
            <a:pPr marL="0" indent="0">
              <a:buFontTx/>
              <a:buNone/>
            </a:pPr>
            <a:endParaRPr lang="fr-FR" dirty="0"/>
          </a:p>
          <a:p>
            <a:pPr marL="171450" indent="-171450">
              <a:buFontTx/>
              <a:buChar char="-"/>
            </a:pPr>
            <a:r>
              <a:rPr lang="fr-FR" dirty="0"/>
              <a:t>ELFE http://www.cognisciences.com/accueil/outils/article/e-l-fe-evaluation-de-la-lecture-en-fluence</a:t>
            </a:r>
          </a:p>
          <a:p>
            <a:r>
              <a:rPr lang="fr-FR" dirty="0"/>
              <a:t>Outil permettant d’évaluer rapidement le niveau de déchiffrage des élèves du CE1 à la 5è à partir de la lecture d’un texte pendant une minute</a:t>
            </a:r>
            <a:br>
              <a:rPr lang="fr-FR" dirty="0"/>
            </a:br>
            <a:r>
              <a:rPr lang="fr-FR" dirty="0"/>
              <a:t>La modalité de lecture sur 1 minute a été choisie car une lecture sur un temps plus long ne donnait pas une meilleure sensibilité.</a:t>
            </a:r>
          </a:p>
          <a:p>
            <a:r>
              <a:rPr lang="fr-FR" dirty="0"/>
              <a:t>Les normes ont été établies à partir d’un échantillon représentatif des élèves scolarisés</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30</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078422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La fluence peut être travaillée selon différentes modalités. Le guide « Pour enseigner la lecture et l’écriture au CE1 » présente p.26 et 27 une modalité d’organisation en classe entière. Cette modalité peut être envisageable lorsqu’il s’agit d’aider les élèves à construire les points de repères d’une séance de fluence, ou pour permettre l’entrainement de tous les élèves. La séance en classe entière est aussi l’occasion de faire émerger les caractéristiques de la lecture attendue afin de déterminer les critères de réussite. Elle peut aussi être utilisée pour familiariser les élèves à la lecture à haute voix devant un grand groupe…</a:t>
            </a:r>
          </a:p>
          <a:p>
            <a:pPr rtl="0">
              <a:lnSpc>
                <a:spcPct val="115000"/>
              </a:lnSpc>
            </a:pPr>
            <a:r>
              <a:rPr lang="fr-FR" dirty="0">
                <a:effectLst/>
              </a:rPr>
              <a:t>Toutefois, cette modalité a ses limites lorsqu’il s’agit de faire progresser les élèves en fluence.</a:t>
            </a:r>
          </a:p>
          <a:p>
            <a:pPr rtl="0">
              <a:lnSpc>
                <a:spcPct val="115000"/>
              </a:lnSpc>
            </a:pPr>
            <a:r>
              <a:rPr lang="fr-FR" dirty="0">
                <a:effectLst/>
              </a:rPr>
              <a:t>La modalité présentée dans la diapo suivante répond davantage à cet objectif.</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31</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1677526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Guide CE1 p 26/29 + Démarche de la Cigale . </a:t>
            </a:r>
          </a:p>
          <a:p>
            <a:r>
              <a:rPr lang="fr-FR" dirty="0"/>
              <a:t>Lors de la5ème phase, si la lecture n’est pas chronométrée, les élèves doivent être en capacité de s’auto-évaluer (prévoir des grilles d’auto-évaluation ou d’évaluation en binôme par exemple).</a:t>
            </a: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Points de vigilance</a:t>
            </a:r>
            <a:r>
              <a:rPr lang="fr-FR" sz="1800" dirty="0">
                <a:effectLst/>
                <a:latin typeface="Calibri" panose="020F0502020204030204" pitchFamily="34" charset="0"/>
                <a:ea typeface="Calibri" panose="020F0502020204030204" pitchFamily="34" charset="0"/>
                <a:cs typeface="Times New Roman" panose="02020603050405020304" pitchFamily="18" charset="0"/>
              </a:rPr>
              <a:t> : le travail en petits groupes homogène (4 élèves) permet de multiplier les lectures individuelles et favorise la concentration des enfants. L’enseignement a une meilleure visibilité des besoins et des réussites de chacun. Ces groupes ne sont pas voués à rester fixes dans le temps.</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que ce travail soit efficace, les séances doivent être régulières et courtes (environ 20min / 2 fois par semaine)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32</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2289102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Les diapos suivantes permettent de revenir sur certaines questions que l’on peut se poser avant de s’engager dans des séquences de fluence : </a:t>
            </a:r>
          </a:p>
          <a:p>
            <a:pPr rtl="0">
              <a:lnSpc>
                <a:spcPct val="115000"/>
              </a:lnSpc>
            </a:pPr>
            <a:r>
              <a:rPr lang="fr-FR" dirty="0">
                <a:effectLst/>
              </a:rPr>
              <a:t>Tout d’abord, tous les élèves participent-ils aux ateliers de fluence ?</a:t>
            </a:r>
          </a:p>
          <a:p>
            <a:pPr rtl="0">
              <a:lnSpc>
                <a:spcPct val="115000"/>
              </a:lnSpc>
            </a:pPr>
            <a:r>
              <a:rPr lang="fr-FR" dirty="0">
                <a:effectLst/>
              </a:rPr>
              <a:t>Cela dépendra principalement des besoins identifiés chez les élèves. Des outils comme l’échelle multidimensionnelle de fluence présentée précédemment ou les évaluations nationales peuvent être de précieux atouts.</a:t>
            </a:r>
          </a:p>
          <a:p>
            <a:pPr rtl="0">
              <a:lnSpc>
                <a:spcPct val="115000"/>
              </a:lnSpc>
            </a:pPr>
            <a:r>
              <a:rPr lang="fr-FR" dirty="0">
                <a:effectLst/>
              </a:rPr>
              <a:t>Les échanges entre les enseignants des différents niveaux de classes ne sont pas à négliger non plus. Les informations recueillies sur le niveau des élèves, en cours d’année, lors des conseils des maitres ou des CMC centrés sur la personnalisation des parcours et en fin d’année scolaire sont des atouts précieux pour identifier les élèves pour lesquels les ateliers de fluence peuvent être mis en œuvre.</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33</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893876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Comment expliquer ce travail aux élèves et aux familles ?</a:t>
            </a:r>
          </a:p>
          <a:p>
            <a:pPr rtl="0">
              <a:lnSpc>
                <a:spcPct val="115000"/>
              </a:lnSpc>
            </a:pPr>
            <a:r>
              <a:rPr lang="fr-FR" dirty="0">
                <a:effectLst/>
              </a:rPr>
              <a:t>Et bien tout d’abord, annoncer aux élèves les objectifs et les enjeux de ce travail.</a:t>
            </a:r>
          </a:p>
          <a:p>
            <a:pPr rtl="0">
              <a:lnSpc>
                <a:spcPct val="115000"/>
              </a:lnSpc>
            </a:pPr>
            <a:r>
              <a:rPr lang="fr-FR" dirty="0">
                <a:effectLst/>
              </a:rPr>
              <a:t>Ensuite, informer les familles, notamment lors des temps de restitution des résultats aux évaluations de la démarche mise en œuvre et de ce qu’elle permet.</a:t>
            </a:r>
          </a:p>
          <a:p>
            <a:pPr rtl="0">
              <a:lnSpc>
                <a:spcPct val="115000"/>
              </a:lnSpc>
            </a:pPr>
            <a:r>
              <a:rPr lang="fr-FR" dirty="0">
                <a:effectLst/>
              </a:rPr>
              <a:t>Enfin, transmettre les enregistrements audios aux élèves et aux familles permet de valoriser les progrès accomplis.</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34</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66642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Combien de temps durent les ateliers ?</a:t>
            </a:r>
          </a:p>
          <a:p>
            <a:pPr rtl="0">
              <a:lnSpc>
                <a:spcPct val="115000"/>
              </a:lnSpc>
            </a:pPr>
            <a:r>
              <a:rPr lang="fr-FR" dirty="0">
                <a:effectLst/>
              </a:rPr>
              <a:t>Maryse Bianco conseille des ateliers massés 3 à 4 fois par semaine sur plusieurs semaines.</a:t>
            </a:r>
          </a:p>
          <a:p>
            <a:pPr rtl="0">
              <a:lnSpc>
                <a:spcPct val="115000"/>
              </a:lnSpc>
            </a:pPr>
            <a:r>
              <a:rPr lang="fr-FR" dirty="0">
                <a:effectLst/>
              </a:rPr>
              <a:t>Chaque atelier dure une vingtaine de minutes.</a:t>
            </a:r>
          </a:p>
          <a:p>
            <a:pPr rtl="0">
              <a:lnSpc>
                <a:spcPct val="115000"/>
              </a:lnSpc>
            </a:pPr>
            <a:r>
              <a:rPr lang="fr-FR" dirty="0">
                <a:effectLst/>
              </a:rPr>
              <a:t>Chaque texte est travaillé au moins 4 fois.</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35</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706864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Qui peut mettre en œuvre ces ateliers ?</a:t>
            </a:r>
          </a:p>
          <a:p>
            <a:pPr rtl="0">
              <a:lnSpc>
                <a:spcPct val="115000"/>
              </a:lnSpc>
            </a:pPr>
            <a:r>
              <a:rPr lang="fr-FR" dirty="0">
                <a:effectLst/>
              </a:rPr>
              <a:t>Les enseignants en charge de la classe bien entendu mais également les maitres E, les autres enseignants lors de temps de décloisonnement ou de Maclé.</a:t>
            </a:r>
          </a:p>
          <a:p>
            <a:pPr rtl="0">
              <a:lnSpc>
                <a:spcPct val="115000"/>
              </a:lnSpc>
            </a:pPr>
            <a:r>
              <a:rPr lang="fr-FR" dirty="0">
                <a:effectLst/>
              </a:rPr>
              <a:t>Ces ateliers ne se limitent pas au cycle 2. Ils peuvent et doivent être conduits du CP dès que le décodage est suffisant puis les années suivantes et même au collège en 6</a:t>
            </a:r>
            <a:r>
              <a:rPr lang="fr-FR" baseline="30000" dirty="0">
                <a:effectLst/>
              </a:rPr>
              <a:t>ème</a:t>
            </a:r>
            <a:r>
              <a:rPr lang="fr-FR" dirty="0">
                <a:effectLst/>
              </a:rPr>
              <a:t>. Certains projets pilotes mettent d’ailleurs la fluence au cœur de la liaison CM2-6</a:t>
            </a:r>
            <a:r>
              <a:rPr lang="fr-FR" baseline="30000" dirty="0">
                <a:effectLst/>
              </a:rPr>
              <a:t>ème</a:t>
            </a:r>
            <a:r>
              <a:rPr lang="fr-FR" dirty="0">
                <a:effectLst/>
              </a:rPr>
              <a:t>.</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36</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334568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Quels textes choisir ?</a:t>
            </a:r>
          </a:p>
          <a:p>
            <a:pPr rtl="0">
              <a:lnSpc>
                <a:spcPct val="115000"/>
              </a:lnSpc>
            </a:pPr>
            <a:r>
              <a:rPr lang="fr-FR" dirty="0">
                <a:effectLst/>
              </a:rPr>
              <a:t>Cette question fait écho à un point de vigilance mentionné précédemment. Les textes choisis par l’enseignant doivent être adaptés au niveau des élèves, selon une progression dans la complexité et la longueur, et s’inscrire dans une variété de textes, tant du point de vue du genre que du champ disciplinaire dans lequel ils s’inscrivent.</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37</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3262499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Pour vous aider à différencier les supports proposés aux élèves, voici une sélection de quelques outils : </a:t>
            </a:r>
          </a:p>
          <a:p>
            <a:pPr rtl="0">
              <a:lnSpc>
                <a:spcPct val="115000"/>
              </a:lnSpc>
            </a:pPr>
            <a:r>
              <a:rPr lang="fr-FR" dirty="0">
                <a:effectLst/>
              </a:rPr>
              <a:t>Le Ruban Word du cartable fantastique permet de rendre les textes plus accessibles : choix de police, d’interligne, d’écartement des lettres, surlignage, de mise en couleurs d’une ligne sur l’autre…etc.</a:t>
            </a:r>
          </a:p>
          <a:p>
            <a:pPr rtl="0">
              <a:lnSpc>
                <a:spcPct val="115000"/>
              </a:lnSpc>
            </a:pPr>
            <a:r>
              <a:rPr lang="fr-FR" dirty="0">
                <a:effectLst/>
              </a:rPr>
              <a:t>D’autres fonctionnalités particulières sont proposées aux enseignants à la demande.</a:t>
            </a:r>
          </a:p>
          <a:p>
            <a:pPr rtl="0">
              <a:lnSpc>
                <a:spcPct val="115000"/>
              </a:lnSpc>
            </a:pPr>
            <a:r>
              <a:rPr lang="fr-FR" u="sng" dirty="0">
                <a:effectLst/>
                <a:hlinkClick r:id="rId3"/>
              </a:rPr>
              <a:t>https://www.cartablefantastique.fr/outils-pour-compenser/le-ruban-word/</a:t>
            </a:r>
            <a:endParaRPr lang="fr-FR" dirty="0">
              <a:effectLst/>
            </a:endParaRPr>
          </a:p>
          <a:p>
            <a:pPr rtl="0">
              <a:lnSpc>
                <a:spcPct val="115000"/>
              </a:lnSpc>
            </a:pPr>
            <a:br>
              <a:rPr lang="fr-FR" dirty="0">
                <a:effectLst/>
              </a:rPr>
            </a:br>
            <a:endParaRPr lang="fr-FR" dirty="0">
              <a:effectLst/>
            </a:endParaRPr>
          </a:p>
          <a:p>
            <a:pPr rtl="0">
              <a:lnSpc>
                <a:spcPct val="115000"/>
              </a:lnSpc>
            </a:pPr>
            <a:r>
              <a:rPr lang="fr-FR" dirty="0">
                <a:effectLst/>
              </a:rPr>
              <a:t>Le logiciel </a:t>
            </a:r>
            <a:r>
              <a:rPr lang="fr-FR" dirty="0" err="1">
                <a:effectLst/>
              </a:rPr>
              <a:t>coupe-mot</a:t>
            </a:r>
            <a:r>
              <a:rPr lang="fr-FR" dirty="0">
                <a:effectLst/>
              </a:rPr>
              <a:t> permet également d’agir sur le texte en modifiant de nombreux paramètres comme la mise en couleurs des syllabes pour aider à la segmentation, l’identification des digraphes…etc.</a:t>
            </a:r>
          </a:p>
          <a:p>
            <a:pPr rtl="0">
              <a:lnSpc>
                <a:spcPct val="115000"/>
              </a:lnSpc>
            </a:pPr>
            <a:r>
              <a:rPr lang="fr-FR" u="sng" dirty="0">
                <a:effectLst/>
                <a:hlinkClick r:id="rId4"/>
              </a:rPr>
              <a:t>https://www.dyslogiciel.fr/</a:t>
            </a:r>
            <a:endParaRPr lang="fr-FR" dirty="0">
              <a:effectLst/>
            </a:endParaRPr>
          </a:p>
          <a:p>
            <a:pPr rtl="0">
              <a:lnSpc>
                <a:spcPct val="115000"/>
              </a:lnSpc>
            </a:pPr>
            <a:br>
              <a:rPr lang="fr-FR" dirty="0">
                <a:effectLst/>
              </a:rPr>
            </a:br>
            <a:endParaRPr lang="fr-FR" dirty="0">
              <a:effectLst/>
            </a:endParaRPr>
          </a:p>
          <a:p>
            <a:pPr rtl="0">
              <a:lnSpc>
                <a:spcPct val="115000"/>
              </a:lnSpc>
            </a:pPr>
            <a:r>
              <a:rPr lang="fr-FR" dirty="0">
                <a:effectLst/>
              </a:rPr>
              <a:t>La synthèse vocale est également un outil à télécharger à partir des liens proposés dans les notes pour permettre aux élèves d’avoir accès au texte oralisé autant de fois que de besoin tout en suivant visuellement sa correspondance écrite.</a:t>
            </a:r>
          </a:p>
          <a:p>
            <a:endParaRPr lang="fr-FR"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38</a:t>
            </a:fld>
            <a:endParaRPr lang="fr-FR"/>
          </a:p>
        </p:txBody>
      </p:sp>
    </p:spTree>
    <p:extLst>
      <p:ext uri="{BB962C8B-B14F-4D97-AF65-F5344CB8AC3E}">
        <p14:creationId xmlns:p14="http://schemas.microsoft.com/office/powerpoint/2010/main" val="31053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Bien entendu, les ouvrages pédagogiques et les supports d’entrainement de La Cigale ou des autres éditeurs sont aussi des outils qui peuvent être mobilisés. Mais n’oubliez pas les extraits de tout autre type de manuels scolaires pour varier les supports !</a:t>
            </a:r>
          </a:p>
          <a:p>
            <a:endParaRPr lang="fr-FR"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39</a:t>
            </a:fld>
            <a:endParaRPr lang="fr-FR"/>
          </a:p>
        </p:txBody>
      </p:sp>
    </p:spTree>
    <p:extLst>
      <p:ext uri="{BB962C8B-B14F-4D97-AF65-F5344CB8AC3E}">
        <p14:creationId xmlns:p14="http://schemas.microsoft.com/office/powerpoint/2010/main" val="387824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Le temps 1 qui correspond à la prise de connaissance de ce diaporama commenté est partagé en 3 parties : la première définira ce qu’est « lire de manière fluide », la deuxième s’intéressera à la manière d’enseigner la fluence. La troisième donnera quelques pistes de mises en œuvre, pistes qui seront complétées par les ressources que vous retrouverez dans le </a:t>
            </a:r>
            <a:r>
              <a:rPr lang="fr-FR" dirty="0" err="1">
                <a:effectLst/>
              </a:rPr>
              <a:t>Digipad</a:t>
            </a:r>
            <a:r>
              <a:rPr lang="fr-FR" dirty="0">
                <a:effectLst/>
              </a:rPr>
              <a:t> Fluence hébergé sur le site français de la DSDEN89.</a:t>
            </a:r>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4</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1966752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Intérêt du chuchoteur : s’entraîner à lire seul (l’enfant s’entend de manière amplifiée sans bruit parasite alors qu’il chuchote), favorise la concentration, diminue le bruit en classe</a:t>
            </a:r>
          </a:p>
          <a:p>
            <a:r>
              <a:rPr lang="fr-FR" dirty="0"/>
              <a:t>Limite: pas de retour direct ni de correction, bien préciser l’objectif aux élèves, ce n’est pas un jouet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Codage </a:t>
            </a:r>
            <a:r>
              <a:rPr lang="fr-FR" sz="1200" i="1" dirty="0"/>
              <a:t>Pour enseigner la lecture et l’écriture au CE1, p </a:t>
            </a:r>
            <a:r>
              <a:rPr lang="fr-FR" sz="1200" dirty="0"/>
              <a:t>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L’enregistrement peut également être utilisé. Il permet à l’élève de se réécouter et facilite l’autoévaluation.</a:t>
            </a:r>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40</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3877053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Pour donner encore plus de sens à la fluence, n’hésitez pas à les inscrire dans des projets : Le concours « Les petits champions de la lecture » est ouvert aux élèves de CM1 et de CM2. La lecture à haute voix dure 3 minutes et porte sur un texte de littérature de jeunesse de leur choix. Les élèves peuvent participer avec leur classe, avec un groupe librement constitué ou avec un médiateur du livre.</a:t>
            </a:r>
          </a:p>
          <a:p>
            <a:pPr rtl="0">
              <a:lnSpc>
                <a:spcPct val="115000"/>
              </a:lnSpc>
            </a:pPr>
            <a:r>
              <a:rPr lang="fr-FR" dirty="0">
                <a:effectLst/>
              </a:rPr>
              <a:t>Les Petits champions de la première étape locale s’unissent ensuite pour participer ensemble aux mêmes étapes départementales, régionales puis, pour une ultime lecture à voix haute sur la scène de la Comédie-Française lors de la finale nationale.</a:t>
            </a:r>
          </a:p>
          <a:p>
            <a:pPr rtl="0">
              <a:lnSpc>
                <a:spcPct val="115000"/>
              </a:lnSpc>
            </a:pPr>
            <a:r>
              <a:rPr lang="fr-FR" dirty="0">
                <a:effectLst/>
              </a:rPr>
              <a:t>Un autre projet qui permet de donner du sens à la fluence est la présentation d’une pièce de théâtre qui favorise la lecture expressive.</a:t>
            </a:r>
          </a:p>
          <a:p>
            <a:pPr rtl="0">
              <a:lnSpc>
                <a:spcPct val="115000"/>
              </a:lnSpc>
            </a:pPr>
            <a:r>
              <a:rPr lang="fr-FR" dirty="0">
                <a:effectLst/>
              </a:rPr>
              <a:t>Tout comme la préparation d’une lecture à destination d’une autre classe ou des élèves de maternelle pour faire germer ou pour renforcer le projet de lecteur par exemple.</a:t>
            </a:r>
          </a:p>
          <a:p>
            <a:endParaRPr lang="fr-FR"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41</a:t>
            </a:fld>
            <a:endParaRPr lang="fr-FR"/>
          </a:p>
        </p:txBody>
      </p:sp>
    </p:spTree>
    <p:extLst>
      <p:ext uri="{BB962C8B-B14F-4D97-AF65-F5344CB8AC3E}">
        <p14:creationId xmlns:p14="http://schemas.microsoft.com/office/powerpoint/2010/main" val="221991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Nous arrivons ici au terme de notre diaporama commenté. Un temps d’1h30 vous est laissé pour prendre connaissance des ressources mises en ligne sur le site français de la dsden89 et pour répondre au questionnaire en ligne. Pour accéder aux ressources, vous pouvez entrer dans votre moteur de recherche « pédagogie89 »&gt; rubrique français &gt; onglet lire : La fluence en lecture aux cycles 2 et 3.</a:t>
            </a:r>
          </a:p>
          <a:p>
            <a:pPr rtl="0">
              <a:lnSpc>
                <a:spcPct val="115000"/>
              </a:lnSpc>
            </a:pPr>
            <a:r>
              <a:rPr lang="fr-FR" dirty="0">
                <a:effectLst/>
              </a:rPr>
              <a:t>Le lien apparait également dans les notes du diaporama.</a:t>
            </a:r>
          </a:p>
          <a:p>
            <a:pPr rtl="0">
              <a:lnSpc>
                <a:spcPct val="115000"/>
              </a:lnSpc>
            </a:pPr>
            <a:r>
              <a:rPr lang="fr-FR" u="sng" dirty="0">
                <a:effectLst/>
                <a:hlinkClick r:id="rId3"/>
              </a:rPr>
              <a:t>http://dsden89.ac-dijon.fr/francais/?La-fluence-en-lecture-aux-cycles-2-et-3#30</a:t>
            </a:r>
            <a:endParaRPr lang="fr-FR" dirty="0">
              <a:effectLst/>
            </a:endParaRPr>
          </a:p>
          <a:p>
            <a:pPr rtl="0">
              <a:lnSpc>
                <a:spcPct val="115000"/>
              </a:lnSpc>
            </a:pPr>
            <a:r>
              <a:rPr lang="fr-FR" dirty="0">
                <a:effectLst/>
              </a:rPr>
              <a:t>Après ce temps d’appropriation, n’oubliez pas de renseigner le questionnaire en ligne dont le lien apparait ci-dessous. Cela vous prendra seulement 5 minutes.</a:t>
            </a:r>
          </a:p>
          <a:p>
            <a:pPr rtl="0">
              <a:lnSpc>
                <a:spcPct val="115000"/>
              </a:lnSpc>
            </a:pPr>
            <a:r>
              <a:rPr lang="fr-FR" u="sng" dirty="0">
                <a:effectLst/>
                <a:hlinkClick r:id="rId4"/>
              </a:rPr>
              <a:t>http://extranet.ac-dijon.fr/limesurvey/index.php/183147?lang=fr</a:t>
            </a:r>
            <a:endParaRPr lang="fr-FR" dirty="0">
              <a:effectLst/>
            </a:endParaRPr>
          </a:p>
          <a:p>
            <a:pPr rtl="0">
              <a:lnSpc>
                <a:spcPct val="115000"/>
              </a:lnSpc>
            </a:pPr>
            <a:br>
              <a:rPr lang="fr-FR" dirty="0">
                <a:effectLst/>
              </a:rPr>
            </a:br>
            <a:endParaRPr lang="fr-FR" dirty="0">
              <a:effectLst/>
            </a:endParaRPr>
          </a:p>
          <a:p>
            <a:pPr rtl="0">
              <a:lnSpc>
                <a:spcPct val="115000"/>
              </a:lnSpc>
            </a:pPr>
            <a:r>
              <a:rPr lang="fr-FR" dirty="0">
                <a:effectLst/>
              </a:rPr>
              <a:t>N’hésitez pas à nous contacter pour des questions ou des précisions. </a:t>
            </a:r>
          </a:p>
          <a:p>
            <a:pPr rtl="0">
              <a:lnSpc>
                <a:spcPct val="115000"/>
              </a:lnSpc>
            </a:pPr>
            <a:r>
              <a:rPr lang="fr-FR" dirty="0">
                <a:effectLst/>
              </a:rPr>
              <a:t>Nos adresses apparaissent sur la diapo suivante.</a:t>
            </a:r>
          </a:p>
          <a:p>
            <a:pPr rtl="0">
              <a:lnSpc>
                <a:spcPct val="115000"/>
              </a:lnSpc>
            </a:pPr>
            <a:r>
              <a:rPr lang="fr-FR" dirty="0">
                <a:effectLst/>
              </a:rPr>
              <a:t>Merci de votre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ACE913C6-7A77-4613-8F1F-47A7492E9FF2}" type="slidenum">
              <a:rPr lang="fr-FR" smtClean="0"/>
              <a:t>42</a:t>
            </a:fld>
            <a:endParaRPr lang="fr-FR"/>
          </a:p>
        </p:txBody>
      </p:sp>
      <p:sp>
        <p:nvSpPr>
          <p:cNvPr id="5" name="Espace réservé du pied de page 4"/>
          <p:cNvSpPr>
            <a:spLocks noGrp="1"/>
          </p:cNvSpPr>
          <p:nvPr>
            <p:ph type="ftr" sz="quarter" idx="10"/>
          </p:nvPr>
        </p:nvSpPr>
        <p:spPr/>
        <p:txBody>
          <a:bodyPr/>
          <a:lstStyle/>
          <a:p>
            <a:r>
              <a:rPr lang="fr-FR"/>
              <a:t>Groupe départemental français 2021/2022</a:t>
            </a:r>
          </a:p>
        </p:txBody>
      </p:sp>
    </p:spTree>
    <p:extLst>
      <p:ext uri="{BB962C8B-B14F-4D97-AF65-F5344CB8AC3E}">
        <p14:creationId xmlns:p14="http://schemas.microsoft.com/office/powerpoint/2010/main" val="326298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cette première partie, nous vous proposons de définir ce qu’est de « lire de manière fluide ». Diverses habiletés sont attachées à la fluence en lecture :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Diverses habiletés sont attachées à la fluence en lecture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lire avec aisance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lire sans erreur</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lire des mots en contexte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lire avec une prosodie adaptée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comprendre ce qui est 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pied de page 3"/>
          <p:cNvSpPr>
            <a:spLocks noGrp="1"/>
          </p:cNvSpPr>
          <p:nvPr>
            <p:ph type="ftr" sz="quarter" idx="4"/>
          </p:nvPr>
        </p:nvSpPr>
        <p:spPr/>
        <p:txBody>
          <a:bodyPr/>
          <a:lstStyle/>
          <a:p>
            <a:r>
              <a:rPr lang="fr-FR"/>
              <a:t>Groupe départemental français 2021/2022</a:t>
            </a:r>
          </a:p>
        </p:txBody>
      </p:sp>
      <p:sp>
        <p:nvSpPr>
          <p:cNvPr id="5" name="Espace réservé du numéro de diapositive 4"/>
          <p:cNvSpPr>
            <a:spLocks noGrp="1"/>
          </p:cNvSpPr>
          <p:nvPr>
            <p:ph type="sldNum" sz="quarter" idx="5"/>
          </p:nvPr>
        </p:nvSpPr>
        <p:spPr/>
        <p:txBody>
          <a:bodyPr/>
          <a:lstStyle/>
          <a:p>
            <a:fld id="{ACE913C6-7A77-4613-8F1F-47A7492E9FF2}" type="slidenum">
              <a:rPr lang="fr-FR" smtClean="0"/>
              <a:t>5</a:t>
            </a:fld>
            <a:endParaRPr lang="fr-FR"/>
          </a:p>
        </p:txBody>
      </p:sp>
    </p:spTree>
    <p:extLst>
      <p:ext uri="{BB962C8B-B14F-4D97-AF65-F5344CB8AC3E}">
        <p14:creationId xmlns:p14="http://schemas.microsoft.com/office/powerpoint/2010/main" val="87845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La fluence est souvent définie par le nombre de mots lus en une minute. Mais quelle lecture vise-t-on vraiment ?</a:t>
            </a:r>
          </a:p>
          <a:p>
            <a:pPr rtl="0">
              <a:lnSpc>
                <a:spcPct val="115000"/>
              </a:lnSpc>
            </a:pPr>
            <a:r>
              <a:rPr lang="fr-FR" dirty="0">
                <a:effectLst/>
              </a:rPr>
              <a:t>La vitesse de lecture ne peut bien évidemment pas être le seul critère de réussite. Sur les diapos qui vont suivre, les critères de réussite apparaissent au bas du diagramme dans le cadre rouge. Ici, lire de manière fluide, c’est lire avec aisance. Mais pour parvenir à cette lecture aisée, il est incontournable de travailler l’automatisation dans la reconnaissance des mots. Cette automatisation suppose rapidité et précision et passe nécessairement par la lecture de mots isolés. Tant que cette lecture automatisée de mots n’est pas acquise, il est précoce de travailler la fluence sur des textes. Le guide « Pour enseigner la lecture et l’écriture au CP » préconise l’automatisation de mots 100 % déchiffrables, qu’il s’agisse de mots fréquents ou inventés. Les mots inventés, appelés également « pseudo-mots » ont le mérite de faire travailler le déchiffrage automatisé de syllabes.</a:t>
            </a:r>
          </a:p>
          <a:p>
            <a:pPr rtl="0">
              <a:lnSpc>
                <a:spcPct val="115000"/>
              </a:lnSpc>
            </a:pPr>
            <a:r>
              <a:rPr lang="fr-FR" dirty="0">
                <a:effectLst/>
              </a:rPr>
              <a:t>Vous l’aurez compris, cette automatisation dans la reconnaissance des mots n’est possible qu’à la condition d’un enseignement régulier, notamment autour du code et d’un enseignement progressif, organisé selon un ordre croissant des difficultés.</a:t>
            </a:r>
          </a:p>
          <a:p>
            <a:pPr rtl="0">
              <a:lnSpc>
                <a:spcPct val="115000"/>
              </a:lnSpc>
            </a:pPr>
            <a:r>
              <a:rPr lang="fr-FR" dirty="0">
                <a:effectLst/>
              </a:rPr>
              <a:t>C’est donc cet enseignement régulier et progressif qui permettra aux élèves de développer des compétences d’automatisation dans la reconnaissance des mots, incontournable pour arriver un jour à lire avec aisance. </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6</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122115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Mais lire de manière fluide, c’est aussi lire sans erreur. Ce nouveau critère de réussite (toujours au bas du diagramme) n’est envisageable que si l’élève a accès au sens des mots qu’il lit. Par exemple, dans la phrase : Il a pris du poison à midi.</a:t>
            </a:r>
          </a:p>
          <a:p>
            <a:pPr rtl="0">
              <a:lnSpc>
                <a:spcPct val="100000"/>
              </a:lnSpc>
            </a:pPr>
            <a:r>
              <a:rPr lang="fr-FR" dirty="0">
                <a:effectLst/>
              </a:rPr>
              <a:t>Une erreur dans le décodage parasite la bonne compréhension du sens du mot et de ma phrase. C’est donc la précision dans le décodage qui va faciliter l’accès au sens de mots et limiter ainsi les erreurs de lecture (et d’interprétation!).</a:t>
            </a:r>
          </a:p>
          <a:p>
            <a:pPr rtl="0">
              <a:lnSpc>
                <a:spcPct val="115000"/>
              </a:lnSpc>
            </a:pPr>
            <a:r>
              <a:rPr lang="fr-FR" dirty="0">
                <a:effectLst/>
              </a:rPr>
              <a:t>Alors comment travailler cette précision dans le décodage tout en incitant les élèves à mobiliser leur dictionnaire mental, c’est à dire l’ensemble des mots qu’ils connaissent ?</a:t>
            </a:r>
          </a:p>
          <a:p>
            <a:pPr rtl="0">
              <a:lnSpc>
                <a:spcPct val="115000"/>
              </a:lnSpc>
            </a:pPr>
            <a:r>
              <a:rPr lang="fr-FR" dirty="0">
                <a:effectLst/>
              </a:rPr>
              <a:t>Le conseil Scientifique de l’EN s’est penché sur les évaluations de lecture en 6ème pour proposer des pistes à explorer en amont. Développer la décision lexicale est justement un moyen de conduire les élèves vers cette précision dans le décodage des mots tout en mobilisant leur sens.</a:t>
            </a:r>
          </a:p>
          <a:p>
            <a:pPr rtl="0">
              <a:lnSpc>
                <a:spcPct val="115000"/>
              </a:lnSpc>
            </a:pPr>
            <a:r>
              <a:rPr lang="fr-FR" dirty="0">
                <a:effectLst/>
              </a:rPr>
              <a:t>Voyons maintenant ce qu’est la décision lexicale...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7</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20185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Les outils que nous vous proposons ici sont inspirés d’outils numériques :</a:t>
            </a:r>
          </a:p>
          <a:p>
            <a:pPr rtl="0">
              <a:lnSpc>
                <a:spcPct val="115000"/>
              </a:lnSpc>
            </a:pPr>
            <a:r>
              <a:rPr lang="fr-FR" dirty="0">
                <a:effectLst/>
              </a:rPr>
              <a:t>Le premier outil est tiré du site </a:t>
            </a:r>
            <a:r>
              <a:rPr lang="fr-FR" dirty="0" err="1">
                <a:effectLst/>
              </a:rPr>
              <a:t>Moncerveauàl’école</a:t>
            </a:r>
            <a:r>
              <a:rPr lang="fr-FR" dirty="0">
                <a:effectLst/>
              </a:rPr>
              <a:t>, site qui propose de larges ressources autour des sciences cognitives. </a:t>
            </a:r>
          </a:p>
          <a:p>
            <a:pPr rtl="0">
              <a:lnSpc>
                <a:spcPct val="115000"/>
              </a:lnSpc>
            </a:pPr>
            <a:r>
              <a:rPr lang="fr-FR" u="sng" dirty="0">
                <a:effectLst/>
                <a:hlinkClick r:id="rId3"/>
              </a:rPr>
              <a:t>https://moncerveaualecole.com/le-piege-a-mots/</a:t>
            </a:r>
            <a:endParaRPr lang="fr-FR" dirty="0">
              <a:effectLst/>
            </a:endParaRPr>
          </a:p>
          <a:p>
            <a:pPr rtl="0">
              <a:lnSpc>
                <a:spcPct val="115000"/>
              </a:lnSpc>
            </a:pPr>
            <a:endParaRPr lang="fr-FR" dirty="0">
              <a:effectLst/>
            </a:endParaRPr>
          </a:p>
          <a:p>
            <a:pPr rtl="0">
              <a:lnSpc>
                <a:spcPct val="115000"/>
              </a:lnSpc>
            </a:pPr>
            <a:r>
              <a:rPr lang="fr-FR" dirty="0">
                <a:effectLst/>
              </a:rPr>
              <a:t>Ce jeu s’appelle « Piège à mots ». Un mot apparait au centre de l’écran puis disparaît (comme ici le mot « lilas »). Si l’élève pense que le mot lu appartient à la langue française, il le range dans le dictionnaire à droite. S’il pense que c’est un </a:t>
            </a:r>
            <a:r>
              <a:rPr lang="fr-FR" dirty="0" err="1">
                <a:effectLst/>
              </a:rPr>
              <a:t>pseudomot</a:t>
            </a:r>
            <a:r>
              <a:rPr lang="fr-FR" dirty="0">
                <a:effectLst/>
              </a:rPr>
              <a:t>, il clique sur la cheminée. </a:t>
            </a:r>
          </a:p>
          <a:p>
            <a:pPr rtl="0">
              <a:lnSpc>
                <a:spcPct val="115000"/>
              </a:lnSpc>
            </a:pPr>
            <a:r>
              <a:rPr lang="fr-FR" dirty="0">
                <a:effectLst/>
              </a:rPr>
              <a:t>Cet exercice comprend 60 mots connus et fréquents ainsi que 60 pseudo-mots. Quelques exemples apparaissent dans les cadres jaunes sur la diapo. </a:t>
            </a:r>
          </a:p>
          <a:p>
            <a:pPr rtl="0">
              <a:lnSpc>
                <a:spcPct val="115000"/>
              </a:lnSpc>
            </a:pPr>
            <a:r>
              <a:rPr lang="fr-FR" dirty="0">
                <a:effectLst/>
              </a:rPr>
              <a:t>Pour réussir, plusieurs compétences sont nécessaires : </a:t>
            </a:r>
          </a:p>
          <a:p>
            <a:pPr rtl="0">
              <a:lnSpc>
                <a:spcPct val="115000"/>
              </a:lnSpc>
            </a:pPr>
            <a:r>
              <a:rPr lang="fr-FR" dirty="0">
                <a:effectLst/>
              </a:rPr>
              <a:t>- avoir un large vocabulaire</a:t>
            </a:r>
          </a:p>
          <a:p>
            <a:pPr rtl="0">
              <a:lnSpc>
                <a:spcPct val="115000"/>
              </a:lnSpc>
            </a:pPr>
            <a:r>
              <a:rPr lang="fr-FR" dirty="0">
                <a:effectLst/>
              </a:rPr>
              <a:t>- avoir une bonne maitrise des règles d’orthographe lexicale</a:t>
            </a:r>
          </a:p>
          <a:p>
            <a:pPr rtl="0">
              <a:lnSpc>
                <a:spcPct val="115000"/>
              </a:lnSpc>
            </a:pPr>
            <a:r>
              <a:rPr lang="fr-FR" dirty="0">
                <a:effectLst/>
              </a:rPr>
              <a:t>- être précis dans sa lecture</a:t>
            </a:r>
          </a:p>
          <a:p>
            <a:pPr rtl="0">
              <a:lnSpc>
                <a:spcPct val="115000"/>
              </a:lnSpc>
            </a:pPr>
            <a:r>
              <a:rPr lang="fr-FR" dirty="0">
                <a:effectLst/>
              </a:rPr>
              <a:t>Une nouvelle version de « piège à mots » est en cours d’élaboration. Dans la prochaine version, après chaque essai, le mot apparaitra de nouveau dans sa version écrite mais en étant également oralisé par le logiciel. Ce feedback visuel et auditif permettra de vérifier si la réponse est correcte ou non.</a:t>
            </a:r>
          </a:p>
          <a:p>
            <a:pPr rtl="0">
              <a:lnSpc>
                <a:spcPct val="115000"/>
              </a:lnSpc>
            </a:pPr>
            <a:r>
              <a:rPr lang="fr-FR" dirty="0">
                <a:effectLst/>
              </a:rPr>
              <a:t>Ce support numérique peut facilement être adapté avec des étiquettes à piocher et à trier. La recherche a démontré que ce type de tests de décision lexicale, était très efficace pour évaluer l’automatisation, la vitesse, la précision et le vocabulaire notamment. </a:t>
            </a: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8</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350749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lnSpc>
                <a:spcPct val="115000"/>
              </a:lnSpc>
            </a:pPr>
            <a:r>
              <a:rPr lang="fr-FR" dirty="0">
                <a:effectLst/>
              </a:rPr>
              <a:t>Une variable peut être proposée à partir d’une animation réalisée sur Powerpoint ou </a:t>
            </a:r>
            <a:r>
              <a:rPr lang="fr-FR" dirty="0" err="1">
                <a:effectLst/>
              </a:rPr>
              <a:t>Libreoffice</a:t>
            </a:r>
            <a:r>
              <a:rPr lang="fr-FR" dirty="0">
                <a:effectLst/>
              </a:rPr>
              <a:t> </a:t>
            </a:r>
            <a:r>
              <a:rPr lang="fr-FR" dirty="0" err="1">
                <a:effectLst/>
              </a:rPr>
              <a:t>Impress</a:t>
            </a:r>
            <a:r>
              <a:rPr lang="fr-FR" dirty="0">
                <a:effectLst/>
              </a:rPr>
              <a:t> comme dans l’exemple bleu :</a:t>
            </a:r>
          </a:p>
          <a:p>
            <a:pPr rtl="0">
              <a:lnSpc>
                <a:spcPct val="115000"/>
              </a:lnSpc>
            </a:pPr>
            <a:r>
              <a:rPr lang="fr-FR" dirty="0">
                <a:effectLst/>
              </a:rPr>
              <a:t>Une suite de lettres apparait avant de disparaître. On demande alors à l’élève d’identifier si cela correspond à un mot en français. L’élève peut alors lever l’ardoise côté « oui » ou alors côté « non ».</a:t>
            </a:r>
          </a:p>
          <a:p>
            <a:pPr rtl="0">
              <a:lnSpc>
                <a:spcPct val="115000"/>
              </a:lnSpc>
            </a:pPr>
            <a:endParaRPr lang="fr-FR" dirty="0">
              <a:effectLst/>
            </a:endParaRPr>
          </a:p>
          <a:p>
            <a:pPr rtl="0">
              <a:lnSpc>
                <a:spcPct val="115000"/>
              </a:lnSpc>
            </a:pPr>
            <a:r>
              <a:rPr lang="fr-FR" dirty="0">
                <a:effectLst/>
              </a:rPr>
              <a:t>La variable encadrée en violet fait apparaitre simultanément 3 suites de mots mais avec 1 mot qui existe en français contre 2 pseudo-mots.</a:t>
            </a:r>
          </a:p>
          <a:p>
            <a:pPr rtl="0">
              <a:lnSpc>
                <a:spcPct val="115000"/>
              </a:lnSpc>
            </a:pPr>
            <a:br>
              <a:rPr lang="fr-FR" dirty="0">
                <a:effectLst/>
              </a:rPr>
            </a:br>
            <a:endParaRPr lang="fr-FR" dirty="0">
              <a:effectLst/>
            </a:endParaRPr>
          </a:p>
          <a:p>
            <a:pPr rtl="0">
              <a:lnSpc>
                <a:spcPct val="115000"/>
              </a:lnSpc>
            </a:pPr>
            <a:r>
              <a:rPr lang="fr-FR" dirty="0">
                <a:effectLst/>
              </a:rPr>
              <a:t>Certains sites proposent des exercices de ce type à télécharger. Vous les retrouverez en tapant « exercice de décision lexicale dans votre moteur de recherche. Un lien vous est également proposé dans les notes pour télécharger les matrices de ces diaporamas au format modifiable.</a:t>
            </a:r>
          </a:p>
          <a:p>
            <a:pPr rtl="0">
              <a:lnSpc>
                <a:spcPct val="115000"/>
              </a:lnSpc>
            </a:pPr>
            <a:r>
              <a:rPr lang="fr-FR" u="sng" dirty="0">
                <a:effectLst/>
                <a:hlinkClick r:id="rId3"/>
              </a:rPr>
              <a:t>http://pontt.net/2009/11/pptxdedecisionlexicale/</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ACE913C6-7A77-4613-8F1F-47A7492E9FF2}" type="slidenum">
              <a:rPr lang="fr-FR" smtClean="0"/>
              <a:t>9</a:t>
            </a:fld>
            <a:endParaRPr lang="fr-FR"/>
          </a:p>
        </p:txBody>
      </p:sp>
      <p:sp>
        <p:nvSpPr>
          <p:cNvPr id="5" name="Espace réservé du pied de page 4"/>
          <p:cNvSpPr>
            <a:spLocks noGrp="1"/>
          </p:cNvSpPr>
          <p:nvPr>
            <p:ph type="ftr" sz="quarter" idx="11"/>
          </p:nvPr>
        </p:nvSpPr>
        <p:spPr/>
        <p:txBody>
          <a:bodyPr/>
          <a:lstStyle/>
          <a:p>
            <a:r>
              <a:rPr lang="fr-FR"/>
              <a:t>Groupe départemental français 2021/2022</a:t>
            </a:r>
          </a:p>
        </p:txBody>
      </p:sp>
    </p:spTree>
    <p:extLst>
      <p:ext uri="{BB962C8B-B14F-4D97-AF65-F5344CB8AC3E}">
        <p14:creationId xmlns:p14="http://schemas.microsoft.com/office/powerpoint/2010/main" val="250188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88"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9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9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9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10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0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0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0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11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11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1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11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11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12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12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12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fr-FR"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Image 7"/>
          <p:cNvPicPr/>
          <p:nvPr/>
        </p:nvPicPr>
        <p:blipFill>
          <a:blip r:embed="rId14"/>
          <a:stretch/>
        </p:blipFill>
        <p:spPr>
          <a:xfrm>
            <a:off x="805320" y="6310800"/>
            <a:ext cx="1238400" cy="382320"/>
          </a:xfrm>
          <a:prstGeom prst="rect">
            <a:avLst/>
          </a:prstGeom>
          <a:ln>
            <a:noFill/>
          </a:ln>
        </p:spPr>
      </p:pic>
      <p:pic>
        <p:nvPicPr>
          <p:cNvPr id="7" name="Image 6"/>
          <p:cNvPicPr/>
          <p:nvPr/>
        </p:nvPicPr>
        <p:blipFill>
          <a:blip r:embed="rId15"/>
          <a:stretch/>
        </p:blipFill>
        <p:spPr>
          <a:xfrm>
            <a:off x="-1080" y="-5760"/>
            <a:ext cx="9141120" cy="6847560"/>
          </a:xfrm>
          <a:prstGeom prst="rect">
            <a:avLst/>
          </a:prstGeom>
          <a:ln>
            <a:noFill/>
          </a:ln>
        </p:spPr>
      </p:pic>
      <p:sp>
        <p:nvSpPr>
          <p:cNvPr id="2" name="CustomShape 1"/>
          <p:cNvSpPr/>
          <p:nvPr/>
        </p:nvSpPr>
        <p:spPr>
          <a:xfrm>
            <a:off x="3184200" y="2238120"/>
            <a:ext cx="81000" cy="16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 name="CustomShape 2"/>
          <p:cNvSpPr/>
          <p:nvPr/>
        </p:nvSpPr>
        <p:spPr>
          <a:xfrm>
            <a:off x="3225600" y="2323800"/>
            <a:ext cx="482400" cy="8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5"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Image 9"/>
          <p:cNvPicPr/>
          <p:nvPr/>
        </p:nvPicPr>
        <p:blipFill>
          <a:blip r:embed="rId14"/>
          <a:stretch/>
        </p:blipFill>
        <p:spPr>
          <a:xfrm>
            <a:off x="5803560" y="6260040"/>
            <a:ext cx="1262520" cy="523080"/>
          </a:xfrm>
          <a:prstGeom prst="rect">
            <a:avLst/>
          </a:prstGeom>
          <a:ln>
            <a:noFill/>
          </a:ln>
        </p:spPr>
      </p:pic>
      <p:pic>
        <p:nvPicPr>
          <p:cNvPr id="43" name="Image 4"/>
          <p:cNvPicPr/>
          <p:nvPr/>
        </p:nvPicPr>
        <p:blipFill>
          <a:blip r:embed="rId15"/>
          <a:stretch/>
        </p:blipFill>
        <p:spPr>
          <a:xfrm>
            <a:off x="5808960" y="6255360"/>
            <a:ext cx="1244520" cy="515520"/>
          </a:xfrm>
          <a:prstGeom prst="rect">
            <a:avLst/>
          </a:prstGeom>
          <a:ln>
            <a:noFill/>
          </a:ln>
        </p:spPr>
      </p:pic>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4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 name="Image 7"/>
          <p:cNvPicPr/>
          <p:nvPr/>
        </p:nvPicPr>
        <p:blipFill>
          <a:blip r:embed="rId14"/>
          <a:stretch/>
        </p:blipFill>
        <p:spPr>
          <a:xfrm>
            <a:off x="805320" y="6310800"/>
            <a:ext cx="1238400" cy="382320"/>
          </a:xfrm>
          <a:prstGeom prst="rect">
            <a:avLst/>
          </a:prstGeom>
          <a:ln>
            <a:noFill/>
          </a:ln>
        </p:spPr>
      </p:pic>
      <p:pic>
        <p:nvPicPr>
          <p:cNvPr id="83" name="Image 3"/>
          <p:cNvPicPr/>
          <p:nvPr/>
        </p:nvPicPr>
        <p:blipFill>
          <a:blip r:embed="rId15"/>
          <a:stretch/>
        </p:blipFill>
        <p:spPr>
          <a:xfrm>
            <a:off x="-72720" y="-59400"/>
            <a:ext cx="9284400" cy="6954840"/>
          </a:xfrm>
          <a:prstGeom prst="rect">
            <a:avLst/>
          </a:prstGeom>
          <a:ln>
            <a:noFill/>
          </a:ln>
        </p:spPr>
      </p:pic>
      <p:pic>
        <p:nvPicPr>
          <p:cNvPr id="84" name="Image 1"/>
          <p:cNvPicPr/>
          <p:nvPr/>
        </p:nvPicPr>
        <p:blipFill>
          <a:blip r:embed="rId16"/>
          <a:stretch/>
        </p:blipFill>
        <p:spPr>
          <a:xfrm>
            <a:off x="2877840" y="2445840"/>
            <a:ext cx="3309120" cy="1372680"/>
          </a:xfrm>
          <a:prstGeom prst="rect">
            <a:avLst/>
          </a:prstGeom>
          <a:ln>
            <a:noFill/>
          </a:ln>
        </p:spPr>
      </p:pic>
      <p:sp>
        <p:nvSpPr>
          <p:cNvPr id="8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86"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extranet.ac-dijon.fr/limesurvey/index.php/183147?lang=fr"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22.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hyperlink" Target="http://www.cognisciences.com/accueil/outils/article/e-l-fe-evaluation-de-la-lecture-en-fluence"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cognisciences.com/accueil/outils/article/oura-lec-cp-outil-enseignant" TargetMode="External"/><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notesSlide" Target="../notesSlides/notesSlide30.xml"/><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34.xml"/><Relationship Id="rId9" Type="http://schemas.microsoft.com/office/2007/relationships/diagramDrawing" Target="../diagrams/drawing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3.xml"/><Relationship Id="rId7" Type="http://schemas.openxmlformats.org/officeDocument/2006/relationships/diagramQuickStyle" Target="../diagrams/quickStyle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8.png"/><Relationship Id="rId4" Type="http://schemas.openxmlformats.org/officeDocument/2006/relationships/notesSlide" Target="../notesSlides/notesSlide35.xml"/><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3.xml"/><Relationship Id="rId7" Type="http://schemas.openxmlformats.org/officeDocument/2006/relationships/diagramQuickStyle" Target="../diagrams/quickStyle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8.png"/><Relationship Id="rId4" Type="http://schemas.openxmlformats.org/officeDocument/2006/relationships/notesSlide" Target="../notesSlides/notesSlide36.xml"/><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3.xml"/><Relationship Id="rId7" Type="http://schemas.openxmlformats.org/officeDocument/2006/relationships/diagramQuickStyle" Target="../diagrams/quickStyle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8.png"/><Relationship Id="rId4" Type="http://schemas.openxmlformats.org/officeDocument/2006/relationships/notesSlide" Target="../notesSlides/notesSlide37.xml"/><Relationship Id="rId9" Type="http://schemas.microsoft.com/office/2007/relationships/diagramDrawing" Target="../diagrams/drawing6.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2.emf"/><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8.png"/><Relationship Id="rId4" Type="http://schemas.openxmlformats.org/officeDocument/2006/relationships/notesSlide" Target="../notesSlides/notesSlide39.xml"/><Relationship Id="rId9"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3.xml"/><Relationship Id="rId7" Type="http://schemas.openxmlformats.org/officeDocument/2006/relationships/diagramQuickStyle" Target="../diagrams/quickStyle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8.png"/><Relationship Id="rId4" Type="http://schemas.openxmlformats.org/officeDocument/2006/relationships/notesSlide" Target="../notesSlides/notesSlide41.xml"/><Relationship Id="rId9" Type="http://schemas.microsoft.com/office/2007/relationships/diagramDrawing" Target="../diagrams/drawing7.xml"/></Relationships>
</file>

<file path=ppt/slides/_rels/slide42.xml.rels><?xml version="1.0" encoding="UTF-8" standalone="yes"?>
<Relationships xmlns="http://schemas.openxmlformats.org/package/2006/relationships"><Relationship Id="rId8" Type="http://schemas.openxmlformats.org/officeDocument/2006/relationships/hyperlink" Target="http://extranet.ac-dijon.fr/limesurvey/index.php/183147?lang=fr" TargetMode="External"/><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png"/><Relationship Id="rId5" Type="http://schemas.openxmlformats.org/officeDocument/2006/relationships/hyperlink" Target="https://digipad.app/p/68587/f3c988b28b4d"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mailto:Sandrine.caraballo@ac-dijon.fr" TargetMode="External"/><Relationship Id="rId2" Type="http://schemas.openxmlformats.org/officeDocument/2006/relationships/image" Target="../media/image7.jpeg"/><Relationship Id="rId1" Type="http://schemas.openxmlformats.org/officeDocument/2006/relationships/slideLayout" Target="../slideLayouts/slideLayout25.xml"/><Relationship Id="rId4" Type="http://schemas.openxmlformats.org/officeDocument/2006/relationships/hyperlink" Target="mailto:Anissa.ghalifa@ac-dijon.fr"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moncerveaualecole.com/le-piege-a-mots/"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 122"/>
          <p:cNvPicPr/>
          <p:nvPr/>
        </p:nvPicPr>
        <p:blipFill>
          <a:blip r:embed="rId5"/>
          <a:stretch/>
        </p:blipFill>
        <p:spPr>
          <a:xfrm>
            <a:off x="648000" y="4680000"/>
            <a:ext cx="1398240" cy="1571040"/>
          </a:xfrm>
          <a:prstGeom prst="rect">
            <a:avLst/>
          </a:prstGeom>
          <a:ln>
            <a:noFill/>
          </a:ln>
        </p:spPr>
      </p:pic>
      <p:sp>
        <p:nvSpPr>
          <p:cNvPr id="2" name="ZoneTexte 1">
            <a:extLst>
              <a:ext uri="{FF2B5EF4-FFF2-40B4-BE49-F238E27FC236}">
                <a16:creationId xmlns:a16="http://schemas.microsoft.com/office/drawing/2014/main" id="{8714343E-726B-4616-B617-9BCF98D83074}"/>
              </a:ext>
            </a:extLst>
          </p:cNvPr>
          <p:cNvSpPr txBox="1"/>
          <p:nvPr/>
        </p:nvSpPr>
        <p:spPr>
          <a:xfrm>
            <a:off x="2518116" y="2767280"/>
            <a:ext cx="6358597" cy="1323439"/>
          </a:xfrm>
          <a:prstGeom prst="rect">
            <a:avLst/>
          </a:prstGeom>
          <a:noFill/>
        </p:spPr>
        <p:txBody>
          <a:bodyPr wrap="square" rtlCol="0">
            <a:spAutoFit/>
          </a:bodyPr>
          <a:lstStyle/>
          <a:p>
            <a:pPr algn="ctr"/>
            <a:r>
              <a:rPr lang="fr-FR" sz="4000" b="1" dirty="0"/>
              <a:t>La fluence en lecture</a:t>
            </a:r>
          </a:p>
          <a:p>
            <a:pPr algn="ctr"/>
            <a:r>
              <a:rPr lang="fr-FR" sz="4000" b="1" dirty="0"/>
              <a:t>aux cycles 2 et 3</a:t>
            </a:r>
          </a:p>
        </p:txBody>
      </p:sp>
      <p:sp>
        <p:nvSpPr>
          <p:cNvPr id="4" name="ZoneTexte 3"/>
          <p:cNvSpPr txBox="1"/>
          <p:nvPr/>
        </p:nvSpPr>
        <p:spPr>
          <a:xfrm>
            <a:off x="3546452" y="315461"/>
            <a:ext cx="4931228" cy="369332"/>
          </a:xfrm>
          <a:prstGeom prst="rect">
            <a:avLst/>
          </a:prstGeom>
          <a:noFill/>
        </p:spPr>
        <p:txBody>
          <a:bodyPr wrap="square" rtlCol="0">
            <a:spAutoFit/>
          </a:bodyPr>
          <a:lstStyle/>
          <a:p>
            <a:r>
              <a:rPr lang="fr-FR" dirty="0"/>
              <a:t>Groupe départemental français 2021/2022</a:t>
            </a:r>
          </a:p>
        </p:txBody>
      </p:sp>
      <p:sp>
        <p:nvSpPr>
          <p:cNvPr id="5" name="ZoneTexte 4"/>
          <p:cNvSpPr txBox="1"/>
          <p:nvPr/>
        </p:nvSpPr>
        <p:spPr>
          <a:xfrm>
            <a:off x="2448887" y="6058898"/>
            <a:ext cx="6497053" cy="584775"/>
          </a:xfrm>
          <a:prstGeom prst="rect">
            <a:avLst/>
          </a:prstGeom>
          <a:noFill/>
        </p:spPr>
        <p:txBody>
          <a:bodyPr wrap="square" rtlCol="0">
            <a:spAutoFit/>
          </a:bodyPr>
          <a:lstStyle/>
          <a:p>
            <a:pPr algn="r"/>
            <a:r>
              <a:rPr lang="fr-FR" sz="1600" i="1" dirty="0"/>
              <a:t>Diaporama sonorisé par Sandrine TINDY et Anissa EL HAIRECH</a:t>
            </a:r>
          </a:p>
          <a:p>
            <a:pPr algn="r"/>
            <a:r>
              <a:rPr lang="fr-FR" sz="1600" i="1" dirty="0"/>
              <a:t>CPC Joigny-Centre-Yonne</a:t>
            </a:r>
          </a:p>
        </p:txBody>
      </p:sp>
      <p:pic>
        <p:nvPicPr>
          <p:cNvPr id="7" name="Son enregistré">
            <a:hlinkClick r:id="" action="ppaction://media"/>
            <a:extLst>
              <a:ext uri="{FF2B5EF4-FFF2-40B4-BE49-F238E27FC236}">
                <a16:creationId xmlns:a16="http://schemas.microsoft.com/office/drawing/2014/main" id="{2B47D8DE-5F28-43EB-AF95-81F8D6EFAB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2466" y="44652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Les  voies de lecture</a:t>
            </a:r>
          </a:p>
        </p:txBody>
      </p:sp>
      <p:sp>
        <p:nvSpPr>
          <p:cNvPr id="4" name="Rectangle 3"/>
          <p:cNvSpPr txBox="1">
            <a:spLocks noChangeArrowheads="1"/>
          </p:cNvSpPr>
          <p:nvPr/>
        </p:nvSpPr>
        <p:spPr>
          <a:xfrm>
            <a:off x="402630" y="1320327"/>
            <a:ext cx="8435615" cy="5367867"/>
          </a:xfrm>
          <a:prstGeom prst="rect">
            <a:avLst/>
          </a:prstGeom>
          <a:solidFill>
            <a:schemeClr val="accent2">
              <a:lumMod val="60000"/>
              <a:lumOff val="4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fr-FR" altLang="fr-FR" sz="1800" i="1" dirty="0">
                <a:solidFill>
                  <a:srgbClr val="66FF33"/>
                </a:solidFill>
              </a:rPr>
              <a:t>						</a:t>
            </a:r>
          </a:p>
        </p:txBody>
      </p:sp>
      <p:sp>
        <p:nvSpPr>
          <p:cNvPr id="5" name="Rectangle 3"/>
          <p:cNvSpPr txBox="1">
            <a:spLocks noChangeArrowheads="1"/>
          </p:cNvSpPr>
          <p:nvPr/>
        </p:nvSpPr>
        <p:spPr>
          <a:xfrm>
            <a:off x="457200" y="1341120"/>
            <a:ext cx="8435615" cy="536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fr-FR" altLang="fr-FR" sz="1800" i="1" dirty="0"/>
              <a:t>voie lexicale</a:t>
            </a:r>
            <a:r>
              <a:rPr lang="fr-FR" altLang="fr-FR" sz="1800" dirty="0"/>
              <a:t>		</a:t>
            </a:r>
            <a:r>
              <a:rPr lang="fr-FR" altLang="fr-FR" sz="1800" dirty="0">
                <a:solidFill>
                  <a:srgbClr val="FF0000"/>
                </a:solidFill>
              </a:rPr>
              <a:t>       MOT ECRIT</a:t>
            </a:r>
            <a:r>
              <a:rPr lang="fr-FR" altLang="fr-FR" sz="1800" dirty="0"/>
              <a:t>		</a:t>
            </a:r>
            <a:r>
              <a:rPr lang="fr-FR" altLang="fr-FR" sz="1800" i="1" dirty="0"/>
              <a:t>voie phonologique</a:t>
            </a:r>
          </a:p>
          <a:p>
            <a:pPr>
              <a:buFont typeface="Wingdings" panose="05000000000000000000" pitchFamily="2" charset="2"/>
              <a:buNone/>
            </a:pPr>
            <a:r>
              <a:rPr lang="fr-FR" altLang="fr-FR" sz="1800" i="1" dirty="0"/>
              <a:t> adressage						     assemblage</a:t>
            </a:r>
          </a:p>
        </p:txBody>
      </p:sp>
      <p:sp>
        <p:nvSpPr>
          <p:cNvPr id="6" name="Rectangle 4"/>
          <p:cNvSpPr>
            <a:spLocks noChangeArrowheads="1"/>
          </p:cNvSpPr>
          <p:nvPr/>
        </p:nvSpPr>
        <p:spPr bwMode="auto">
          <a:xfrm>
            <a:off x="3142764" y="1638248"/>
            <a:ext cx="2389740" cy="418333"/>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cs typeface="Times New Roman" panose="02020603050405020304" pitchFamily="18" charset="0"/>
              </a:rPr>
              <a:t>Analyse visuelle</a:t>
            </a:r>
            <a:endParaRPr lang="en-US" altLang="fr-FR">
              <a:cs typeface="Arial" panose="020B0604020202020204" pitchFamily="34" charset="0"/>
            </a:endParaRPr>
          </a:p>
        </p:txBody>
      </p:sp>
      <p:sp>
        <p:nvSpPr>
          <p:cNvPr id="7" name="Rectangle 5"/>
          <p:cNvSpPr>
            <a:spLocks noChangeArrowheads="1"/>
          </p:cNvSpPr>
          <p:nvPr/>
        </p:nvSpPr>
        <p:spPr bwMode="auto">
          <a:xfrm>
            <a:off x="1571446" y="2255252"/>
            <a:ext cx="1776870" cy="664929"/>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latin typeface="Arial" panose="020B0604020202020204" pitchFamily="34" charset="0"/>
                <a:cs typeface="Times New Roman" panose="02020603050405020304" pitchFamily="18" charset="0"/>
              </a:rPr>
              <a:t>Lexique </a:t>
            </a:r>
            <a:r>
              <a:rPr lang="en-US" altLang="fr-FR" sz="1600">
                <a:cs typeface="Times New Roman" panose="02020603050405020304" pitchFamily="18" charset="0"/>
              </a:rPr>
              <a:t>orthographique</a:t>
            </a:r>
            <a:endParaRPr lang="en-US" altLang="fr-FR" sz="1600">
              <a:cs typeface="Arial" panose="020B0604020202020204" pitchFamily="34" charset="0"/>
            </a:endParaRPr>
          </a:p>
        </p:txBody>
      </p:sp>
      <p:sp>
        <p:nvSpPr>
          <p:cNvPr id="8" name="Rectangle 6"/>
          <p:cNvSpPr>
            <a:spLocks noChangeArrowheads="1"/>
          </p:cNvSpPr>
          <p:nvPr/>
        </p:nvSpPr>
        <p:spPr bwMode="auto">
          <a:xfrm>
            <a:off x="95071" y="3185026"/>
            <a:ext cx="1466671" cy="600343"/>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cs typeface="Times New Roman" panose="02020603050405020304" pitchFamily="18" charset="0"/>
              </a:rPr>
              <a:t>Système sémantique</a:t>
            </a:r>
            <a:endParaRPr lang="en-US" altLang="fr-FR" sz="1600">
              <a:cs typeface="Arial" panose="020B0604020202020204" pitchFamily="34" charset="0"/>
            </a:endParaRPr>
          </a:p>
        </p:txBody>
      </p:sp>
      <p:sp>
        <p:nvSpPr>
          <p:cNvPr id="9" name="Rectangle 7"/>
          <p:cNvSpPr>
            <a:spLocks noChangeArrowheads="1"/>
          </p:cNvSpPr>
          <p:nvPr/>
        </p:nvSpPr>
        <p:spPr bwMode="auto">
          <a:xfrm>
            <a:off x="1655746" y="4120974"/>
            <a:ext cx="1843126" cy="598876"/>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cs typeface="Times New Roman" panose="02020603050405020304" pitchFamily="18" charset="0"/>
              </a:rPr>
              <a:t>Lexique phonologique</a:t>
            </a:r>
            <a:endParaRPr lang="en-US" altLang="fr-FR" sz="1600">
              <a:cs typeface="Arial" panose="020B0604020202020204" pitchFamily="34" charset="0"/>
            </a:endParaRPr>
          </a:p>
        </p:txBody>
      </p:sp>
      <p:sp>
        <p:nvSpPr>
          <p:cNvPr id="10" name="Line 8"/>
          <p:cNvSpPr>
            <a:spLocks noChangeShapeType="1"/>
          </p:cNvSpPr>
          <p:nvPr/>
        </p:nvSpPr>
        <p:spPr bwMode="auto">
          <a:xfrm>
            <a:off x="2474913" y="2995493"/>
            <a:ext cx="0" cy="9306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 name="Rectangle 9"/>
          <p:cNvSpPr>
            <a:spLocks noChangeArrowheads="1"/>
          </p:cNvSpPr>
          <p:nvPr/>
        </p:nvSpPr>
        <p:spPr bwMode="auto">
          <a:xfrm>
            <a:off x="3698875" y="5760460"/>
            <a:ext cx="1843126" cy="399251"/>
          </a:xfrm>
          <a:prstGeom prst="rect">
            <a:avLst/>
          </a:prstGeom>
          <a:solidFill>
            <a:srgbClr val="99FF99"/>
          </a:solidFill>
          <a:ln w="9525">
            <a:solidFill>
              <a:srgbClr val="000000"/>
            </a:solidFill>
            <a:miter lim="800000"/>
            <a:headEnd/>
            <a:tailEnd/>
          </a:ln>
        </p:spPr>
        <p:txBody>
          <a:bodyPr/>
          <a:lstStyle/>
          <a:p>
            <a:pPr algn="ctr"/>
            <a:r>
              <a:rPr lang="en-US" altLang="fr-FR" sz="1600">
                <a:cs typeface="Times New Roman" panose="02020603050405020304" pitchFamily="18" charset="0"/>
              </a:rPr>
              <a:t>Production orale</a:t>
            </a:r>
            <a:endParaRPr lang="en-US" altLang="fr-FR">
              <a:cs typeface="Arial" panose="020B0604020202020204" pitchFamily="34" charset="0"/>
            </a:endParaRPr>
          </a:p>
        </p:txBody>
      </p:sp>
      <p:sp>
        <p:nvSpPr>
          <p:cNvPr id="12" name="Line 10"/>
          <p:cNvSpPr>
            <a:spLocks noChangeShapeType="1"/>
          </p:cNvSpPr>
          <p:nvPr/>
        </p:nvSpPr>
        <p:spPr bwMode="auto">
          <a:xfrm>
            <a:off x="2474913" y="5943812"/>
            <a:ext cx="102395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 name="Rectangle 11"/>
          <p:cNvSpPr>
            <a:spLocks noChangeArrowheads="1"/>
          </p:cNvSpPr>
          <p:nvPr/>
        </p:nvSpPr>
        <p:spPr bwMode="auto">
          <a:xfrm>
            <a:off x="5674827" y="2321306"/>
            <a:ext cx="1707602" cy="598876"/>
          </a:xfrm>
          <a:prstGeom prst="rect">
            <a:avLst/>
          </a:prstGeom>
          <a:solidFill>
            <a:schemeClr val="accent6">
              <a:lumMod val="20000"/>
              <a:lumOff val="80000"/>
            </a:schemeClr>
          </a:solidFill>
          <a:ln w="9525">
            <a:solidFill>
              <a:schemeClr val="bg2"/>
            </a:solidFill>
            <a:miter lim="800000"/>
            <a:headEnd/>
            <a:tailEnd/>
          </a:ln>
        </p:spPr>
        <p:txBody>
          <a:bodyPr/>
          <a:lstStyle/>
          <a:p>
            <a:pPr algn="ctr"/>
            <a:r>
              <a:rPr lang="en-US" altLang="fr-FR" sz="1600">
                <a:cs typeface="Times New Roman" panose="02020603050405020304" pitchFamily="18" charset="0"/>
              </a:rPr>
              <a:t>Segmentation en graphèmes</a:t>
            </a:r>
            <a:endParaRPr lang="en-US" altLang="fr-FR" sz="1600">
              <a:cs typeface="Arial" panose="020B0604020202020204" pitchFamily="34" charset="0"/>
            </a:endParaRPr>
          </a:p>
        </p:txBody>
      </p:sp>
      <p:sp>
        <p:nvSpPr>
          <p:cNvPr id="14" name="Rectangle 12"/>
          <p:cNvSpPr>
            <a:spLocks noChangeArrowheads="1"/>
          </p:cNvSpPr>
          <p:nvPr/>
        </p:nvSpPr>
        <p:spPr bwMode="auto">
          <a:xfrm>
            <a:off x="5314463" y="3473274"/>
            <a:ext cx="2254216" cy="598876"/>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cs typeface="Times New Roman" panose="02020603050405020304" pitchFamily="18" charset="0"/>
              </a:rPr>
              <a:t>Conversion grapho-phonémique</a:t>
            </a:r>
            <a:endParaRPr lang="en-US" altLang="fr-FR" sz="1600">
              <a:cs typeface="Arial" panose="020B0604020202020204" pitchFamily="34" charset="0"/>
            </a:endParaRPr>
          </a:p>
        </p:txBody>
      </p:sp>
      <p:sp>
        <p:nvSpPr>
          <p:cNvPr id="16" name="Rectangle 13"/>
          <p:cNvSpPr>
            <a:spLocks noChangeArrowheads="1"/>
          </p:cNvSpPr>
          <p:nvPr/>
        </p:nvSpPr>
        <p:spPr bwMode="auto">
          <a:xfrm>
            <a:off x="5670533" y="4590464"/>
            <a:ext cx="1734707" cy="600344"/>
          </a:xfrm>
          <a:prstGeom prst="rect">
            <a:avLst/>
          </a:prstGeom>
          <a:solidFill>
            <a:schemeClr val="accent6">
              <a:lumMod val="20000"/>
              <a:lumOff val="80000"/>
            </a:schemeClr>
          </a:solidFill>
          <a:ln w="9525">
            <a:solidFill>
              <a:srgbClr val="000000"/>
            </a:solidFill>
            <a:miter lim="800000"/>
            <a:headEnd/>
            <a:tailEnd/>
          </a:ln>
        </p:spPr>
        <p:txBody>
          <a:bodyPr/>
          <a:lstStyle/>
          <a:p>
            <a:pPr algn="ctr"/>
            <a:r>
              <a:rPr lang="en-US" altLang="fr-FR" sz="1600">
                <a:cs typeface="Times New Roman" panose="02020603050405020304" pitchFamily="18" charset="0"/>
              </a:rPr>
              <a:t>Fusion des phonèmes</a:t>
            </a:r>
            <a:endParaRPr lang="en-US" altLang="fr-FR" sz="1600">
              <a:cs typeface="Arial" panose="020B0604020202020204" pitchFamily="34" charset="0"/>
            </a:endParaRPr>
          </a:p>
        </p:txBody>
      </p:sp>
      <p:sp>
        <p:nvSpPr>
          <p:cNvPr id="17" name="Line 14"/>
          <p:cNvSpPr>
            <a:spLocks noChangeShapeType="1"/>
          </p:cNvSpPr>
          <p:nvPr/>
        </p:nvSpPr>
        <p:spPr bwMode="auto">
          <a:xfrm>
            <a:off x="6578600" y="1794264"/>
            <a:ext cx="0" cy="3331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8" name="Line 15"/>
          <p:cNvSpPr>
            <a:spLocks noChangeShapeType="1"/>
          </p:cNvSpPr>
          <p:nvPr/>
        </p:nvSpPr>
        <p:spPr bwMode="auto">
          <a:xfrm flipH="1">
            <a:off x="5857875" y="1767100"/>
            <a:ext cx="6821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 name="Line 16"/>
          <p:cNvSpPr>
            <a:spLocks noChangeShapeType="1"/>
          </p:cNvSpPr>
          <p:nvPr/>
        </p:nvSpPr>
        <p:spPr bwMode="auto">
          <a:xfrm>
            <a:off x="6578600" y="4106614"/>
            <a:ext cx="0" cy="4227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 name="Rectangle 18"/>
          <p:cNvSpPr>
            <a:spLocks noChangeArrowheads="1"/>
          </p:cNvSpPr>
          <p:nvPr/>
        </p:nvSpPr>
        <p:spPr bwMode="auto">
          <a:xfrm>
            <a:off x="-106363" y="2700006"/>
            <a:ext cx="879990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49263">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n-US" altLang="fr-FR" sz="1000" dirty="0">
              <a:cs typeface="Times New Roman" panose="02020603050405020304" pitchFamily="18" charset="0"/>
            </a:endParaRPr>
          </a:p>
          <a:p>
            <a:pPr eaLnBrk="0" hangingPunct="0"/>
            <a:br>
              <a:rPr lang="en-US" altLang="fr-FR" sz="1000" dirty="0">
                <a:cs typeface="Times New Roman" panose="02020603050405020304" pitchFamily="18" charset="0"/>
              </a:rPr>
            </a:br>
            <a:r>
              <a:rPr lang="en-US" altLang="fr-FR" sz="1400" dirty="0">
                <a:cs typeface="Times New Roman" panose="02020603050405020304" pitchFamily="18" charset="0"/>
              </a:rPr>
              <a:t>		</a:t>
            </a:r>
            <a:endParaRPr lang="en-US" altLang="fr-FR" sz="1400" dirty="0">
              <a:cs typeface="Arial" panose="020B0604020202020204" pitchFamily="34" charset="0"/>
            </a:endParaRPr>
          </a:p>
          <a:p>
            <a:pPr eaLnBrk="0" hangingPunct="0"/>
            <a:endParaRPr lang="en-US" altLang="fr-FR" dirty="0">
              <a:cs typeface="Arial" panose="020B0604020202020204" pitchFamily="34" charset="0"/>
            </a:endParaRPr>
          </a:p>
        </p:txBody>
      </p:sp>
      <p:sp>
        <p:nvSpPr>
          <p:cNvPr id="21" name="Line 25"/>
          <p:cNvSpPr>
            <a:spLocks noChangeShapeType="1"/>
          </p:cNvSpPr>
          <p:nvPr/>
        </p:nvSpPr>
        <p:spPr bwMode="auto">
          <a:xfrm>
            <a:off x="4321175" y="1320327"/>
            <a:ext cx="0" cy="2642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Line 26"/>
          <p:cNvSpPr>
            <a:spLocks noChangeShapeType="1"/>
          </p:cNvSpPr>
          <p:nvPr/>
        </p:nvSpPr>
        <p:spPr bwMode="auto">
          <a:xfrm>
            <a:off x="2492375" y="1783151"/>
            <a:ext cx="0" cy="3331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7"/>
          <p:cNvSpPr>
            <a:spLocks noChangeShapeType="1"/>
          </p:cNvSpPr>
          <p:nvPr/>
        </p:nvSpPr>
        <p:spPr bwMode="auto">
          <a:xfrm flipH="1">
            <a:off x="1882775" y="3356187"/>
            <a:ext cx="5059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4" name="Line 28"/>
          <p:cNvSpPr>
            <a:spLocks noChangeShapeType="1"/>
          </p:cNvSpPr>
          <p:nvPr/>
        </p:nvSpPr>
        <p:spPr bwMode="auto">
          <a:xfrm flipV="1">
            <a:off x="2474913" y="4879035"/>
            <a:ext cx="0" cy="10568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 name="Line 29"/>
          <p:cNvSpPr>
            <a:spLocks noChangeShapeType="1"/>
          </p:cNvSpPr>
          <p:nvPr/>
        </p:nvSpPr>
        <p:spPr bwMode="auto">
          <a:xfrm>
            <a:off x="6578600" y="3021370"/>
            <a:ext cx="0" cy="3522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 name="Line 30"/>
          <p:cNvSpPr>
            <a:spLocks noChangeShapeType="1"/>
          </p:cNvSpPr>
          <p:nvPr/>
        </p:nvSpPr>
        <p:spPr bwMode="auto">
          <a:xfrm>
            <a:off x="2492375" y="1755987"/>
            <a:ext cx="578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 name="Line 31"/>
          <p:cNvSpPr>
            <a:spLocks noChangeShapeType="1"/>
          </p:cNvSpPr>
          <p:nvPr/>
        </p:nvSpPr>
        <p:spPr bwMode="auto">
          <a:xfrm flipH="1">
            <a:off x="5786437" y="5909945"/>
            <a:ext cx="6836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 name="Line 32"/>
          <p:cNvSpPr>
            <a:spLocks noChangeShapeType="1"/>
          </p:cNvSpPr>
          <p:nvPr/>
        </p:nvSpPr>
        <p:spPr bwMode="auto">
          <a:xfrm flipV="1">
            <a:off x="6507163" y="5377121"/>
            <a:ext cx="0" cy="5328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 name="Son enregistré">
            <a:hlinkClick r:id="" action="ppaction://media"/>
            <a:extLst>
              <a:ext uri="{FF2B5EF4-FFF2-40B4-BE49-F238E27FC236}">
                <a16:creationId xmlns:a16="http://schemas.microsoft.com/office/drawing/2014/main" id="{F0A50DB2-40E9-43D0-AE19-1B5957621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4997" y="659451"/>
            <a:ext cx="487363" cy="487363"/>
          </a:xfrm>
          <a:prstGeom prst="rect">
            <a:avLst/>
          </a:prstGeom>
        </p:spPr>
      </p:pic>
    </p:spTree>
    <p:extLst>
      <p:ext uri="{BB962C8B-B14F-4D97-AF65-F5344CB8AC3E}">
        <p14:creationId xmlns:p14="http://schemas.microsoft.com/office/powerpoint/2010/main" val="6557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499"/>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499"/>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499"/>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499"/>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789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5"/>
                </p:tgtEl>
              </p:cMediaNode>
            </p:audio>
          </p:childTnLst>
        </p:cTn>
      </p:par>
    </p:tnLst>
    <p:bldLst>
      <p:bldP spid="6" grpId="0" animBg="1" autoUpdateAnimBg="0"/>
      <p:bldP spid="7" grpId="0" animBg="1" autoUpdateAnimBg="0"/>
      <p:bldP spid="8" grpId="0" animBg="1" autoUpdateAnimBg="0"/>
      <p:bldP spid="9" grpId="0" animBg="1" autoUpdateAnimBg="0"/>
      <p:bldP spid="11" grpId="0" animBg="1" autoUpdateAnimBg="0"/>
      <p:bldP spid="13" grpId="0" animBg="1" autoUpdateAnimBg="0"/>
      <p:bldP spid="14" grpId="0" animBg="1" autoUpdateAnimBg="0"/>
      <p:bldP spid="16"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236603"/>
            <a:ext cx="8229240" cy="1218795"/>
          </a:xfrm>
          <a:solidFill>
            <a:srgbClr val="F16B75"/>
          </a:solidFill>
          <a:ln>
            <a:solidFill>
              <a:schemeClr val="tx1"/>
            </a:solidFill>
          </a:ln>
        </p:spPr>
        <p:txBody>
          <a:bodyPr/>
          <a:lstStyle/>
          <a:p>
            <a:pPr algn="ctr"/>
            <a:r>
              <a:rPr lang="fr-FR" dirty="0"/>
              <a:t>Quel intérêt à travailler la décision lexicale?</a:t>
            </a:r>
          </a:p>
        </p:txBody>
      </p:sp>
      <p:sp>
        <p:nvSpPr>
          <p:cNvPr id="12" name="Forme libre 11"/>
          <p:cNvSpPr/>
          <p:nvPr/>
        </p:nvSpPr>
        <p:spPr>
          <a:xfrm>
            <a:off x="6242959" y="2820042"/>
            <a:ext cx="1502147" cy="477952"/>
          </a:xfrm>
          <a:custGeom>
            <a:avLst/>
            <a:gdLst/>
            <a:ahLst/>
            <a:cxnLst/>
            <a:rect l="0" t="0" r="0" b="0"/>
            <a:pathLst>
              <a:path>
                <a:moveTo>
                  <a:pt x="0" y="0"/>
                </a:moveTo>
                <a:lnTo>
                  <a:pt x="0" y="246565"/>
                </a:lnTo>
                <a:lnTo>
                  <a:pt x="1502147" y="246565"/>
                </a:lnTo>
                <a:lnTo>
                  <a:pt x="1502147" y="493131"/>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3" name="Forme libre 12"/>
          <p:cNvSpPr/>
          <p:nvPr/>
        </p:nvSpPr>
        <p:spPr>
          <a:xfrm>
            <a:off x="4903733" y="2820042"/>
            <a:ext cx="1339226" cy="477952"/>
          </a:xfrm>
          <a:custGeom>
            <a:avLst/>
            <a:gdLst/>
            <a:ahLst/>
            <a:cxnLst/>
            <a:rect l="0" t="0" r="0" b="0"/>
            <a:pathLst>
              <a:path>
                <a:moveTo>
                  <a:pt x="1339226" y="0"/>
                </a:moveTo>
                <a:lnTo>
                  <a:pt x="1339226" y="246565"/>
                </a:lnTo>
                <a:lnTo>
                  <a:pt x="0" y="246565"/>
                </a:lnTo>
                <a:lnTo>
                  <a:pt x="0" y="493131"/>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4" name="Forme libre 13"/>
          <p:cNvSpPr/>
          <p:nvPr/>
        </p:nvSpPr>
        <p:spPr>
          <a:xfrm>
            <a:off x="4571820" y="1645920"/>
            <a:ext cx="3342277" cy="1137981"/>
          </a:xfrm>
          <a:custGeom>
            <a:avLst/>
            <a:gdLst>
              <a:gd name="connsiteX0" fmla="*/ 0 w 3342277"/>
              <a:gd name="connsiteY0" fmla="*/ 0 h 1174121"/>
              <a:gd name="connsiteX1" fmla="*/ 3342277 w 3342277"/>
              <a:gd name="connsiteY1" fmla="*/ 0 h 1174121"/>
              <a:gd name="connsiteX2" fmla="*/ 3342277 w 3342277"/>
              <a:gd name="connsiteY2" fmla="*/ 1174121 h 1174121"/>
              <a:gd name="connsiteX3" fmla="*/ 0 w 3342277"/>
              <a:gd name="connsiteY3" fmla="*/ 1174121 h 1174121"/>
              <a:gd name="connsiteX4" fmla="*/ 0 w 3342277"/>
              <a:gd name="connsiteY4" fmla="*/ 0 h 117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277" h="1174121">
                <a:moveTo>
                  <a:pt x="0" y="0"/>
                </a:moveTo>
                <a:lnTo>
                  <a:pt x="3342277" y="0"/>
                </a:lnTo>
                <a:lnTo>
                  <a:pt x="3342277" y="1174121"/>
                </a:lnTo>
                <a:lnTo>
                  <a:pt x="0" y="117412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FR" sz="2800" kern="1200" dirty="0"/>
              <a:t>Pseudo-mots </a:t>
            </a:r>
          </a:p>
          <a:p>
            <a:pPr lvl="0" algn="ctr" defTabSz="1244600">
              <a:lnSpc>
                <a:spcPct val="90000"/>
              </a:lnSpc>
              <a:spcBef>
                <a:spcPct val="0"/>
              </a:spcBef>
              <a:spcAft>
                <a:spcPct val="35000"/>
              </a:spcAft>
            </a:pPr>
            <a:r>
              <a:rPr lang="fr-FR" sz="2800" kern="1200" dirty="0"/>
              <a:t>= mots français</a:t>
            </a:r>
          </a:p>
        </p:txBody>
      </p:sp>
      <p:sp>
        <p:nvSpPr>
          <p:cNvPr id="16" name="Forme libre 15"/>
          <p:cNvSpPr/>
          <p:nvPr/>
        </p:nvSpPr>
        <p:spPr>
          <a:xfrm>
            <a:off x="3729612" y="3313172"/>
            <a:ext cx="2348242" cy="2252539"/>
          </a:xfrm>
          <a:custGeom>
            <a:avLst/>
            <a:gdLst>
              <a:gd name="connsiteX0" fmla="*/ 0 w 2348242"/>
              <a:gd name="connsiteY0" fmla="*/ 0 h 2640587"/>
              <a:gd name="connsiteX1" fmla="*/ 2348242 w 2348242"/>
              <a:gd name="connsiteY1" fmla="*/ 0 h 2640587"/>
              <a:gd name="connsiteX2" fmla="*/ 2348242 w 2348242"/>
              <a:gd name="connsiteY2" fmla="*/ 2640587 h 2640587"/>
              <a:gd name="connsiteX3" fmla="*/ 0 w 2348242"/>
              <a:gd name="connsiteY3" fmla="*/ 2640587 h 2640587"/>
              <a:gd name="connsiteX4" fmla="*/ 0 w 2348242"/>
              <a:gd name="connsiteY4" fmla="*/ 0 h 264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242" h="2640587">
                <a:moveTo>
                  <a:pt x="0" y="0"/>
                </a:moveTo>
                <a:lnTo>
                  <a:pt x="2348242" y="0"/>
                </a:lnTo>
                <a:lnTo>
                  <a:pt x="2348242" y="2640587"/>
                </a:lnTo>
                <a:lnTo>
                  <a:pt x="0" y="2640587"/>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solidFill>
                  <a:schemeClr val="tx1"/>
                </a:solidFill>
              </a:rPr>
              <a:t>Confusion dans la valeur des lettres</a:t>
            </a:r>
          </a:p>
          <a:p>
            <a:pPr lvl="0" algn="ctr" defTabSz="1066800">
              <a:lnSpc>
                <a:spcPct val="90000"/>
              </a:lnSpc>
              <a:spcBef>
                <a:spcPct val="0"/>
              </a:spcBef>
              <a:spcAft>
                <a:spcPct val="35000"/>
              </a:spcAft>
            </a:pPr>
            <a:r>
              <a:rPr lang="fr-FR" sz="2400" kern="1200" dirty="0">
                <a:solidFill>
                  <a:schemeClr val="tx1"/>
                </a:solidFill>
              </a:rPr>
              <a:t>*</a:t>
            </a:r>
            <a:r>
              <a:rPr lang="fr-FR" sz="2400" kern="1200" dirty="0" err="1">
                <a:solidFill>
                  <a:schemeClr val="tx1"/>
                </a:solidFill>
              </a:rPr>
              <a:t>tase</a:t>
            </a:r>
            <a:r>
              <a:rPr lang="fr-FR" sz="2400" kern="1200" dirty="0">
                <a:solidFill>
                  <a:schemeClr val="tx1"/>
                </a:solidFill>
              </a:rPr>
              <a:t> </a:t>
            </a:r>
            <a:r>
              <a:rPr lang="fr-FR" sz="2400" kern="1200" dirty="0">
                <a:solidFill>
                  <a:schemeClr val="tx1"/>
                </a:solidFill>
                <a:latin typeface="Calibri" panose="020F0502020204030204" pitchFamily="34" charset="0"/>
                <a:cs typeface="Calibri" panose="020F0502020204030204" pitchFamily="34" charset="0"/>
              </a:rPr>
              <a:t>→</a:t>
            </a:r>
            <a:r>
              <a:rPr lang="fr-FR" sz="2400" kern="1200" dirty="0">
                <a:solidFill>
                  <a:schemeClr val="tx1"/>
                </a:solidFill>
              </a:rPr>
              <a:t> tasse</a:t>
            </a:r>
          </a:p>
          <a:p>
            <a:pPr lvl="0" algn="ctr" defTabSz="1066800">
              <a:lnSpc>
                <a:spcPct val="90000"/>
              </a:lnSpc>
              <a:spcBef>
                <a:spcPct val="0"/>
              </a:spcBef>
              <a:spcAft>
                <a:spcPct val="35000"/>
              </a:spcAft>
            </a:pPr>
            <a:r>
              <a:rPr lang="fr-FR" sz="2400" kern="1200" dirty="0">
                <a:solidFill>
                  <a:schemeClr val="tx1"/>
                </a:solidFill>
              </a:rPr>
              <a:t>*</a:t>
            </a:r>
            <a:r>
              <a:rPr lang="fr-FR" sz="2400" kern="1200" dirty="0" err="1">
                <a:solidFill>
                  <a:schemeClr val="tx1"/>
                </a:solidFill>
              </a:rPr>
              <a:t>inciet</a:t>
            </a:r>
            <a:r>
              <a:rPr lang="fr-FR" sz="2400" kern="1200" dirty="0" err="1">
                <a:solidFill>
                  <a:schemeClr val="tx1"/>
                </a:solidFill>
                <a:latin typeface="Calibri" panose="020F0502020204030204" pitchFamily="34" charset="0"/>
                <a:cs typeface="Calibri" panose="020F0502020204030204" pitchFamily="34" charset="0"/>
              </a:rPr>
              <a:t>→</a:t>
            </a:r>
            <a:r>
              <a:rPr lang="fr-FR" sz="2400" kern="1200" dirty="0" err="1">
                <a:solidFill>
                  <a:schemeClr val="tx1"/>
                </a:solidFill>
                <a:latin typeface="+mj-lt"/>
                <a:cs typeface="Calibri" panose="020F0502020204030204" pitchFamily="34" charset="0"/>
              </a:rPr>
              <a:t>inquiet</a:t>
            </a:r>
            <a:r>
              <a:rPr lang="fr-FR" sz="2400" kern="1200" dirty="0">
                <a:solidFill>
                  <a:schemeClr val="tx1"/>
                </a:solidFill>
              </a:rPr>
              <a:t> </a:t>
            </a:r>
          </a:p>
        </p:txBody>
      </p:sp>
      <p:sp>
        <p:nvSpPr>
          <p:cNvPr id="17" name="Forme libre 16"/>
          <p:cNvSpPr/>
          <p:nvPr/>
        </p:nvSpPr>
        <p:spPr>
          <a:xfrm>
            <a:off x="6570985" y="3313172"/>
            <a:ext cx="2348242" cy="2252539"/>
          </a:xfrm>
          <a:custGeom>
            <a:avLst/>
            <a:gdLst>
              <a:gd name="connsiteX0" fmla="*/ 0 w 2348242"/>
              <a:gd name="connsiteY0" fmla="*/ 0 h 2611046"/>
              <a:gd name="connsiteX1" fmla="*/ 2348242 w 2348242"/>
              <a:gd name="connsiteY1" fmla="*/ 0 h 2611046"/>
              <a:gd name="connsiteX2" fmla="*/ 2348242 w 2348242"/>
              <a:gd name="connsiteY2" fmla="*/ 2611046 h 2611046"/>
              <a:gd name="connsiteX3" fmla="*/ 0 w 2348242"/>
              <a:gd name="connsiteY3" fmla="*/ 2611046 h 2611046"/>
              <a:gd name="connsiteX4" fmla="*/ 0 w 2348242"/>
              <a:gd name="connsiteY4" fmla="*/ 0 h 261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242" h="2611046">
                <a:moveTo>
                  <a:pt x="0" y="0"/>
                </a:moveTo>
                <a:lnTo>
                  <a:pt x="2348242" y="0"/>
                </a:lnTo>
                <a:lnTo>
                  <a:pt x="2348242" y="2611046"/>
                </a:lnTo>
                <a:lnTo>
                  <a:pt x="0" y="2611046"/>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solidFill>
                  <a:schemeClr val="tx1"/>
                </a:solidFill>
              </a:rPr>
              <a:t>Problème d’identification des lettres en miroir</a:t>
            </a:r>
          </a:p>
          <a:p>
            <a:pPr lvl="0" algn="ctr" defTabSz="1066800">
              <a:lnSpc>
                <a:spcPct val="90000"/>
              </a:lnSpc>
              <a:spcBef>
                <a:spcPct val="0"/>
              </a:spcBef>
              <a:spcAft>
                <a:spcPct val="35000"/>
              </a:spcAft>
            </a:pPr>
            <a:r>
              <a:rPr lang="fr-FR" sz="2400" kern="1200" dirty="0">
                <a:solidFill>
                  <a:schemeClr val="tx1"/>
                </a:solidFill>
              </a:rPr>
              <a:t>*</a:t>
            </a:r>
            <a:r>
              <a:rPr lang="fr-FR" sz="2400" kern="1200" dirty="0" err="1">
                <a:solidFill>
                  <a:schemeClr val="tx1"/>
                </a:solidFill>
              </a:rPr>
              <a:t>dateau</a:t>
            </a:r>
            <a:r>
              <a:rPr lang="fr-FR" sz="2400" kern="1200" dirty="0" err="1">
                <a:solidFill>
                  <a:schemeClr val="tx1"/>
                </a:solidFill>
                <a:latin typeface="Calibri" panose="020F0502020204030204" pitchFamily="34" charset="0"/>
                <a:cs typeface="Calibri" panose="020F0502020204030204" pitchFamily="34" charset="0"/>
              </a:rPr>
              <a:t>→</a:t>
            </a:r>
            <a:r>
              <a:rPr lang="fr-FR" sz="2400" kern="1200" dirty="0" err="1">
                <a:solidFill>
                  <a:schemeClr val="tx1"/>
                </a:solidFill>
                <a:latin typeface="+mj-lt"/>
                <a:cs typeface="Calibri" panose="020F0502020204030204" pitchFamily="34" charset="0"/>
              </a:rPr>
              <a:t>bateau</a:t>
            </a:r>
            <a:endParaRPr lang="fr-FR" sz="2400" kern="1200" dirty="0">
              <a:solidFill>
                <a:schemeClr val="tx1"/>
              </a:solidFill>
              <a:latin typeface="+mj-lt"/>
            </a:endParaRPr>
          </a:p>
        </p:txBody>
      </p:sp>
      <p:sp>
        <p:nvSpPr>
          <p:cNvPr id="7" name="Forme libre 6"/>
          <p:cNvSpPr/>
          <p:nvPr/>
        </p:nvSpPr>
        <p:spPr>
          <a:xfrm>
            <a:off x="1994852" y="2911856"/>
            <a:ext cx="91440" cy="721305"/>
          </a:xfrm>
          <a:custGeom>
            <a:avLst/>
            <a:gdLst/>
            <a:ahLst/>
            <a:cxnLst/>
            <a:rect l="0" t="0" r="0" b="0"/>
            <a:pathLst>
              <a:path>
                <a:moveTo>
                  <a:pt x="45720" y="0"/>
                </a:moveTo>
                <a:lnTo>
                  <a:pt x="45720" y="359541"/>
                </a:lnTo>
                <a:lnTo>
                  <a:pt x="46477" y="359541"/>
                </a:lnTo>
                <a:lnTo>
                  <a:pt x="46477" y="721305"/>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Forme libre 7"/>
          <p:cNvSpPr/>
          <p:nvPr/>
        </p:nvSpPr>
        <p:spPr>
          <a:xfrm>
            <a:off x="465969" y="1646664"/>
            <a:ext cx="3149206" cy="1265191"/>
          </a:xfrm>
          <a:custGeom>
            <a:avLst/>
            <a:gdLst>
              <a:gd name="connsiteX0" fmla="*/ 0 w 3149206"/>
              <a:gd name="connsiteY0" fmla="*/ 0 h 1265191"/>
              <a:gd name="connsiteX1" fmla="*/ 3149206 w 3149206"/>
              <a:gd name="connsiteY1" fmla="*/ 0 h 1265191"/>
              <a:gd name="connsiteX2" fmla="*/ 3149206 w 3149206"/>
              <a:gd name="connsiteY2" fmla="*/ 1265191 h 1265191"/>
              <a:gd name="connsiteX3" fmla="*/ 0 w 3149206"/>
              <a:gd name="connsiteY3" fmla="*/ 1265191 h 1265191"/>
              <a:gd name="connsiteX4" fmla="*/ 0 w 3149206"/>
              <a:gd name="connsiteY4" fmla="*/ 0 h 1265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206" h="1265191">
                <a:moveTo>
                  <a:pt x="0" y="0"/>
                </a:moveTo>
                <a:lnTo>
                  <a:pt x="3149206" y="0"/>
                </a:lnTo>
                <a:lnTo>
                  <a:pt x="3149206" y="1265191"/>
                </a:lnTo>
                <a:lnTo>
                  <a:pt x="0" y="126519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r-FR" sz="2800" kern="1200" dirty="0"/>
              <a:t>Mots français = pseudo-mots</a:t>
            </a:r>
          </a:p>
        </p:txBody>
      </p:sp>
      <p:sp>
        <p:nvSpPr>
          <p:cNvPr id="9" name="Forme libre 8"/>
          <p:cNvSpPr/>
          <p:nvPr/>
        </p:nvSpPr>
        <p:spPr>
          <a:xfrm>
            <a:off x="646024" y="3286001"/>
            <a:ext cx="2789096" cy="1722685"/>
          </a:xfrm>
          <a:custGeom>
            <a:avLst/>
            <a:gdLst>
              <a:gd name="connsiteX0" fmla="*/ 0 w 2789096"/>
              <a:gd name="connsiteY0" fmla="*/ 0 h 1722685"/>
              <a:gd name="connsiteX1" fmla="*/ 2789096 w 2789096"/>
              <a:gd name="connsiteY1" fmla="*/ 0 h 1722685"/>
              <a:gd name="connsiteX2" fmla="*/ 2789096 w 2789096"/>
              <a:gd name="connsiteY2" fmla="*/ 1722685 h 1722685"/>
              <a:gd name="connsiteX3" fmla="*/ 0 w 2789096"/>
              <a:gd name="connsiteY3" fmla="*/ 1722685 h 1722685"/>
              <a:gd name="connsiteX4" fmla="*/ 0 w 2789096"/>
              <a:gd name="connsiteY4" fmla="*/ 0 h 172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096" h="1722685">
                <a:moveTo>
                  <a:pt x="0" y="0"/>
                </a:moveTo>
                <a:lnTo>
                  <a:pt x="2789096" y="0"/>
                </a:lnTo>
                <a:lnTo>
                  <a:pt x="2789096" y="1722685"/>
                </a:lnTo>
                <a:lnTo>
                  <a:pt x="0" y="1722685"/>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solidFill>
                  <a:schemeClr val="tx1"/>
                </a:solidFill>
              </a:rPr>
              <a:t>Difficultés liées à un déficit de vocabulaire</a:t>
            </a:r>
          </a:p>
        </p:txBody>
      </p:sp>
      <p:sp>
        <p:nvSpPr>
          <p:cNvPr id="18" name="Rectangle à coins arrondis 17"/>
          <p:cNvSpPr/>
          <p:nvPr/>
        </p:nvSpPr>
        <p:spPr>
          <a:xfrm>
            <a:off x="2333253" y="5892800"/>
            <a:ext cx="5140960" cy="77216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=&gt; profils différents</a:t>
            </a:r>
          </a:p>
        </p:txBody>
      </p:sp>
      <p:pic>
        <p:nvPicPr>
          <p:cNvPr id="3" name="Son enregistré">
            <a:hlinkClick r:id="" action="ppaction://media"/>
            <a:extLst>
              <a:ext uri="{FF2B5EF4-FFF2-40B4-BE49-F238E27FC236}">
                <a16:creationId xmlns:a16="http://schemas.microsoft.com/office/drawing/2014/main" id="{B21113A2-8535-4211-AFD4-59C0BB02F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6850" y="846000"/>
            <a:ext cx="487363" cy="487363"/>
          </a:xfrm>
          <a:prstGeom prst="rect">
            <a:avLst/>
          </a:prstGeom>
        </p:spPr>
      </p:pic>
    </p:spTree>
    <p:extLst>
      <p:ext uri="{BB962C8B-B14F-4D97-AF65-F5344CB8AC3E}">
        <p14:creationId xmlns:p14="http://schemas.microsoft.com/office/powerpoint/2010/main" val="36141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Lire de manière fluide c’est …</a:t>
            </a:r>
          </a:p>
        </p:txBody>
      </p:sp>
      <p:sp>
        <p:nvSpPr>
          <p:cNvPr id="9" name="Flèche droite 8"/>
          <p:cNvSpPr/>
          <p:nvPr/>
        </p:nvSpPr>
        <p:spPr>
          <a:xfrm rot="5400000">
            <a:off x="4100937" y="4573952"/>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8218167">
            <a:off x="5639198" y="2910646"/>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2555073">
            <a:off x="2708617" y="2910646"/>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828259" y="1542444"/>
            <a:ext cx="3731659" cy="1443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Faire usage de la ponctuation</a:t>
            </a:r>
          </a:p>
        </p:txBody>
      </p:sp>
      <p:sp>
        <p:nvSpPr>
          <p:cNvPr id="7" name="Ellipse 6"/>
          <p:cNvSpPr/>
          <p:nvPr/>
        </p:nvSpPr>
        <p:spPr>
          <a:xfrm>
            <a:off x="753978" y="1542445"/>
            <a:ext cx="3731659" cy="1443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Identifier des mots à un rythme rapide</a:t>
            </a:r>
          </a:p>
        </p:txBody>
      </p:sp>
      <p:sp>
        <p:nvSpPr>
          <p:cNvPr id="5" name="Rectangle 4"/>
          <p:cNvSpPr/>
          <p:nvPr/>
        </p:nvSpPr>
        <p:spPr>
          <a:xfrm>
            <a:off x="1259890" y="3607412"/>
            <a:ext cx="6892368" cy="121089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Parvenir à grouper des mots en unités syntaxiques</a:t>
            </a:r>
          </a:p>
        </p:txBody>
      </p:sp>
      <p:sp>
        <p:nvSpPr>
          <p:cNvPr id="13" name="ZoneTexte 12">
            <a:extLst>
              <a:ext uri="{FF2B5EF4-FFF2-40B4-BE49-F238E27FC236}">
                <a16:creationId xmlns:a16="http://schemas.microsoft.com/office/drawing/2014/main" id="{4B317118-A760-453B-B3DF-0BD608EF6D99}"/>
              </a:ext>
            </a:extLst>
          </p:cNvPr>
          <p:cNvSpPr txBox="1"/>
          <p:nvPr/>
        </p:nvSpPr>
        <p:spPr>
          <a:xfrm>
            <a:off x="1325880" y="5172045"/>
            <a:ext cx="6491880" cy="1200329"/>
          </a:xfrm>
          <a:prstGeom prst="rect">
            <a:avLst/>
          </a:prstGeom>
          <a:noFill/>
          <a:ln>
            <a:solidFill>
              <a:srgbClr val="FF0000"/>
            </a:solidFill>
          </a:ln>
        </p:spPr>
        <p:txBody>
          <a:bodyPr wrap="square" rtlCol="0">
            <a:spAutoFit/>
          </a:bodyPr>
          <a:lstStyle/>
          <a:p>
            <a:pPr algn="ctr"/>
            <a:r>
              <a:rPr lang="fr-FR" sz="3600" dirty="0"/>
              <a:t>LIRE DES MOTS EN CONTEXTE</a:t>
            </a:r>
          </a:p>
        </p:txBody>
      </p:sp>
      <p:pic>
        <p:nvPicPr>
          <p:cNvPr id="4" name="Son enregistré">
            <a:hlinkClick r:id="" action="ppaction://media"/>
            <a:extLst>
              <a:ext uri="{FF2B5EF4-FFF2-40B4-BE49-F238E27FC236}">
                <a16:creationId xmlns:a16="http://schemas.microsoft.com/office/drawing/2014/main" id="{AF80B9BD-CC0C-40F1-91EA-7E8DD7F033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0884" y="541099"/>
            <a:ext cx="609600" cy="609600"/>
          </a:xfrm>
          <a:prstGeom prst="rect">
            <a:avLst/>
          </a:prstGeom>
        </p:spPr>
      </p:pic>
    </p:spTree>
    <p:extLst>
      <p:ext uri="{BB962C8B-B14F-4D97-AF65-F5344CB8AC3E}">
        <p14:creationId xmlns:p14="http://schemas.microsoft.com/office/powerpoint/2010/main" val="13036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236603"/>
            <a:ext cx="8229240" cy="1218795"/>
          </a:xfrm>
          <a:solidFill>
            <a:srgbClr val="F16B75"/>
          </a:solidFill>
          <a:ln>
            <a:solidFill>
              <a:schemeClr val="tx1"/>
            </a:solidFill>
          </a:ln>
        </p:spPr>
        <p:txBody>
          <a:bodyPr/>
          <a:lstStyle/>
          <a:p>
            <a:pPr algn="ctr"/>
            <a:r>
              <a:rPr lang="fr-FR" dirty="0"/>
              <a:t>Lire de manière fluide c’est aussi…</a:t>
            </a:r>
          </a:p>
        </p:txBody>
      </p:sp>
      <p:graphicFrame>
        <p:nvGraphicFramePr>
          <p:cNvPr id="4" name="Diagramme 3"/>
          <p:cNvGraphicFramePr/>
          <p:nvPr>
            <p:extLst>
              <p:ext uri="{D42A27DB-BD31-4B8C-83A1-F6EECF244321}">
                <p14:modId xmlns:p14="http://schemas.microsoft.com/office/powerpoint/2010/main" val="1924254657"/>
              </p:ext>
            </p:extLst>
          </p:nvPr>
        </p:nvGraphicFramePr>
        <p:xfrm>
          <a:off x="1139189" y="1629771"/>
          <a:ext cx="6865257"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ZoneTexte 4">
            <a:extLst>
              <a:ext uri="{FF2B5EF4-FFF2-40B4-BE49-F238E27FC236}">
                <a16:creationId xmlns:a16="http://schemas.microsoft.com/office/drawing/2014/main" id="{4B317118-A760-453B-B3DF-0BD608EF6D99}"/>
              </a:ext>
            </a:extLst>
          </p:cNvPr>
          <p:cNvSpPr txBox="1"/>
          <p:nvPr/>
        </p:nvSpPr>
        <p:spPr>
          <a:xfrm>
            <a:off x="457200" y="4404215"/>
            <a:ext cx="8229240" cy="584775"/>
          </a:xfrm>
          <a:prstGeom prst="rect">
            <a:avLst/>
          </a:prstGeom>
          <a:noFill/>
          <a:ln>
            <a:solidFill>
              <a:srgbClr val="FF0000"/>
            </a:solidFill>
          </a:ln>
        </p:spPr>
        <p:txBody>
          <a:bodyPr wrap="square" rtlCol="0">
            <a:spAutoFit/>
          </a:bodyPr>
          <a:lstStyle/>
          <a:p>
            <a:pPr algn="ctr"/>
            <a:r>
              <a:rPr lang="fr-FR" sz="3200" dirty="0"/>
              <a:t>LIRE AVEC UNE PROSODIE ADAPTÉE</a:t>
            </a:r>
          </a:p>
        </p:txBody>
      </p:sp>
      <p:sp>
        <p:nvSpPr>
          <p:cNvPr id="8" name="Flèche gauche 7"/>
          <p:cNvSpPr/>
          <p:nvPr/>
        </p:nvSpPr>
        <p:spPr>
          <a:xfrm rot="16200000">
            <a:off x="4205920" y="4809067"/>
            <a:ext cx="731794" cy="1091640"/>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9" name="ZoneTexte 8">
            <a:extLst>
              <a:ext uri="{FF2B5EF4-FFF2-40B4-BE49-F238E27FC236}">
                <a16:creationId xmlns:a16="http://schemas.microsoft.com/office/drawing/2014/main" id="{4B317118-A760-453B-B3DF-0BD608EF6D99}"/>
              </a:ext>
            </a:extLst>
          </p:cNvPr>
          <p:cNvSpPr txBox="1"/>
          <p:nvPr/>
        </p:nvSpPr>
        <p:spPr>
          <a:xfrm>
            <a:off x="457200" y="5693771"/>
            <a:ext cx="8229240" cy="584775"/>
          </a:xfrm>
          <a:prstGeom prst="rect">
            <a:avLst/>
          </a:prstGeom>
          <a:noFill/>
          <a:ln>
            <a:solidFill>
              <a:srgbClr val="FF0000"/>
            </a:solidFill>
          </a:ln>
        </p:spPr>
        <p:txBody>
          <a:bodyPr wrap="square" rtlCol="0">
            <a:spAutoFit/>
          </a:bodyPr>
          <a:lstStyle/>
          <a:p>
            <a:pPr algn="ctr"/>
            <a:r>
              <a:rPr lang="fr-FR" sz="3200" dirty="0"/>
              <a:t>vers une lecture expressive</a:t>
            </a:r>
          </a:p>
        </p:txBody>
      </p:sp>
      <p:pic>
        <p:nvPicPr>
          <p:cNvPr id="3" name="Son enregistré">
            <a:hlinkClick r:id="" action="ppaction://media"/>
            <a:extLst>
              <a:ext uri="{FF2B5EF4-FFF2-40B4-BE49-F238E27FC236}">
                <a16:creationId xmlns:a16="http://schemas.microsoft.com/office/drawing/2014/main" id="{69119536-14FB-46E0-B978-B8AF722120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4446" y="845798"/>
            <a:ext cx="609600" cy="609600"/>
          </a:xfrm>
          <a:prstGeom prst="rect">
            <a:avLst/>
          </a:prstGeom>
        </p:spPr>
      </p:pic>
    </p:spTree>
    <p:extLst>
      <p:ext uri="{BB962C8B-B14F-4D97-AF65-F5344CB8AC3E}">
        <p14:creationId xmlns:p14="http://schemas.microsoft.com/office/powerpoint/2010/main" val="17129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236603"/>
            <a:ext cx="8229240" cy="1218795"/>
          </a:xfrm>
          <a:solidFill>
            <a:srgbClr val="F16B75"/>
          </a:solidFill>
          <a:ln>
            <a:solidFill>
              <a:schemeClr val="tx1"/>
            </a:solidFill>
          </a:ln>
        </p:spPr>
        <p:txBody>
          <a:bodyPr/>
          <a:lstStyle/>
          <a:p>
            <a:pPr algn="ctr"/>
            <a:r>
              <a:rPr lang="fr-FR" dirty="0"/>
              <a:t>Lire de manière fluide c’est aussi…</a:t>
            </a:r>
          </a:p>
        </p:txBody>
      </p:sp>
      <p:sp>
        <p:nvSpPr>
          <p:cNvPr id="8" name="Flèche gauche 7"/>
          <p:cNvSpPr/>
          <p:nvPr/>
        </p:nvSpPr>
        <p:spPr>
          <a:xfrm rot="16200000">
            <a:off x="4539218" y="5002766"/>
            <a:ext cx="626333" cy="809703"/>
          </a:xfrm>
          <a:prstGeom prst="leftArrow">
            <a:avLst>
              <a:gd name="adj1" fmla="val 60000"/>
              <a:gd name="adj2" fmla="val 50000"/>
            </a:avLst>
          </a:prstGeom>
          <a:ln w="57150">
            <a:solidFill>
              <a:srgbClr val="FF0000"/>
            </a:solid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9" name="ZoneTexte 8">
            <a:extLst>
              <a:ext uri="{FF2B5EF4-FFF2-40B4-BE49-F238E27FC236}">
                <a16:creationId xmlns:a16="http://schemas.microsoft.com/office/drawing/2014/main" id="{4B317118-A760-453B-B3DF-0BD608EF6D99}"/>
              </a:ext>
            </a:extLst>
          </p:cNvPr>
          <p:cNvSpPr txBox="1"/>
          <p:nvPr/>
        </p:nvSpPr>
        <p:spPr>
          <a:xfrm>
            <a:off x="457200" y="5762628"/>
            <a:ext cx="8229240" cy="584775"/>
          </a:xfrm>
          <a:prstGeom prst="rect">
            <a:avLst/>
          </a:prstGeom>
          <a:solidFill>
            <a:srgbClr val="FF0000"/>
          </a:solidFill>
          <a:ln>
            <a:solidFill>
              <a:srgbClr val="FF0000"/>
            </a:solidFill>
          </a:ln>
        </p:spPr>
        <p:txBody>
          <a:bodyPr wrap="square" rtlCol="0">
            <a:spAutoFit/>
          </a:bodyPr>
          <a:lstStyle/>
          <a:p>
            <a:pPr algn="ctr"/>
            <a:r>
              <a:rPr lang="fr-FR" sz="3200" dirty="0">
                <a:solidFill>
                  <a:schemeClr val="bg1"/>
                </a:solidFill>
              </a:rPr>
              <a:t>MIEUX COMPRENDRE CE QUI EST LU</a:t>
            </a:r>
          </a:p>
        </p:txBody>
      </p:sp>
      <p:sp>
        <p:nvSpPr>
          <p:cNvPr id="17" name="Forme libre 16"/>
          <p:cNvSpPr/>
          <p:nvPr/>
        </p:nvSpPr>
        <p:spPr>
          <a:xfrm>
            <a:off x="3925576" y="4052612"/>
            <a:ext cx="1853619" cy="1050628"/>
          </a:xfrm>
          <a:custGeom>
            <a:avLst/>
            <a:gdLst>
              <a:gd name="connsiteX0" fmla="*/ 0 w 1853619"/>
              <a:gd name="connsiteY0" fmla="*/ 926810 h 1853619"/>
              <a:gd name="connsiteX1" fmla="*/ 926810 w 1853619"/>
              <a:gd name="connsiteY1" fmla="*/ 0 h 1853619"/>
              <a:gd name="connsiteX2" fmla="*/ 1853620 w 1853619"/>
              <a:gd name="connsiteY2" fmla="*/ 926810 h 1853619"/>
              <a:gd name="connsiteX3" fmla="*/ 926810 w 1853619"/>
              <a:gd name="connsiteY3" fmla="*/ 1853620 h 1853619"/>
              <a:gd name="connsiteX4" fmla="*/ 0 w 1853619"/>
              <a:gd name="connsiteY4" fmla="*/ 926810 h 185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619" h="1853619">
                <a:moveTo>
                  <a:pt x="0" y="926810"/>
                </a:moveTo>
                <a:cubicBezTo>
                  <a:pt x="0" y="414947"/>
                  <a:pt x="414947" y="0"/>
                  <a:pt x="926810" y="0"/>
                </a:cubicBezTo>
                <a:cubicBezTo>
                  <a:pt x="1438673" y="0"/>
                  <a:pt x="1853620" y="414947"/>
                  <a:pt x="1853620" y="926810"/>
                </a:cubicBezTo>
                <a:cubicBezTo>
                  <a:pt x="1853620" y="1438673"/>
                  <a:pt x="1438673" y="1853620"/>
                  <a:pt x="926810" y="1853620"/>
                </a:cubicBezTo>
                <a:cubicBezTo>
                  <a:pt x="414947" y="1853620"/>
                  <a:pt x="0" y="1438673"/>
                  <a:pt x="0" y="926810"/>
                </a:cubicBez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86696" tIns="286696" rIns="286696" bIns="286696" numCol="1" spcCol="1270" anchor="ctr" anchorCtr="0">
            <a:noAutofit/>
          </a:bodyPr>
          <a:lstStyle/>
          <a:p>
            <a:pPr lvl="0" algn="ctr" defTabSz="1066800">
              <a:lnSpc>
                <a:spcPct val="90000"/>
              </a:lnSpc>
              <a:spcBef>
                <a:spcPct val="0"/>
              </a:spcBef>
              <a:spcAft>
                <a:spcPct val="35000"/>
              </a:spcAft>
            </a:pPr>
            <a:r>
              <a:rPr lang="fr-FR" sz="2400" kern="1200" dirty="0"/>
              <a:t>Fluence</a:t>
            </a:r>
          </a:p>
        </p:txBody>
      </p:sp>
      <p:sp>
        <p:nvSpPr>
          <p:cNvPr id="18" name="Flèche gauche 17"/>
          <p:cNvSpPr/>
          <p:nvPr/>
        </p:nvSpPr>
        <p:spPr>
          <a:xfrm rot="11700000">
            <a:off x="1837013" y="3922094"/>
            <a:ext cx="219881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9" name="Forme libre 18"/>
          <p:cNvSpPr/>
          <p:nvPr/>
        </p:nvSpPr>
        <p:spPr>
          <a:xfrm>
            <a:off x="1273596" y="3272229"/>
            <a:ext cx="1760938" cy="1408750"/>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dirty="0"/>
              <a:t>I</a:t>
            </a:r>
            <a:r>
              <a:rPr lang="fr-FR" sz="1800" kern="1200" dirty="0"/>
              <a:t>ntonation</a:t>
            </a:r>
          </a:p>
        </p:txBody>
      </p:sp>
      <p:sp>
        <p:nvSpPr>
          <p:cNvPr id="20" name="Flèche gauche 19"/>
          <p:cNvSpPr/>
          <p:nvPr/>
        </p:nvSpPr>
        <p:spPr>
          <a:xfrm rot="14700000">
            <a:off x="2603021" y="2736515"/>
            <a:ext cx="2656435"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1" name="Forme libre 20"/>
          <p:cNvSpPr/>
          <p:nvPr/>
        </p:nvSpPr>
        <p:spPr>
          <a:xfrm>
            <a:off x="2708469" y="1562213"/>
            <a:ext cx="1760938" cy="1408750"/>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sz="1800" kern="1200" dirty="0"/>
              <a:t>Connaissances sur la langue</a:t>
            </a:r>
          </a:p>
        </p:txBody>
      </p:sp>
      <p:sp>
        <p:nvSpPr>
          <p:cNvPr id="22" name="Flèche gauche 21"/>
          <p:cNvSpPr/>
          <p:nvPr/>
        </p:nvSpPr>
        <p:spPr>
          <a:xfrm rot="17166181">
            <a:off x="4375173" y="2857454"/>
            <a:ext cx="219813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3" name="Forme libre 22"/>
          <p:cNvSpPr/>
          <p:nvPr/>
        </p:nvSpPr>
        <p:spPr>
          <a:xfrm>
            <a:off x="4940735" y="1562213"/>
            <a:ext cx="1760938" cy="1408750"/>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sz="1800" kern="1200" dirty="0"/>
              <a:t>Lexique</a:t>
            </a:r>
          </a:p>
        </p:txBody>
      </p:sp>
      <p:sp>
        <p:nvSpPr>
          <p:cNvPr id="24" name="Flèche gauche 23"/>
          <p:cNvSpPr/>
          <p:nvPr/>
        </p:nvSpPr>
        <p:spPr>
          <a:xfrm rot="20700000">
            <a:off x="5663770" y="3922094"/>
            <a:ext cx="1619905"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5" name="Forme libre 24"/>
          <p:cNvSpPr/>
          <p:nvPr/>
        </p:nvSpPr>
        <p:spPr>
          <a:xfrm>
            <a:off x="6375608" y="3272229"/>
            <a:ext cx="1760938" cy="1408750"/>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4601" tIns="94601" rIns="94601" bIns="94601" numCol="1" spcCol="1270" anchor="ctr" anchorCtr="0">
            <a:noAutofit/>
          </a:bodyPr>
          <a:lstStyle/>
          <a:p>
            <a:pPr lvl="0" algn="ctr" defTabSz="1244600">
              <a:lnSpc>
                <a:spcPct val="90000"/>
              </a:lnSpc>
              <a:spcBef>
                <a:spcPct val="0"/>
              </a:spcBef>
              <a:spcAft>
                <a:spcPct val="35000"/>
              </a:spcAft>
            </a:pPr>
            <a:r>
              <a:rPr lang="fr-FR" sz="2800" kern="1200" dirty="0"/>
              <a:t>…</a:t>
            </a:r>
          </a:p>
        </p:txBody>
      </p:sp>
      <p:pic>
        <p:nvPicPr>
          <p:cNvPr id="4" name="Son enregistré">
            <a:hlinkClick r:id="" action="ppaction://media"/>
            <a:extLst>
              <a:ext uri="{FF2B5EF4-FFF2-40B4-BE49-F238E27FC236}">
                <a16:creationId xmlns:a16="http://schemas.microsoft.com/office/drawing/2014/main" id="{D07FA6A2-2179-48FD-9883-310772EC98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6359" y="893519"/>
            <a:ext cx="487363" cy="487363"/>
          </a:xfrm>
          <a:prstGeom prst="rect">
            <a:avLst/>
          </a:prstGeom>
        </p:spPr>
      </p:pic>
    </p:spTree>
    <p:extLst>
      <p:ext uri="{BB962C8B-B14F-4D97-AF65-F5344CB8AC3E}">
        <p14:creationId xmlns:p14="http://schemas.microsoft.com/office/powerpoint/2010/main" val="13933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èche gauche 26"/>
          <p:cNvSpPr/>
          <p:nvPr/>
        </p:nvSpPr>
        <p:spPr>
          <a:xfrm rot="12213799">
            <a:off x="2209478" y="1829626"/>
            <a:ext cx="219881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6" name="Flèche gauche 15"/>
          <p:cNvSpPr/>
          <p:nvPr/>
        </p:nvSpPr>
        <p:spPr>
          <a:xfrm rot="9644195">
            <a:off x="2223133" y="1776656"/>
            <a:ext cx="219881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Un point de vigilance…</a:t>
            </a:r>
          </a:p>
        </p:txBody>
      </p:sp>
      <p:sp>
        <p:nvSpPr>
          <p:cNvPr id="9" name="ZoneTexte 8">
            <a:extLst>
              <a:ext uri="{FF2B5EF4-FFF2-40B4-BE49-F238E27FC236}">
                <a16:creationId xmlns:a16="http://schemas.microsoft.com/office/drawing/2014/main" id="{4B317118-A760-453B-B3DF-0BD608EF6D99}"/>
              </a:ext>
            </a:extLst>
          </p:cNvPr>
          <p:cNvSpPr txBox="1"/>
          <p:nvPr/>
        </p:nvSpPr>
        <p:spPr>
          <a:xfrm>
            <a:off x="457200" y="5656082"/>
            <a:ext cx="8229240" cy="1077218"/>
          </a:xfrm>
          <a:prstGeom prst="rect">
            <a:avLst/>
          </a:prstGeom>
          <a:solidFill>
            <a:srgbClr val="FF0000"/>
          </a:solidFill>
          <a:ln>
            <a:solidFill>
              <a:srgbClr val="FF0000"/>
            </a:solidFill>
          </a:ln>
        </p:spPr>
        <p:txBody>
          <a:bodyPr wrap="square" rtlCol="0">
            <a:spAutoFit/>
          </a:bodyPr>
          <a:lstStyle/>
          <a:p>
            <a:pPr algn="ctr"/>
            <a:r>
              <a:rPr lang="fr-FR" sz="3200" dirty="0">
                <a:solidFill>
                  <a:schemeClr val="bg1"/>
                </a:solidFill>
              </a:rPr>
              <a:t>FLUENCE = NECESSAIRE </a:t>
            </a:r>
          </a:p>
          <a:p>
            <a:pPr algn="ctr"/>
            <a:r>
              <a:rPr lang="fr-FR" sz="3200" dirty="0">
                <a:solidFill>
                  <a:schemeClr val="bg1"/>
                </a:solidFill>
              </a:rPr>
              <a:t>MAIS </a:t>
            </a:r>
            <a:r>
              <a:rPr lang="fr-FR" sz="3200" b="1" dirty="0">
                <a:solidFill>
                  <a:schemeClr val="bg1"/>
                </a:solidFill>
              </a:rPr>
              <a:t>NON SUFFISANTE</a:t>
            </a:r>
          </a:p>
        </p:txBody>
      </p:sp>
      <p:pic>
        <p:nvPicPr>
          <p:cNvPr id="3" name="Image 2"/>
          <p:cNvPicPr>
            <a:picLocks noChangeAspect="1"/>
          </p:cNvPicPr>
          <p:nvPr/>
        </p:nvPicPr>
        <p:blipFill>
          <a:blip r:embed="rId5"/>
          <a:stretch>
            <a:fillRect/>
          </a:stretch>
        </p:blipFill>
        <p:spPr>
          <a:xfrm>
            <a:off x="457200" y="1382966"/>
            <a:ext cx="3181350" cy="1638300"/>
          </a:xfrm>
          <a:prstGeom prst="rect">
            <a:avLst/>
          </a:prstGeom>
          <a:ln w="57150">
            <a:solidFill>
              <a:srgbClr val="F16B75"/>
            </a:solidFill>
          </a:ln>
        </p:spPr>
      </p:pic>
      <p:sp>
        <p:nvSpPr>
          <p:cNvPr id="26" name="Forme libre 25"/>
          <p:cNvSpPr/>
          <p:nvPr/>
        </p:nvSpPr>
        <p:spPr>
          <a:xfrm>
            <a:off x="4422212" y="1382966"/>
            <a:ext cx="4264228" cy="475494"/>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dirty="0"/>
              <a:t>Gagnants du loto</a:t>
            </a:r>
            <a:endParaRPr lang="fr-FR" sz="1800" kern="1200" dirty="0"/>
          </a:p>
        </p:txBody>
      </p:sp>
      <p:sp>
        <p:nvSpPr>
          <p:cNvPr id="28" name="Forme libre 27"/>
          <p:cNvSpPr/>
          <p:nvPr/>
        </p:nvSpPr>
        <p:spPr>
          <a:xfrm>
            <a:off x="4447533" y="2178845"/>
            <a:ext cx="4264228" cy="475494"/>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dirty="0"/>
              <a:t>Perdants au loto</a:t>
            </a:r>
            <a:endParaRPr lang="fr-FR" sz="1800" kern="1200" dirty="0"/>
          </a:p>
        </p:txBody>
      </p:sp>
      <p:sp>
        <p:nvSpPr>
          <p:cNvPr id="29" name="Flèche gauche 28"/>
          <p:cNvSpPr/>
          <p:nvPr/>
        </p:nvSpPr>
        <p:spPr>
          <a:xfrm rot="12213799">
            <a:off x="2184157" y="4212194"/>
            <a:ext cx="219881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0" name="Flèche gauche 29"/>
          <p:cNvSpPr/>
          <p:nvPr/>
        </p:nvSpPr>
        <p:spPr>
          <a:xfrm rot="9644195">
            <a:off x="2197812" y="4159224"/>
            <a:ext cx="2198811" cy="528281"/>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1" name="Forme libre 30"/>
          <p:cNvSpPr/>
          <p:nvPr/>
        </p:nvSpPr>
        <p:spPr>
          <a:xfrm>
            <a:off x="4396891" y="3718990"/>
            <a:ext cx="4264228" cy="475494"/>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dirty="0"/>
              <a:t>Fluents bons </a:t>
            </a:r>
            <a:r>
              <a:rPr lang="fr-FR" dirty="0" err="1"/>
              <a:t>compreneurs</a:t>
            </a:r>
            <a:endParaRPr lang="fr-FR" sz="1800" kern="1200" dirty="0"/>
          </a:p>
        </p:txBody>
      </p:sp>
      <p:sp>
        <p:nvSpPr>
          <p:cNvPr id="32" name="Forme libre 31"/>
          <p:cNvSpPr/>
          <p:nvPr/>
        </p:nvSpPr>
        <p:spPr>
          <a:xfrm>
            <a:off x="4422212" y="4561413"/>
            <a:ext cx="4264228" cy="475494"/>
          </a:xfrm>
          <a:custGeom>
            <a:avLst/>
            <a:gdLst>
              <a:gd name="connsiteX0" fmla="*/ 0 w 1760938"/>
              <a:gd name="connsiteY0" fmla="*/ 140875 h 1408750"/>
              <a:gd name="connsiteX1" fmla="*/ 140875 w 1760938"/>
              <a:gd name="connsiteY1" fmla="*/ 0 h 1408750"/>
              <a:gd name="connsiteX2" fmla="*/ 1620063 w 1760938"/>
              <a:gd name="connsiteY2" fmla="*/ 0 h 1408750"/>
              <a:gd name="connsiteX3" fmla="*/ 1760938 w 1760938"/>
              <a:gd name="connsiteY3" fmla="*/ 140875 h 1408750"/>
              <a:gd name="connsiteX4" fmla="*/ 1760938 w 1760938"/>
              <a:gd name="connsiteY4" fmla="*/ 1267875 h 1408750"/>
              <a:gd name="connsiteX5" fmla="*/ 1620063 w 1760938"/>
              <a:gd name="connsiteY5" fmla="*/ 1408750 h 1408750"/>
              <a:gd name="connsiteX6" fmla="*/ 140875 w 1760938"/>
              <a:gd name="connsiteY6" fmla="*/ 1408750 h 1408750"/>
              <a:gd name="connsiteX7" fmla="*/ 0 w 1760938"/>
              <a:gd name="connsiteY7" fmla="*/ 1267875 h 1408750"/>
              <a:gd name="connsiteX8" fmla="*/ 0 w 1760938"/>
              <a:gd name="connsiteY8" fmla="*/ 140875 h 1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938" h="1408750">
                <a:moveTo>
                  <a:pt x="0" y="140875"/>
                </a:moveTo>
                <a:cubicBezTo>
                  <a:pt x="0" y="63072"/>
                  <a:pt x="63072" y="0"/>
                  <a:pt x="140875" y="0"/>
                </a:cubicBezTo>
                <a:lnTo>
                  <a:pt x="1620063" y="0"/>
                </a:lnTo>
                <a:cubicBezTo>
                  <a:pt x="1697866" y="0"/>
                  <a:pt x="1760938" y="63072"/>
                  <a:pt x="1760938" y="140875"/>
                </a:cubicBezTo>
                <a:lnTo>
                  <a:pt x="1760938" y="1267875"/>
                </a:lnTo>
                <a:cubicBezTo>
                  <a:pt x="1760938" y="1345678"/>
                  <a:pt x="1697866" y="1408750"/>
                  <a:pt x="1620063" y="1408750"/>
                </a:cubicBezTo>
                <a:lnTo>
                  <a:pt x="140875" y="1408750"/>
                </a:lnTo>
                <a:cubicBezTo>
                  <a:pt x="63072" y="1408750"/>
                  <a:pt x="0" y="1345678"/>
                  <a:pt x="0" y="1267875"/>
                </a:cubicBezTo>
                <a:lnTo>
                  <a:pt x="0" y="14087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551" tIns="75551" rIns="75551" bIns="75551" numCol="1" spcCol="1270" anchor="ctr" anchorCtr="0">
            <a:noAutofit/>
          </a:bodyPr>
          <a:lstStyle/>
          <a:p>
            <a:pPr lvl="0" algn="ctr" defTabSz="800100">
              <a:lnSpc>
                <a:spcPct val="90000"/>
              </a:lnSpc>
              <a:spcBef>
                <a:spcPct val="0"/>
              </a:spcBef>
              <a:spcAft>
                <a:spcPct val="35000"/>
              </a:spcAft>
            </a:pPr>
            <a:r>
              <a:rPr lang="fr-FR" dirty="0"/>
              <a:t>Fluents non </a:t>
            </a:r>
            <a:r>
              <a:rPr lang="fr-FR" dirty="0" err="1"/>
              <a:t>compreneurs</a:t>
            </a:r>
            <a:endParaRPr lang="fr-FR" sz="1800" kern="1200" dirty="0"/>
          </a:p>
        </p:txBody>
      </p:sp>
      <p:pic>
        <p:nvPicPr>
          <p:cNvPr id="6" name="Image 5"/>
          <p:cNvPicPr>
            <a:picLocks noChangeAspect="1"/>
          </p:cNvPicPr>
          <p:nvPr/>
        </p:nvPicPr>
        <p:blipFill>
          <a:blip r:embed="rId6"/>
          <a:stretch>
            <a:fillRect/>
          </a:stretch>
        </p:blipFill>
        <p:spPr>
          <a:xfrm>
            <a:off x="919987" y="3296587"/>
            <a:ext cx="2387601" cy="2220159"/>
          </a:xfrm>
          <a:prstGeom prst="rect">
            <a:avLst/>
          </a:prstGeom>
          <a:ln w="57150">
            <a:solidFill>
              <a:srgbClr val="F16B75"/>
            </a:solidFill>
          </a:ln>
        </p:spPr>
      </p:pic>
      <p:pic>
        <p:nvPicPr>
          <p:cNvPr id="4" name="Son enregistré">
            <a:hlinkClick r:id="" action="ppaction://media"/>
            <a:extLst>
              <a:ext uri="{FF2B5EF4-FFF2-40B4-BE49-F238E27FC236}">
                <a16:creationId xmlns:a16="http://schemas.microsoft.com/office/drawing/2014/main" id="{33DDC3AB-26B4-4257-B624-8C2FDAB02A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8908" y="626414"/>
            <a:ext cx="487363" cy="487363"/>
          </a:xfrm>
          <a:prstGeom prst="rect">
            <a:avLst/>
          </a:prstGeom>
        </p:spPr>
      </p:pic>
    </p:spTree>
    <p:extLst>
      <p:ext uri="{BB962C8B-B14F-4D97-AF65-F5344CB8AC3E}">
        <p14:creationId xmlns:p14="http://schemas.microsoft.com/office/powerpoint/2010/main" val="40221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BFDF0-5A75-4D93-95BF-AB5292297C66}"/>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Ainsi, la fluence est …</a:t>
            </a:r>
          </a:p>
        </p:txBody>
      </p:sp>
      <p:sp>
        <p:nvSpPr>
          <p:cNvPr id="3" name="Sous-titre 2">
            <a:extLst>
              <a:ext uri="{FF2B5EF4-FFF2-40B4-BE49-F238E27FC236}">
                <a16:creationId xmlns:a16="http://schemas.microsoft.com/office/drawing/2014/main" id="{C89B6CC5-96E9-4027-90F3-ABBDC6B3CCE2}"/>
              </a:ext>
            </a:extLst>
          </p:cNvPr>
          <p:cNvSpPr>
            <a:spLocks noGrp="1"/>
          </p:cNvSpPr>
          <p:nvPr>
            <p:ph type="subTitle"/>
          </p:nvPr>
        </p:nvSpPr>
        <p:spPr>
          <a:xfrm>
            <a:off x="457200" y="1551793"/>
            <a:ext cx="8229240" cy="4985980"/>
          </a:xfrm>
        </p:spPr>
        <p:txBody>
          <a:bodyPr/>
          <a:lstStyle/>
          <a:p>
            <a:pPr marL="0" indent="0">
              <a:buNone/>
            </a:pPr>
            <a:r>
              <a:rPr lang="fr-FR" sz="3600" dirty="0">
                <a:latin typeface="Times New Roman" panose="02020603050405020304" pitchFamily="18" charset="0"/>
                <a:cs typeface="Times New Roman" panose="02020603050405020304" pitchFamily="18" charset="0"/>
              </a:rPr>
              <a:t>→ </a:t>
            </a:r>
            <a:r>
              <a:rPr lang="fr-FR" sz="3600" dirty="0"/>
              <a:t>La capacité à lire un texte :</a:t>
            </a:r>
          </a:p>
          <a:p>
            <a:r>
              <a:rPr lang="fr-FR" sz="3600" dirty="0"/>
              <a:t>	-   avec aisance, </a:t>
            </a:r>
          </a:p>
          <a:p>
            <a:r>
              <a:rPr lang="fr-FR" sz="3600" dirty="0"/>
              <a:t>	-   dans un temps imparti, </a:t>
            </a:r>
          </a:p>
          <a:p>
            <a:r>
              <a:rPr lang="fr-FR" sz="3600" dirty="0"/>
              <a:t>	-   sans erreur et avec précision,</a:t>
            </a:r>
          </a:p>
          <a:p>
            <a:r>
              <a:rPr lang="fr-FR" sz="3600" dirty="0"/>
              <a:t>	-   au rythme de la conversation,</a:t>
            </a:r>
          </a:p>
          <a:p>
            <a:r>
              <a:rPr lang="fr-FR" sz="3600" dirty="0"/>
              <a:t>	-   avec une prosodie adaptée. </a:t>
            </a:r>
          </a:p>
          <a:p>
            <a:endParaRPr lang="fr-FR" sz="3600" dirty="0"/>
          </a:p>
          <a:p>
            <a:r>
              <a:rPr lang="fr-FR" sz="3600" dirty="0">
                <a:latin typeface="Times New Roman" panose="02020603050405020304" pitchFamily="18" charset="0"/>
                <a:cs typeface="Times New Roman" panose="02020603050405020304" pitchFamily="18" charset="0"/>
              </a:rPr>
              <a:t>→ </a:t>
            </a:r>
            <a:r>
              <a:rPr lang="fr-FR" sz="3600" dirty="0"/>
              <a:t>Une compétence cruciale qui permet de lire sans effort, favorisant ainsi l’accès à la compréhension.</a:t>
            </a:r>
            <a:endParaRPr lang="fr-FR" dirty="0"/>
          </a:p>
        </p:txBody>
      </p:sp>
      <p:pic>
        <p:nvPicPr>
          <p:cNvPr id="4" name="Image 3">
            <a:extLst>
              <a:ext uri="{FF2B5EF4-FFF2-40B4-BE49-F238E27FC236}">
                <a16:creationId xmlns:a16="http://schemas.microsoft.com/office/drawing/2014/main" id="{2EF7531F-D4DB-4855-95C8-DFC3F51230F1}"/>
              </a:ext>
            </a:extLst>
          </p:cNvPr>
          <p:cNvPicPr>
            <a:picLocks noChangeAspect="1"/>
          </p:cNvPicPr>
          <p:nvPr/>
        </p:nvPicPr>
        <p:blipFill>
          <a:blip r:embed="rId5"/>
          <a:stretch>
            <a:fillRect/>
          </a:stretch>
        </p:blipFill>
        <p:spPr>
          <a:xfrm>
            <a:off x="7167089" y="1303200"/>
            <a:ext cx="1339913" cy="1883121"/>
          </a:xfrm>
          <a:prstGeom prst="rect">
            <a:avLst/>
          </a:prstGeom>
        </p:spPr>
      </p:pic>
      <p:pic>
        <p:nvPicPr>
          <p:cNvPr id="5" name="Son enregistré">
            <a:hlinkClick r:id="" action="ppaction://media"/>
            <a:extLst>
              <a:ext uri="{FF2B5EF4-FFF2-40B4-BE49-F238E27FC236}">
                <a16:creationId xmlns:a16="http://schemas.microsoft.com/office/drawing/2014/main" id="{FFF96D34-9D36-470E-9D95-66D5444976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2553" y="569304"/>
            <a:ext cx="609600" cy="609600"/>
          </a:xfrm>
          <a:prstGeom prst="rect">
            <a:avLst/>
          </a:prstGeom>
        </p:spPr>
      </p:pic>
    </p:spTree>
    <p:extLst>
      <p:ext uri="{BB962C8B-B14F-4D97-AF65-F5344CB8AC3E}">
        <p14:creationId xmlns:p14="http://schemas.microsoft.com/office/powerpoint/2010/main" val="185961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AD22527-9621-4BF7-994A-4FB408D7CF7A}"/>
              </a:ext>
            </a:extLst>
          </p:cNvPr>
          <p:cNvSpPr>
            <a:spLocks noGrp="1"/>
          </p:cNvSpPr>
          <p:nvPr>
            <p:ph type="title" idx="4294967295"/>
          </p:nvPr>
        </p:nvSpPr>
        <p:spPr>
          <a:xfrm>
            <a:off x="2802835" y="2514600"/>
            <a:ext cx="5963478" cy="1828800"/>
          </a:xfrm>
        </p:spPr>
        <p:txBody>
          <a:bodyPr/>
          <a:lstStyle/>
          <a:p>
            <a:pPr algn="ctr"/>
            <a:r>
              <a:rPr lang="fr-FR" b="1" dirty="0"/>
              <a:t>II. Comment enseigner la fluence?</a:t>
            </a:r>
          </a:p>
        </p:txBody>
      </p:sp>
      <p:pic>
        <p:nvPicPr>
          <p:cNvPr id="2" name="Son enregistré">
            <a:hlinkClick r:id="" action="ppaction://media"/>
            <a:extLst>
              <a:ext uri="{FF2B5EF4-FFF2-40B4-BE49-F238E27FC236}">
                <a16:creationId xmlns:a16="http://schemas.microsoft.com/office/drawing/2014/main" id="{89E72976-358A-40FA-BEE3-38252CB2F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7211" y="4099718"/>
            <a:ext cx="487363" cy="487363"/>
          </a:xfrm>
          <a:prstGeom prst="rect">
            <a:avLst/>
          </a:prstGeom>
        </p:spPr>
      </p:pic>
    </p:spTree>
    <p:extLst>
      <p:ext uri="{BB962C8B-B14F-4D97-AF65-F5344CB8AC3E}">
        <p14:creationId xmlns:p14="http://schemas.microsoft.com/office/powerpoint/2010/main" val="7181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441B517-FE97-4225-A260-B6FB4D71AF48}"/>
              </a:ext>
            </a:extLst>
          </p:cNvPr>
          <p:cNvSpPr txBox="1">
            <a:spLocks/>
          </p:cNvSpPr>
          <p:nvPr/>
        </p:nvSpPr>
        <p:spPr>
          <a:xfrm>
            <a:off x="457200" y="179021"/>
            <a:ext cx="8229240" cy="609398"/>
          </a:xfrm>
          <a:prstGeom prst="rect">
            <a:avLst/>
          </a:prstGeom>
          <a:solidFill>
            <a:srgbClr val="F16B75"/>
          </a:solidFill>
          <a:ln>
            <a:solidFill>
              <a:schemeClr val="tx1"/>
            </a:solidFill>
          </a:ln>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Diagnostiquer</a:t>
            </a:r>
          </a:p>
        </p:txBody>
      </p:sp>
      <p:sp>
        <p:nvSpPr>
          <p:cNvPr id="6" name="ZoneTexte 5">
            <a:extLst>
              <a:ext uri="{FF2B5EF4-FFF2-40B4-BE49-F238E27FC236}">
                <a16:creationId xmlns:a16="http://schemas.microsoft.com/office/drawing/2014/main" id="{B02A8FC7-C57C-43E0-BBC0-6D5C3B78E41E}"/>
              </a:ext>
            </a:extLst>
          </p:cNvPr>
          <p:cNvSpPr txBox="1"/>
          <p:nvPr/>
        </p:nvSpPr>
        <p:spPr>
          <a:xfrm>
            <a:off x="516806" y="1306548"/>
            <a:ext cx="8110025" cy="1200329"/>
          </a:xfrm>
          <a:prstGeom prst="rect">
            <a:avLst/>
          </a:prstGeom>
          <a:noFill/>
        </p:spPr>
        <p:txBody>
          <a:bodyPr wrap="square" rtlCol="0">
            <a:spAutoFit/>
          </a:bodyPr>
          <a:lstStyle/>
          <a:p>
            <a:pPr algn="ctr"/>
            <a:r>
              <a:rPr lang="fr-FR" sz="3600" dirty="0"/>
              <a:t>Avant d’enseigner, il faut évaluer la fluence pour planifier l’enseignement.</a:t>
            </a:r>
          </a:p>
        </p:txBody>
      </p:sp>
      <p:sp>
        <p:nvSpPr>
          <p:cNvPr id="7" name="ZoneTexte 6">
            <a:extLst>
              <a:ext uri="{FF2B5EF4-FFF2-40B4-BE49-F238E27FC236}">
                <a16:creationId xmlns:a16="http://schemas.microsoft.com/office/drawing/2014/main" id="{A1F2870E-21B8-43DF-AF19-C586C0B83E82}"/>
              </a:ext>
            </a:extLst>
          </p:cNvPr>
          <p:cNvSpPr txBox="1"/>
          <p:nvPr/>
        </p:nvSpPr>
        <p:spPr>
          <a:xfrm>
            <a:off x="210276" y="3025007"/>
            <a:ext cx="8723086" cy="2862322"/>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 </a:t>
            </a:r>
            <a:r>
              <a:rPr lang="fr-FR" sz="3600" dirty="0"/>
              <a:t>ÉVALUER en amont la fluidité de lecture de chaque élève par la lecture de :</a:t>
            </a:r>
          </a:p>
          <a:p>
            <a:r>
              <a:rPr lang="fr-FR" sz="3600" dirty="0"/>
              <a:t>		    - mots fréquents</a:t>
            </a:r>
          </a:p>
          <a:p>
            <a:r>
              <a:rPr lang="fr-FR" sz="3600" dirty="0"/>
              <a:t>		    - pseudo-mots</a:t>
            </a:r>
          </a:p>
          <a:p>
            <a:r>
              <a:rPr lang="fr-FR" sz="3600" dirty="0"/>
              <a:t>		    - textes</a:t>
            </a:r>
          </a:p>
        </p:txBody>
      </p:sp>
      <p:pic>
        <p:nvPicPr>
          <p:cNvPr id="2" name="Son enregistré">
            <a:hlinkClick r:id="" action="ppaction://media"/>
            <a:extLst>
              <a:ext uri="{FF2B5EF4-FFF2-40B4-BE49-F238E27FC236}">
                <a16:creationId xmlns:a16="http://schemas.microsoft.com/office/drawing/2014/main" id="{915D3285-D04C-40C7-A69B-566306D22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8680" y="301055"/>
            <a:ext cx="487363" cy="487363"/>
          </a:xfrm>
          <a:prstGeom prst="rect">
            <a:avLst/>
          </a:prstGeom>
        </p:spPr>
      </p:pic>
    </p:spTree>
    <p:extLst>
      <p:ext uri="{BB962C8B-B14F-4D97-AF65-F5344CB8AC3E}">
        <p14:creationId xmlns:p14="http://schemas.microsoft.com/office/powerpoint/2010/main" val="52946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505869"/>
            <a:ext cx="8405086" cy="4985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Identifier les besoins</a:t>
            </a:r>
          </a:p>
        </p:txBody>
      </p:sp>
      <p:sp>
        <p:nvSpPr>
          <p:cNvPr id="5" name="ZoneTexte 4"/>
          <p:cNvSpPr txBox="1"/>
          <p:nvPr/>
        </p:nvSpPr>
        <p:spPr>
          <a:xfrm>
            <a:off x="2438889" y="1056149"/>
            <a:ext cx="4635680" cy="461665"/>
          </a:xfrm>
          <a:prstGeom prst="rect">
            <a:avLst/>
          </a:prstGeom>
          <a:noFill/>
        </p:spPr>
        <p:txBody>
          <a:bodyPr wrap="square" rtlCol="0">
            <a:spAutoFit/>
          </a:bodyPr>
          <a:lstStyle/>
          <a:p>
            <a:r>
              <a:rPr lang="fr-FR" sz="2400" b="1" dirty="0"/>
              <a:t>Fluence =  3 types d’habiletés</a:t>
            </a:r>
          </a:p>
        </p:txBody>
      </p:sp>
      <p:graphicFrame>
        <p:nvGraphicFramePr>
          <p:cNvPr id="7" name="Tableau 6"/>
          <p:cNvGraphicFramePr>
            <a:graphicFrameLocks noGrp="1"/>
          </p:cNvGraphicFramePr>
          <p:nvPr>
            <p:extLst>
              <p:ext uri="{D42A27DB-BD31-4B8C-83A1-F6EECF244321}">
                <p14:modId xmlns:p14="http://schemas.microsoft.com/office/powerpoint/2010/main" val="2694620387"/>
              </p:ext>
            </p:extLst>
          </p:nvPr>
        </p:nvGraphicFramePr>
        <p:xfrm>
          <a:off x="369457" y="1604211"/>
          <a:ext cx="8405088" cy="5029200"/>
        </p:xfrm>
        <a:graphic>
          <a:graphicData uri="http://schemas.openxmlformats.org/drawingml/2006/table">
            <a:tbl>
              <a:tblPr firstRow="1" bandRow="1">
                <a:tableStyleId>{284E427A-3D55-4303-BF80-6455036E1DE7}</a:tableStyleId>
              </a:tblPr>
              <a:tblGrid>
                <a:gridCol w="2101272">
                  <a:extLst>
                    <a:ext uri="{9D8B030D-6E8A-4147-A177-3AD203B41FA5}">
                      <a16:colId xmlns:a16="http://schemas.microsoft.com/office/drawing/2014/main" val="1995254385"/>
                    </a:ext>
                  </a:extLst>
                </a:gridCol>
                <a:gridCol w="2101272">
                  <a:extLst>
                    <a:ext uri="{9D8B030D-6E8A-4147-A177-3AD203B41FA5}">
                      <a16:colId xmlns:a16="http://schemas.microsoft.com/office/drawing/2014/main" val="76141595"/>
                    </a:ext>
                  </a:extLst>
                </a:gridCol>
                <a:gridCol w="2101272">
                  <a:extLst>
                    <a:ext uri="{9D8B030D-6E8A-4147-A177-3AD203B41FA5}">
                      <a16:colId xmlns:a16="http://schemas.microsoft.com/office/drawing/2014/main" val="4262653706"/>
                    </a:ext>
                  </a:extLst>
                </a:gridCol>
                <a:gridCol w="2101272">
                  <a:extLst>
                    <a:ext uri="{9D8B030D-6E8A-4147-A177-3AD203B41FA5}">
                      <a16:colId xmlns:a16="http://schemas.microsoft.com/office/drawing/2014/main" val="4016206951"/>
                    </a:ext>
                  </a:extLst>
                </a:gridCol>
              </a:tblGrid>
              <a:tr h="869190">
                <a:tc>
                  <a:txBody>
                    <a:bodyPr/>
                    <a:lstStyle/>
                    <a:p>
                      <a:pPr algn="ctr"/>
                      <a:r>
                        <a:rPr lang="fr-FR" dirty="0"/>
                        <a:t>Type de</a:t>
                      </a:r>
                      <a:r>
                        <a:rPr lang="fr-FR" baseline="0" dirty="0"/>
                        <a:t> fluence</a:t>
                      </a:r>
                      <a:endParaRPr lang="fr-FR" dirty="0"/>
                    </a:p>
                  </a:txBody>
                  <a:tcPr anchor="ctr"/>
                </a:tc>
                <a:tc>
                  <a:txBody>
                    <a:bodyPr/>
                    <a:lstStyle/>
                    <a:p>
                      <a:pPr algn="ctr"/>
                      <a:r>
                        <a:rPr lang="fr-FR" dirty="0"/>
                        <a:t>Comment fonctionne-t-elle?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Quelle</a:t>
                      </a:r>
                      <a:r>
                        <a:rPr lang="fr-FR" baseline="0" dirty="0"/>
                        <a:t> d</a:t>
                      </a:r>
                      <a:r>
                        <a:rPr lang="fr-FR" dirty="0"/>
                        <a:t>imension</a:t>
                      </a:r>
                      <a:r>
                        <a:rPr lang="fr-FR" baseline="0" dirty="0"/>
                        <a:t> est travaillée ou évaluée?</a:t>
                      </a:r>
                      <a:endParaRPr lang="fr-FR" dirty="0"/>
                    </a:p>
                  </a:txBody>
                  <a:tcPr anchor="ctr"/>
                </a:tc>
                <a:tc>
                  <a:txBody>
                    <a:bodyPr/>
                    <a:lstStyle/>
                    <a:p>
                      <a:pPr algn="ctr"/>
                      <a:r>
                        <a:rPr lang="fr-FR" dirty="0"/>
                        <a:t>Comment l’évaluer?</a:t>
                      </a:r>
                    </a:p>
                  </a:txBody>
                  <a:tcPr anchor="ctr"/>
                </a:tc>
                <a:extLst>
                  <a:ext uri="{0D108BD9-81ED-4DB2-BD59-A6C34878D82A}">
                    <a16:rowId xmlns:a16="http://schemas.microsoft.com/office/drawing/2014/main" val="4285885283"/>
                  </a:ext>
                </a:extLst>
              </a:tr>
              <a:tr h="1129947">
                <a:tc>
                  <a:txBody>
                    <a:bodyPr/>
                    <a:lstStyle/>
                    <a:p>
                      <a:pPr algn="ctr"/>
                      <a:endParaRPr lang="fr-FR" b="1" dirty="0"/>
                    </a:p>
                    <a:p>
                      <a:pPr algn="ctr"/>
                      <a:r>
                        <a:rPr lang="fr-FR" b="1" dirty="0"/>
                        <a:t>La</a:t>
                      </a:r>
                      <a:r>
                        <a:rPr lang="fr-FR" b="1" baseline="0" dirty="0"/>
                        <a:t> fluence de décodage</a:t>
                      </a:r>
                    </a:p>
                  </a:txBody>
                  <a:tcPr/>
                </a:tc>
                <a:tc>
                  <a:txBody>
                    <a:bodyPr/>
                    <a:lstStyle/>
                    <a:p>
                      <a:pPr marL="0" indent="0" algn="ctr">
                        <a:buFont typeface="Wingdings" panose="05000000000000000000" pitchFamily="2" charset="2"/>
                        <a:buNone/>
                      </a:pPr>
                      <a:r>
                        <a:rPr lang="fr-FR" b="0" baseline="0" dirty="0"/>
                        <a:t>Identification par la correspondance graphème/ phonème</a:t>
                      </a:r>
                      <a:endParaRPr lang="fr-FR" b="0" dirty="0"/>
                    </a:p>
                  </a:txBody>
                  <a:tcPr anchor="ctr"/>
                </a:tc>
                <a:tc>
                  <a:txBody>
                    <a:bodyPr/>
                    <a:lstStyle/>
                    <a:p>
                      <a:pPr algn="ctr"/>
                      <a:endParaRPr lang="fr-FR" dirty="0"/>
                    </a:p>
                    <a:p>
                      <a:pPr algn="ctr"/>
                      <a:r>
                        <a:rPr lang="fr-FR" dirty="0"/>
                        <a:t>Capacités réelles de décodage</a:t>
                      </a:r>
                    </a:p>
                  </a:txBody>
                  <a:tcPr anchor="ctr"/>
                </a:tc>
                <a:tc>
                  <a:txBody>
                    <a:bodyPr/>
                    <a:lstStyle/>
                    <a:p>
                      <a:pPr algn="ctr"/>
                      <a:r>
                        <a:rPr lang="fr-FR" dirty="0"/>
                        <a:t>Par la lecture à voix haute de pseudo-mots pendant 1 minute</a:t>
                      </a:r>
                    </a:p>
                  </a:txBody>
                  <a:tcPr anchor="ctr"/>
                </a:tc>
                <a:extLst>
                  <a:ext uri="{0D108BD9-81ED-4DB2-BD59-A6C34878D82A}">
                    <a16:rowId xmlns:a16="http://schemas.microsoft.com/office/drawing/2014/main" val="2771077983"/>
                  </a:ext>
                </a:extLst>
              </a:tr>
              <a:tr h="1390705">
                <a:tc>
                  <a:txBody>
                    <a:bodyPr/>
                    <a:lstStyle/>
                    <a:p>
                      <a:pPr algn="ctr"/>
                      <a:endParaRPr lang="fr-FR" b="1" dirty="0"/>
                    </a:p>
                    <a:p>
                      <a:pPr algn="ctr"/>
                      <a:r>
                        <a:rPr lang="fr-FR" b="1" dirty="0"/>
                        <a:t>La</a:t>
                      </a:r>
                      <a:r>
                        <a:rPr lang="fr-FR" b="1" baseline="0" dirty="0"/>
                        <a:t> fluence de reconnaissance de mots</a:t>
                      </a:r>
                    </a:p>
                  </a:txBody>
                  <a:tcPr/>
                </a:tc>
                <a:tc>
                  <a:txBody>
                    <a:bodyPr/>
                    <a:lstStyle/>
                    <a:p>
                      <a:pPr algn="ctr"/>
                      <a:r>
                        <a:rPr lang="fr-FR" dirty="0"/>
                        <a:t>Reconnaissance directe de mots mémorisés sur le plan orthographique</a:t>
                      </a:r>
                    </a:p>
                  </a:txBody>
                  <a:tcPr anchor="ctr"/>
                </a:tc>
                <a:tc>
                  <a:txBody>
                    <a:bodyPr/>
                    <a:lstStyle/>
                    <a:p>
                      <a:pPr algn="ctr"/>
                      <a:endParaRPr lang="fr-FR" dirty="0"/>
                    </a:p>
                    <a:p>
                      <a:pPr algn="ctr"/>
                      <a:r>
                        <a:rPr lang="fr-FR" dirty="0"/>
                        <a:t>Procédures orthographiques</a:t>
                      </a:r>
                    </a:p>
                  </a:txBody>
                  <a:tcPr anchor="ctr"/>
                </a:tc>
                <a:tc>
                  <a:txBody>
                    <a:bodyPr/>
                    <a:lstStyle/>
                    <a:p>
                      <a:pPr algn="ctr"/>
                      <a:r>
                        <a:rPr lang="fr-FR" dirty="0"/>
                        <a:t>Par la lecture à voix haute de</a:t>
                      </a:r>
                      <a:r>
                        <a:rPr lang="fr-FR" baseline="0" dirty="0"/>
                        <a:t> listes de mots pendant 1 minute</a:t>
                      </a:r>
                      <a:endParaRPr lang="fr-FR" dirty="0"/>
                    </a:p>
                  </a:txBody>
                  <a:tcPr anchor="ctr"/>
                </a:tc>
                <a:extLst>
                  <a:ext uri="{0D108BD9-81ED-4DB2-BD59-A6C34878D82A}">
                    <a16:rowId xmlns:a16="http://schemas.microsoft.com/office/drawing/2014/main" val="3374196416"/>
                  </a:ext>
                </a:extLst>
              </a:tr>
              <a:tr h="13907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a:p>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La</a:t>
                      </a:r>
                      <a:r>
                        <a:rPr lang="fr-FR" b="1" baseline="0" dirty="0"/>
                        <a:t> fluidité de lecture en contexte</a:t>
                      </a:r>
                    </a:p>
                    <a:p>
                      <a:endParaRPr lang="fr-FR" dirty="0"/>
                    </a:p>
                  </a:txBody>
                  <a:tcPr/>
                </a:tc>
                <a:tc>
                  <a:txBody>
                    <a:bodyPr/>
                    <a:lstStyle/>
                    <a:p>
                      <a:pPr algn="ctr"/>
                      <a:r>
                        <a:rPr lang="fr-FR" dirty="0"/>
                        <a:t>Présence</a:t>
                      </a:r>
                      <a:r>
                        <a:rPr lang="fr-FR" baseline="0" dirty="0"/>
                        <a:t> du contexte pour faciliter le décodage</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Lecture</a:t>
                      </a:r>
                      <a:r>
                        <a:rPr lang="fr-FR" baseline="0" dirty="0"/>
                        <a:t> avec une prosodie adaptée</a:t>
                      </a:r>
                      <a:endParaRPr lang="fr-FR" dirty="0"/>
                    </a:p>
                    <a:p>
                      <a:pPr algn="ctr"/>
                      <a:endParaRPr lang="fr-FR" dirty="0"/>
                    </a:p>
                  </a:txBody>
                  <a:tcPr anchor="ctr"/>
                </a:tc>
                <a:tc>
                  <a:txBody>
                    <a:bodyPr/>
                    <a:lstStyle/>
                    <a:p>
                      <a:pPr algn="ctr"/>
                      <a:r>
                        <a:rPr lang="fr-FR" dirty="0"/>
                        <a:t>Par la lecture à voix haute d’un texte pendant 1 minute</a:t>
                      </a:r>
                    </a:p>
                  </a:txBody>
                  <a:tcPr anchor="ctr"/>
                </a:tc>
                <a:extLst>
                  <a:ext uri="{0D108BD9-81ED-4DB2-BD59-A6C34878D82A}">
                    <a16:rowId xmlns:a16="http://schemas.microsoft.com/office/drawing/2014/main" val="3929965744"/>
                  </a:ext>
                </a:extLst>
              </a:tr>
            </a:tbl>
          </a:graphicData>
        </a:graphic>
      </p:graphicFrame>
      <p:pic>
        <p:nvPicPr>
          <p:cNvPr id="8" name="Son enregistré">
            <a:hlinkClick r:id="" action="ppaction://media"/>
            <a:extLst>
              <a:ext uri="{FF2B5EF4-FFF2-40B4-BE49-F238E27FC236}">
                <a16:creationId xmlns:a16="http://schemas.microsoft.com/office/drawing/2014/main" id="{8479B272-7DAF-48FD-AB70-E97C47997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7413" y="542945"/>
            <a:ext cx="487363" cy="487363"/>
          </a:xfrm>
          <a:prstGeom prst="rect">
            <a:avLst/>
          </a:prstGeom>
        </p:spPr>
      </p:pic>
    </p:spTree>
    <p:extLst>
      <p:ext uri="{BB962C8B-B14F-4D97-AF65-F5344CB8AC3E}">
        <p14:creationId xmlns:p14="http://schemas.microsoft.com/office/powerpoint/2010/main" val="13535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E294D34-9282-42F6-8F3F-8A309CAF29CA}"/>
              </a:ext>
            </a:extLst>
          </p:cNvPr>
          <p:cNvSpPr txBox="1">
            <a:spLocks/>
          </p:cNvSpPr>
          <p:nvPr/>
        </p:nvSpPr>
        <p:spPr>
          <a:xfrm>
            <a:off x="457200" y="541301"/>
            <a:ext cx="8229240" cy="609398"/>
          </a:xfrm>
          <a:prstGeom prst="rect">
            <a:avLst/>
          </a:prstGeom>
          <a:solidFill>
            <a:srgbClr val="F16B75"/>
          </a:solidFill>
          <a:ln>
            <a:solidFill>
              <a:schemeClr val="tx1"/>
            </a:solidFill>
          </a:ln>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Déroulé de la formation</a:t>
            </a:r>
          </a:p>
        </p:txBody>
      </p:sp>
      <p:sp>
        <p:nvSpPr>
          <p:cNvPr id="6" name="ZoneTexte 5">
            <a:extLst>
              <a:ext uri="{FF2B5EF4-FFF2-40B4-BE49-F238E27FC236}">
                <a16:creationId xmlns:a16="http://schemas.microsoft.com/office/drawing/2014/main" id="{C7A30073-D563-4C56-B1A4-2121325DAF92}"/>
              </a:ext>
            </a:extLst>
          </p:cNvPr>
          <p:cNvSpPr txBox="1"/>
          <p:nvPr/>
        </p:nvSpPr>
        <p:spPr>
          <a:xfrm>
            <a:off x="112361" y="2151727"/>
            <a:ext cx="8918917" cy="4401205"/>
          </a:xfrm>
          <a:prstGeom prst="rect">
            <a:avLst/>
          </a:prstGeom>
          <a:noFill/>
        </p:spPr>
        <p:txBody>
          <a:bodyPr wrap="square" rtlCol="0">
            <a:spAutoFit/>
          </a:bodyPr>
          <a:lstStyle/>
          <a:p>
            <a:r>
              <a:rPr lang="fr-FR" sz="3200" b="1" u="sng" dirty="0"/>
              <a:t>TEMPS 1 </a:t>
            </a:r>
            <a:r>
              <a:rPr lang="fr-FR" sz="3200" b="1" dirty="0"/>
              <a:t>: 1h30 à distance en autonomie </a:t>
            </a:r>
          </a:p>
          <a:p>
            <a:r>
              <a:rPr lang="fr-FR" sz="3200" b="1" dirty="0"/>
              <a:t>Apports sur l’enseignement de la fluence</a:t>
            </a:r>
          </a:p>
          <a:p>
            <a:endParaRPr lang="fr-FR" sz="3200" b="1" dirty="0"/>
          </a:p>
          <a:p>
            <a:r>
              <a:rPr lang="fr-FR" sz="3200" b="1" u="sng" dirty="0"/>
              <a:t>TEMPS 2 </a:t>
            </a:r>
            <a:r>
              <a:rPr lang="fr-FR" sz="3200" b="1" dirty="0"/>
              <a:t>: 1h30 à distance en autonomie</a:t>
            </a:r>
          </a:p>
          <a:p>
            <a:r>
              <a:rPr lang="fr-FR" sz="3200" b="1" dirty="0"/>
              <a:t>Appropriation des ressources + retour sur la formation par questionnaire en ligne</a:t>
            </a:r>
          </a:p>
          <a:p>
            <a:endParaRPr lang="fr-FR" sz="3200" b="1" dirty="0"/>
          </a:p>
          <a:p>
            <a:pPr algn="ctr"/>
            <a:r>
              <a:rPr lang="fr-FR" sz="2400" dirty="0">
                <a:hlinkClick r:id="rId5"/>
              </a:rPr>
              <a:t>http://extranet.ac-dijon.fr/limesurvey/index.php/183147?lang=fr</a:t>
            </a:r>
            <a:endParaRPr lang="fr-FR" sz="2400" dirty="0"/>
          </a:p>
          <a:p>
            <a:pPr algn="ctr"/>
            <a:endParaRPr lang="fr-FR" sz="3200" b="1" dirty="0">
              <a:solidFill>
                <a:srgbClr val="00B050"/>
              </a:solidFill>
            </a:endParaRPr>
          </a:p>
        </p:txBody>
      </p:sp>
      <p:pic>
        <p:nvPicPr>
          <p:cNvPr id="2" name="Son enregistré">
            <a:hlinkClick r:id="" action="ppaction://media"/>
            <a:extLst>
              <a:ext uri="{FF2B5EF4-FFF2-40B4-BE49-F238E27FC236}">
                <a16:creationId xmlns:a16="http://schemas.microsoft.com/office/drawing/2014/main" id="{60B300CA-8C07-4D91-BEF2-CB14378746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5471" y="557243"/>
            <a:ext cx="609600" cy="609600"/>
          </a:xfrm>
          <a:prstGeom prst="rect">
            <a:avLst/>
          </a:prstGeom>
        </p:spPr>
      </p:pic>
    </p:spTree>
    <p:extLst>
      <p:ext uri="{BB962C8B-B14F-4D97-AF65-F5344CB8AC3E}">
        <p14:creationId xmlns:p14="http://schemas.microsoft.com/office/powerpoint/2010/main" val="427361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5"/>
          <a:stretch>
            <a:fillRect/>
          </a:stretch>
        </p:blipFill>
        <p:spPr>
          <a:xfrm>
            <a:off x="7104185" y="1209822"/>
            <a:ext cx="1484581" cy="2220487"/>
          </a:xfrm>
          <a:prstGeom prst="rect">
            <a:avLst/>
          </a:prstGeom>
        </p:spPr>
      </p:pic>
      <p:sp>
        <p:nvSpPr>
          <p:cNvPr id="5" name="Titre 1">
            <a:extLst>
              <a:ext uri="{FF2B5EF4-FFF2-40B4-BE49-F238E27FC236}">
                <a16:creationId xmlns:a16="http://schemas.microsoft.com/office/drawing/2014/main" id="{F63307D6-7AA1-4533-80F5-12A585B20B23}"/>
              </a:ext>
            </a:extLst>
          </p:cNvPr>
          <p:cNvSpPr txBox="1">
            <a:spLocks/>
          </p:cNvSpPr>
          <p:nvPr/>
        </p:nvSpPr>
        <p:spPr>
          <a:xfrm>
            <a:off x="369457" y="505869"/>
            <a:ext cx="8405086" cy="4985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Identifier les besoins</a:t>
            </a:r>
          </a:p>
        </p:txBody>
      </p:sp>
      <p:pic>
        <p:nvPicPr>
          <p:cNvPr id="6" name="Image 5">
            <a:extLst>
              <a:ext uri="{FF2B5EF4-FFF2-40B4-BE49-F238E27FC236}">
                <a16:creationId xmlns:a16="http://schemas.microsoft.com/office/drawing/2014/main" id="{6C8AD2BF-9D06-4CB8-8D9F-E096722ABC90}"/>
              </a:ext>
            </a:extLst>
          </p:cNvPr>
          <p:cNvPicPr>
            <a:picLocks noChangeAspect="1"/>
          </p:cNvPicPr>
          <p:nvPr/>
        </p:nvPicPr>
        <p:blipFill>
          <a:blip r:embed="rId6"/>
          <a:stretch>
            <a:fillRect/>
          </a:stretch>
        </p:blipFill>
        <p:spPr>
          <a:xfrm>
            <a:off x="555234" y="1004467"/>
            <a:ext cx="4629150" cy="5772150"/>
          </a:xfrm>
          <a:prstGeom prst="rect">
            <a:avLst/>
          </a:prstGeom>
        </p:spPr>
      </p:pic>
      <p:sp>
        <p:nvSpPr>
          <p:cNvPr id="7" name="ZoneTexte 6">
            <a:extLst>
              <a:ext uri="{FF2B5EF4-FFF2-40B4-BE49-F238E27FC236}">
                <a16:creationId xmlns:a16="http://schemas.microsoft.com/office/drawing/2014/main" id="{BC107AAD-A1A6-4F36-B6FD-1838B269222F}"/>
              </a:ext>
            </a:extLst>
          </p:cNvPr>
          <p:cNvSpPr txBox="1"/>
          <p:nvPr/>
        </p:nvSpPr>
        <p:spPr>
          <a:xfrm>
            <a:off x="5370161" y="4023359"/>
            <a:ext cx="3218605" cy="2031325"/>
          </a:xfrm>
          <a:prstGeom prst="rect">
            <a:avLst/>
          </a:prstGeom>
          <a:noFill/>
          <a:ln>
            <a:solidFill>
              <a:schemeClr val="tx1"/>
            </a:solidFill>
          </a:ln>
        </p:spPr>
        <p:txBody>
          <a:bodyPr wrap="square" rtlCol="0">
            <a:spAutoFit/>
          </a:bodyPr>
          <a:lstStyle/>
          <a:p>
            <a:r>
              <a:rPr lang="fr-FR" dirty="0"/>
              <a:t>Trois modalités d’évaluation à mettre en œuvre :</a:t>
            </a:r>
          </a:p>
          <a:p>
            <a:pPr marL="285750" indent="-285750">
              <a:buFontTx/>
              <a:buChar char="-"/>
            </a:pPr>
            <a:r>
              <a:rPr lang="fr-FR" dirty="0"/>
              <a:t>évaluation individuelle ou en petit groupe par le professeur</a:t>
            </a:r>
          </a:p>
          <a:p>
            <a:pPr marL="285750" indent="-285750">
              <a:buFontTx/>
              <a:buChar char="-"/>
            </a:pPr>
            <a:r>
              <a:rPr lang="fr-FR" dirty="0"/>
              <a:t>évaluation entre pairs</a:t>
            </a:r>
          </a:p>
          <a:p>
            <a:pPr marL="285750" indent="-285750">
              <a:buFontTx/>
              <a:buChar char="-"/>
            </a:pPr>
            <a:r>
              <a:rPr lang="fr-FR" dirty="0"/>
              <a:t>autoévaluation</a:t>
            </a:r>
          </a:p>
        </p:txBody>
      </p:sp>
      <p:pic>
        <p:nvPicPr>
          <p:cNvPr id="2" name="Son enregistré">
            <a:hlinkClick r:id="" action="ppaction://media"/>
            <a:extLst>
              <a:ext uri="{FF2B5EF4-FFF2-40B4-BE49-F238E27FC236}">
                <a16:creationId xmlns:a16="http://schemas.microsoft.com/office/drawing/2014/main" id="{3DF907CE-6F5C-43B3-81DE-994755C909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6475" y="450368"/>
            <a:ext cx="609600" cy="609600"/>
          </a:xfrm>
          <a:prstGeom prst="rect">
            <a:avLst/>
          </a:prstGeom>
        </p:spPr>
      </p:pic>
    </p:spTree>
    <p:extLst>
      <p:ext uri="{BB962C8B-B14F-4D97-AF65-F5344CB8AC3E}">
        <p14:creationId xmlns:p14="http://schemas.microsoft.com/office/powerpoint/2010/main" val="26172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43A3069-4BD9-4B79-BDAE-0B4B8737C94C}"/>
              </a:ext>
            </a:extLst>
          </p:cNvPr>
          <p:cNvPicPr>
            <a:picLocks noChangeAspect="1"/>
          </p:cNvPicPr>
          <p:nvPr/>
        </p:nvPicPr>
        <p:blipFill>
          <a:blip r:embed="rId5"/>
          <a:stretch>
            <a:fillRect/>
          </a:stretch>
        </p:blipFill>
        <p:spPr>
          <a:xfrm>
            <a:off x="28575" y="1390525"/>
            <a:ext cx="9086850" cy="4848225"/>
          </a:xfrm>
          <a:prstGeom prst="rect">
            <a:avLst/>
          </a:prstGeom>
        </p:spPr>
      </p:pic>
      <p:sp>
        <p:nvSpPr>
          <p:cNvPr id="5" name="Titre 1">
            <a:extLst>
              <a:ext uri="{FF2B5EF4-FFF2-40B4-BE49-F238E27FC236}">
                <a16:creationId xmlns:a16="http://schemas.microsoft.com/office/drawing/2014/main" id="{F63307D6-7AA1-4533-80F5-12A585B20B23}"/>
              </a:ext>
            </a:extLst>
          </p:cNvPr>
          <p:cNvSpPr txBox="1">
            <a:spLocks/>
          </p:cNvSpPr>
          <p:nvPr/>
        </p:nvSpPr>
        <p:spPr>
          <a:xfrm>
            <a:off x="369457" y="505869"/>
            <a:ext cx="8405086" cy="4985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Identifier les besoins</a:t>
            </a:r>
          </a:p>
        </p:txBody>
      </p:sp>
      <p:pic>
        <p:nvPicPr>
          <p:cNvPr id="2" name="Son enregistré">
            <a:hlinkClick r:id="" action="ppaction://media"/>
            <a:extLst>
              <a:ext uri="{FF2B5EF4-FFF2-40B4-BE49-F238E27FC236}">
                <a16:creationId xmlns:a16="http://schemas.microsoft.com/office/drawing/2014/main" id="{17E3EAFB-DD2B-411E-B720-9CE4DB39D8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7554" y="450368"/>
            <a:ext cx="609600" cy="609600"/>
          </a:xfrm>
          <a:prstGeom prst="rect">
            <a:avLst/>
          </a:prstGeom>
        </p:spPr>
      </p:pic>
    </p:spTree>
    <p:extLst>
      <p:ext uri="{BB962C8B-B14F-4D97-AF65-F5344CB8AC3E}">
        <p14:creationId xmlns:p14="http://schemas.microsoft.com/office/powerpoint/2010/main" val="103023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63307D6-7AA1-4533-80F5-12A585B20B23}"/>
              </a:ext>
            </a:extLst>
          </p:cNvPr>
          <p:cNvSpPr txBox="1">
            <a:spLocks/>
          </p:cNvSpPr>
          <p:nvPr/>
        </p:nvSpPr>
        <p:spPr>
          <a:xfrm>
            <a:off x="369457" y="505869"/>
            <a:ext cx="8405086" cy="4985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Identifier les besoins</a:t>
            </a:r>
          </a:p>
        </p:txBody>
      </p:sp>
      <p:sp>
        <p:nvSpPr>
          <p:cNvPr id="6" name="ZoneTexte 5"/>
          <p:cNvSpPr txBox="1"/>
          <p:nvPr/>
        </p:nvSpPr>
        <p:spPr>
          <a:xfrm>
            <a:off x="369457" y="1056149"/>
            <a:ext cx="6705112" cy="461665"/>
          </a:xfrm>
          <a:prstGeom prst="rect">
            <a:avLst/>
          </a:prstGeom>
          <a:noFill/>
        </p:spPr>
        <p:txBody>
          <a:bodyPr wrap="square" rtlCol="0">
            <a:spAutoFit/>
          </a:bodyPr>
          <a:lstStyle/>
          <a:p>
            <a:r>
              <a:rPr lang="fr-FR" sz="2400" b="1" dirty="0"/>
              <a:t>Il existe plusieurs profils de lecteurs : </a:t>
            </a:r>
          </a:p>
        </p:txBody>
      </p:sp>
      <p:grpSp>
        <p:nvGrpSpPr>
          <p:cNvPr id="14" name="Groupe 13"/>
          <p:cNvGrpSpPr/>
          <p:nvPr/>
        </p:nvGrpSpPr>
        <p:grpSpPr>
          <a:xfrm>
            <a:off x="149802" y="1705657"/>
            <a:ext cx="6466467" cy="4521392"/>
            <a:chOff x="211795" y="1705657"/>
            <a:chExt cx="5782605" cy="4521392"/>
          </a:xfrm>
        </p:grpSpPr>
        <p:grpSp>
          <p:nvGrpSpPr>
            <p:cNvPr id="10" name="Groupe 9"/>
            <p:cNvGrpSpPr/>
            <p:nvPr/>
          </p:nvGrpSpPr>
          <p:grpSpPr>
            <a:xfrm>
              <a:off x="2206297" y="1783643"/>
              <a:ext cx="3788103" cy="870721"/>
              <a:chOff x="2466267" y="1253925"/>
              <a:chExt cx="4384475" cy="870721"/>
            </a:xfrm>
            <a:scene3d>
              <a:camera prst="orthographicFront"/>
              <a:lightRig rig="threePt" dir="t">
                <a:rot lat="0" lon="0" rev="7500000"/>
              </a:lightRig>
            </a:scene3d>
          </p:grpSpPr>
          <p:sp>
            <p:nvSpPr>
              <p:cNvPr id="11" name="Rectangle avec coins arrondis du même côté 10"/>
              <p:cNvSpPr/>
              <p:nvPr/>
            </p:nvSpPr>
            <p:spPr>
              <a:xfrm rot="5400000">
                <a:off x="4223144" y="-502952"/>
                <a:ext cx="870721" cy="4384475"/>
              </a:xfrm>
              <a:prstGeom prst="round2SameRect">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2" name="ZoneTexte 11"/>
              <p:cNvSpPr txBox="1"/>
              <p:nvPr/>
            </p:nvSpPr>
            <p:spPr>
              <a:xfrm>
                <a:off x="2466268" y="1296429"/>
                <a:ext cx="4341970" cy="7857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endParaRPr lang="fr-FR" sz="2400" kern="1200" dirty="0"/>
              </a:p>
              <a:p>
                <a:pPr marL="228600" lvl="1" indent="-228600" algn="l" defTabSz="1066800">
                  <a:lnSpc>
                    <a:spcPct val="90000"/>
                  </a:lnSpc>
                  <a:spcBef>
                    <a:spcPct val="0"/>
                  </a:spcBef>
                  <a:spcAft>
                    <a:spcPct val="15000"/>
                  </a:spcAft>
                  <a:buChar char="••"/>
                </a:pPr>
                <a:endParaRPr lang="fr-FR" sz="2400" kern="1200"/>
              </a:p>
            </p:txBody>
          </p:sp>
        </p:grpSp>
        <p:grpSp>
          <p:nvGrpSpPr>
            <p:cNvPr id="13" name="Groupe 12"/>
            <p:cNvGrpSpPr/>
            <p:nvPr/>
          </p:nvGrpSpPr>
          <p:grpSpPr>
            <a:xfrm>
              <a:off x="211795" y="1705657"/>
              <a:ext cx="5782605" cy="4521392"/>
              <a:chOff x="1146628" y="1756036"/>
              <a:chExt cx="6850743" cy="4521392"/>
            </a:xfrm>
          </p:grpSpPr>
          <p:graphicFrame>
            <p:nvGraphicFramePr>
              <p:cNvPr id="2" name="Diagramme 1"/>
              <p:cNvGraphicFramePr/>
              <p:nvPr>
                <p:extLst>
                  <p:ext uri="{D42A27DB-BD31-4B8C-83A1-F6EECF244321}">
                    <p14:modId xmlns:p14="http://schemas.microsoft.com/office/powerpoint/2010/main" val="3397663440"/>
                  </p:ext>
                </p:extLst>
              </p:nvPr>
            </p:nvGraphicFramePr>
            <p:xfrm>
              <a:off x="1146628" y="1756036"/>
              <a:ext cx="6850743" cy="4521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ZoneTexte 2"/>
              <p:cNvSpPr txBox="1"/>
              <p:nvPr/>
            </p:nvSpPr>
            <p:spPr>
              <a:xfrm>
                <a:off x="3722013" y="1988457"/>
                <a:ext cx="4101187" cy="923330"/>
              </a:xfrm>
              <a:prstGeom prst="rect">
                <a:avLst/>
              </a:prstGeom>
              <a:noFill/>
            </p:spPr>
            <p:txBody>
              <a:bodyPr wrap="square" rtlCol="0">
                <a:spAutoFit/>
              </a:bodyPr>
              <a:lstStyle/>
              <a:p>
                <a:pPr marL="285750" indent="-285750">
                  <a:buFont typeface="Arial" panose="020B0604020202020204" pitchFamily="34" charset="0"/>
                  <a:buChar char="•"/>
                </a:pPr>
                <a:r>
                  <a:rPr lang="fr-FR" dirty="0"/>
                  <a:t>Élèves qui déchiffrent difficilement et comprennent mal</a:t>
                </a:r>
              </a:p>
            </p:txBody>
          </p:sp>
        </p:grpSp>
      </p:grpSp>
      <p:sp>
        <p:nvSpPr>
          <p:cNvPr id="15" name="Rectangle 14"/>
          <p:cNvSpPr/>
          <p:nvPr/>
        </p:nvSpPr>
        <p:spPr>
          <a:xfrm>
            <a:off x="6678262" y="3109103"/>
            <a:ext cx="2260600" cy="17145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=&gt; Tous les profils d’élèves n’ont pas les mêmes besoins!</a:t>
            </a:r>
            <a:r>
              <a:rPr lang="fr-FR" dirty="0"/>
              <a:t>.</a:t>
            </a:r>
          </a:p>
        </p:txBody>
      </p:sp>
      <p:pic>
        <p:nvPicPr>
          <p:cNvPr id="7" name="Son enregistré">
            <a:hlinkClick r:id="" action="ppaction://media"/>
            <a:extLst>
              <a:ext uri="{FF2B5EF4-FFF2-40B4-BE49-F238E27FC236}">
                <a16:creationId xmlns:a16="http://schemas.microsoft.com/office/drawing/2014/main" id="{E9DAF1E4-F753-49D0-BE1C-235991D8E0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74569" y="542945"/>
            <a:ext cx="487363" cy="487363"/>
          </a:xfrm>
          <a:prstGeom prst="rect">
            <a:avLst/>
          </a:prstGeom>
        </p:spPr>
      </p:pic>
    </p:spTree>
    <p:extLst>
      <p:ext uri="{BB962C8B-B14F-4D97-AF65-F5344CB8AC3E}">
        <p14:creationId xmlns:p14="http://schemas.microsoft.com/office/powerpoint/2010/main" val="161756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629170-2E79-490F-9C64-CCFBCB91B5BB}"/>
              </a:ext>
            </a:extLst>
          </p:cNvPr>
          <p:cNvPicPr>
            <a:picLocks noChangeAspect="1"/>
          </p:cNvPicPr>
          <p:nvPr/>
        </p:nvPicPr>
        <p:blipFill>
          <a:blip r:embed="rId5"/>
          <a:stretch>
            <a:fillRect/>
          </a:stretch>
        </p:blipFill>
        <p:spPr>
          <a:xfrm>
            <a:off x="995361" y="733425"/>
            <a:ext cx="7153275" cy="5391150"/>
          </a:xfrm>
          <a:prstGeom prst="rect">
            <a:avLst/>
          </a:prstGeom>
        </p:spPr>
      </p:pic>
      <p:sp>
        <p:nvSpPr>
          <p:cNvPr id="5" name="Titre 1">
            <a:extLst>
              <a:ext uri="{FF2B5EF4-FFF2-40B4-BE49-F238E27FC236}">
                <a16:creationId xmlns:a16="http://schemas.microsoft.com/office/drawing/2014/main" id="{0184F30C-22A0-4503-89E1-E71903882683}"/>
              </a:ext>
            </a:extLst>
          </p:cNvPr>
          <p:cNvSpPr txBox="1">
            <a:spLocks/>
          </p:cNvSpPr>
          <p:nvPr/>
        </p:nvSpPr>
        <p:spPr>
          <a:xfrm>
            <a:off x="369455" y="167116"/>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Différencier</a:t>
            </a:r>
          </a:p>
        </p:txBody>
      </p:sp>
      <p:sp>
        <p:nvSpPr>
          <p:cNvPr id="6" name="ZoneTexte 5">
            <a:extLst>
              <a:ext uri="{FF2B5EF4-FFF2-40B4-BE49-F238E27FC236}">
                <a16:creationId xmlns:a16="http://schemas.microsoft.com/office/drawing/2014/main" id="{7A70E1B6-80D4-4750-BBA8-82E895622331}"/>
              </a:ext>
            </a:extLst>
          </p:cNvPr>
          <p:cNvSpPr txBox="1"/>
          <p:nvPr/>
        </p:nvSpPr>
        <p:spPr>
          <a:xfrm>
            <a:off x="1266092" y="6124575"/>
            <a:ext cx="4459459" cy="261610"/>
          </a:xfrm>
          <a:prstGeom prst="rect">
            <a:avLst/>
          </a:prstGeom>
          <a:noFill/>
        </p:spPr>
        <p:txBody>
          <a:bodyPr wrap="square" rtlCol="0">
            <a:spAutoFit/>
          </a:bodyPr>
          <a:lstStyle/>
          <a:p>
            <a:r>
              <a:rPr lang="fr-FR" sz="1100" i="1" dirty="0"/>
              <a:t>Echelle multi-dimensionnelle de fluence, </a:t>
            </a:r>
            <a:r>
              <a:rPr lang="fr-FR" sz="1100" dirty="0" err="1"/>
              <a:t>Godde</a:t>
            </a:r>
            <a:r>
              <a:rPr lang="fr-FR" sz="1100" dirty="0"/>
              <a:t>, Bosse, Bailly, 2020</a:t>
            </a:r>
          </a:p>
        </p:txBody>
      </p:sp>
      <p:pic>
        <p:nvPicPr>
          <p:cNvPr id="2" name="Son enregistré">
            <a:hlinkClick r:id="" action="ppaction://media"/>
            <a:extLst>
              <a:ext uri="{FF2B5EF4-FFF2-40B4-BE49-F238E27FC236}">
                <a16:creationId xmlns:a16="http://schemas.microsoft.com/office/drawing/2014/main" id="{7B359C94-A7B0-4083-B592-5DD5389C5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69783" y="289151"/>
            <a:ext cx="487363" cy="487363"/>
          </a:xfrm>
          <a:prstGeom prst="rect">
            <a:avLst/>
          </a:prstGeom>
        </p:spPr>
      </p:pic>
    </p:spTree>
    <p:extLst>
      <p:ext uri="{BB962C8B-B14F-4D97-AF65-F5344CB8AC3E}">
        <p14:creationId xmlns:p14="http://schemas.microsoft.com/office/powerpoint/2010/main" val="212387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20DF56-35BB-4FCF-99FF-11AA0E68263B}"/>
              </a:ext>
            </a:extLst>
          </p:cNvPr>
          <p:cNvPicPr>
            <a:picLocks noChangeAspect="1"/>
          </p:cNvPicPr>
          <p:nvPr/>
        </p:nvPicPr>
        <p:blipFill>
          <a:blip r:embed="rId5"/>
          <a:stretch>
            <a:fillRect/>
          </a:stretch>
        </p:blipFill>
        <p:spPr>
          <a:xfrm>
            <a:off x="0" y="1513661"/>
            <a:ext cx="9144000" cy="4449657"/>
          </a:xfrm>
          <a:prstGeom prst="rect">
            <a:avLst/>
          </a:prstGeom>
        </p:spPr>
      </p:pic>
      <p:sp>
        <p:nvSpPr>
          <p:cNvPr id="5" name="Titre 1">
            <a:extLst>
              <a:ext uri="{FF2B5EF4-FFF2-40B4-BE49-F238E27FC236}">
                <a16:creationId xmlns:a16="http://schemas.microsoft.com/office/drawing/2014/main" id="{7FB7AC2F-2276-45F1-A705-A3B9ACA530C2}"/>
              </a:ext>
            </a:extLst>
          </p:cNvPr>
          <p:cNvSpPr txBox="1">
            <a:spLocks/>
          </p:cNvSpPr>
          <p:nvPr/>
        </p:nvSpPr>
        <p:spPr>
          <a:xfrm>
            <a:off x="369457" y="450469"/>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Différencier</a:t>
            </a:r>
          </a:p>
        </p:txBody>
      </p:sp>
      <p:sp>
        <p:nvSpPr>
          <p:cNvPr id="6" name="ZoneTexte 5">
            <a:extLst>
              <a:ext uri="{FF2B5EF4-FFF2-40B4-BE49-F238E27FC236}">
                <a16:creationId xmlns:a16="http://schemas.microsoft.com/office/drawing/2014/main" id="{36FFB9AE-6CCC-4ADB-AAB5-57040B55EF4D}"/>
              </a:ext>
            </a:extLst>
          </p:cNvPr>
          <p:cNvSpPr txBox="1"/>
          <p:nvPr/>
        </p:nvSpPr>
        <p:spPr>
          <a:xfrm>
            <a:off x="6752491" y="5778652"/>
            <a:ext cx="1814733" cy="338554"/>
          </a:xfrm>
          <a:prstGeom prst="rect">
            <a:avLst/>
          </a:prstGeom>
          <a:noFill/>
        </p:spPr>
        <p:txBody>
          <a:bodyPr wrap="square" rtlCol="0">
            <a:spAutoFit/>
          </a:bodyPr>
          <a:lstStyle/>
          <a:p>
            <a:r>
              <a:rPr lang="fr-FR" sz="1600" dirty="0"/>
              <a:t>Maryse Bianco</a:t>
            </a:r>
          </a:p>
        </p:txBody>
      </p:sp>
      <p:pic>
        <p:nvPicPr>
          <p:cNvPr id="3" name="Son enregistré">
            <a:hlinkClick r:id="" action="ppaction://media"/>
            <a:extLst>
              <a:ext uri="{FF2B5EF4-FFF2-40B4-BE49-F238E27FC236}">
                <a16:creationId xmlns:a16="http://schemas.microsoft.com/office/drawing/2014/main" id="{FB03BB30-FD85-45EA-9910-B62ED9D5D1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2494" y="555720"/>
            <a:ext cx="487363" cy="487363"/>
          </a:xfrm>
          <a:prstGeom prst="rect">
            <a:avLst/>
          </a:prstGeom>
        </p:spPr>
      </p:pic>
    </p:spTree>
    <p:extLst>
      <p:ext uri="{BB962C8B-B14F-4D97-AF65-F5344CB8AC3E}">
        <p14:creationId xmlns:p14="http://schemas.microsoft.com/office/powerpoint/2010/main" val="376935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F3D04-8333-4061-AFCE-DBF87A94E5FE}"/>
              </a:ext>
            </a:extLst>
          </p:cNvPr>
          <p:cNvSpPr>
            <a:spLocks noGrp="1"/>
          </p:cNvSpPr>
          <p:nvPr>
            <p:ph type="title"/>
          </p:nvPr>
        </p:nvSpPr>
        <p:spPr>
          <a:xfrm>
            <a:off x="457200" y="95922"/>
            <a:ext cx="8229240" cy="775597"/>
          </a:xfrm>
          <a:solidFill>
            <a:srgbClr val="F16B75"/>
          </a:solidFill>
          <a:ln>
            <a:solidFill>
              <a:schemeClr val="tx1"/>
            </a:solidFill>
          </a:ln>
        </p:spPr>
        <p:txBody>
          <a:bodyPr/>
          <a:lstStyle/>
          <a:p>
            <a:pPr algn="ctr"/>
            <a:r>
              <a:rPr lang="fr-FR" sz="2800" dirty="0"/>
              <a:t>Pour un enseignement efficace… </a:t>
            </a:r>
            <a:br>
              <a:rPr lang="fr-FR" sz="2800" dirty="0"/>
            </a:br>
            <a:r>
              <a:rPr lang="fr-FR" sz="2800" dirty="0"/>
              <a:t>un enseignement </a:t>
            </a:r>
            <a:r>
              <a:rPr lang="fr-FR" sz="2800" b="1" dirty="0"/>
              <a:t>progressif</a:t>
            </a:r>
          </a:p>
        </p:txBody>
      </p:sp>
      <p:sp>
        <p:nvSpPr>
          <p:cNvPr id="3" name="ZoneTexte 2">
            <a:extLst>
              <a:ext uri="{FF2B5EF4-FFF2-40B4-BE49-F238E27FC236}">
                <a16:creationId xmlns:a16="http://schemas.microsoft.com/office/drawing/2014/main" id="{31E9BEE5-1D46-4C8E-B9AE-0FE765B7FC84}"/>
              </a:ext>
            </a:extLst>
          </p:cNvPr>
          <p:cNvSpPr txBox="1"/>
          <p:nvPr/>
        </p:nvSpPr>
        <p:spPr>
          <a:xfrm>
            <a:off x="190004" y="1294874"/>
            <a:ext cx="8763631" cy="5324535"/>
          </a:xfrm>
          <a:prstGeom prst="rect">
            <a:avLst/>
          </a:prstGeom>
          <a:noFill/>
        </p:spPr>
        <p:txBody>
          <a:bodyPr wrap="square" rtlCol="0">
            <a:spAutoFit/>
          </a:bodyPr>
          <a:lstStyle/>
          <a:p>
            <a:r>
              <a:rPr lang="fr-FR" sz="2000" b="1" dirty="0"/>
              <a:t>Au cycle 1 : </a:t>
            </a:r>
            <a:r>
              <a:rPr lang="fr-FR" sz="2000" dirty="0"/>
              <a:t>Préparation de l’apprentissage à la lecture en travaillant :</a:t>
            </a:r>
            <a:endParaRPr lang="fr-FR" sz="2000" dirty="0">
              <a:latin typeface="Times New Roman" panose="02020603050405020304" pitchFamily="18" charset="0"/>
              <a:cs typeface="Times New Roman" panose="02020603050405020304" pitchFamily="18" charset="0"/>
            </a:endParaRPr>
          </a:p>
          <a:p>
            <a:pPr marL="342900" indent="-342900">
              <a:buFontTx/>
              <a:buChar char="-"/>
            </a:pPr>
            <a:r>
              <a:rPr lang="fr-FR" sz="2000" dirty="0"/>
              <a:t>les habiletés phonologiques,</a:t>
            </a:r>
          </a:p>
          <a:p>
            <a:pPr marL="342900" indent="-342900">
              <a:buFontTx/>
              <a:buChar char="-"/>
            </a:pPr>
            <a:r>
              <a:rPr lang="fr-FR" sz="2000" dirty="0"/>
              <a:t>le principe alphabétique,</a:t>
            </a:r>
          </a:p>
          <a:p>
            <a:pPr marL="342900" indent="-342900">
              <a:buFontTx/>
              <a:buChar char="-"/>
            </a:pPr>
            <a:r>
              <a:rPr lang="fr-FR" sz="2000" dirty="0"/>
              <a:t>le vocabulaire / la syntaxe,</a:t>
            </a:r>
          </a:p>
          <a:p>
            <a:pPr marL="342900" indent="-342900">
              <a:buFontTx/>
              <a:buChar char="-"/>
            </a:pPr>
            <a:r>
              <a:rPr lang="fr-FR" sz="2000" dirty="0"/>
              <a:t>la compréhension.</a:t>
            </a:r>
          </a:p>
          <a:p>
            <a:endParaRPr lang="fr-FR" sz="2000" dirty="0"/>
          </a:p>
          <a:p>
            <a:r>
              <a:rPr lang="fr-FR" sz="2000" b="1" dirty="0"/>
              <a:t>Au CP : </a:t>
            </a:r>
            <a:r>
              <a:rPr lang="fr-FR" sz="2000" dirty="0"/>
              <a:t>Entrainement régulier de lecture à voix haute avec plusieurs essais successifs sur :</a:t>
            </a:r>
          </a:p>
          <a:p>
            <a:pPr marL="342900" indent="-342900">
              <a:buFontTx/>
              <a:buChar char="-"/>
            </a:pPr>
            <a:r>
              <a:rPr lang="fr-FR" sz="2000" dirty="0"/>
              <a:t>des listes de syllabes, </a:t>
            </a:r>
          </a:p>
          <a:p>
            <a:pPr marL="342900" indent="-342900">
              <a:buFontTx/>
              <a:buChar char="-"/>
            </a:pPr>
            <a:r>
              <a:rPr lang="fr-FR" sz="2000" dirty="0"/>
              <a:t>des listes de pseudo-mots, </a:t>
            </a:r>
          </a:p>
          <a:p>
            <a:pPr marL="342900" indent="-342900">
              <a:buFontTx/>
              <a:buChar char="-"/>
            </a:pPr>
            <a:r>
              <a:rPr lang="fr-FR" sz="2000" dirty="0"/>
              <a:t>des mots comportant de plus en plus de syllabes, puis sur des phrases de plus en plus longue </a:t>
            </a:r>
          </a:p>
          <a:p>
            <a:pPr algn="ctr"/>
            <a:r>
              <a:rPr lang="fr-FR" sz="2000" dirty="0">
                <a:latin typeface="Times New Roman" panose="02020603050405020304" pitchFamily="18" charset="0"/>
                <a:cs typeface="Times New Roman" panose="02020603050405020304" pitchFamily="18" charset="0"/>
              </a:rPr>
              <a:t>→</a:t>
            </a:r>
            <a:r>
              <a:rPr lang="fr-FR" sz="2000" dirty="0"/>
              <a:t> automatisation du décodage</a:t>
            </a:r>
          </a:p>
          <a:p>
            <a:pPr algn="ctr"/>
            <a:endParaRPr lang="fr-FR" sz="2000" dirty="0"/>
          </a:p>
          <a:p>
            <a:r>
              <a:rPr lang="fr-FR" sz="2000" b="1" dirty="0"/>
              <a:t>A partir du CE1 : </a:t>
            </a:r>
            <a:r>
              <a:rPr lang="fr-FR" sz="2000" dirty="0"/>
              <a:t>travail des 4 dimensions </a:t>
            </a:r>
          </a:p>
          <a:p>
            <a:pPr marL="342900" indent="-342900">
              <a:buFontTx/>
              <a:buChar char="-"/>
            </a:pPr>
            <a:r>
              <a:rPr lang="fr-FR" sz="2000" dirty="0"/>
              <a:t>décodage, vitesse, phrasé, expression</a:t>
            </a:r>
          </a:p>
          <a:p>
            <a:endParaRPr lang="fr-FR" sz="2000" dirty="0"/>
          </a:p>
        </p:txBody>
      </p:sp>
      <p:pic>
        <p:nvPicPr>
          <p:cNvPr id="4" name="Son enregistré">
            <a:hlinkClick r:id="" action="ppaction://media"/>
            <a:extLst>
              <a:ext uri="{FF2B5EF4-FFF2-40B4-BE49-F238E27FC236}">
                <a16:creationId xmlns:a16="http://schemas.microsoft.com/office/drawing/2014/main" id="{25BE1917-E8B2-4B80-85F5-D7D256D6B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6539" y="168797"/>
            <a:ext cx="609600" cy="609600"/>
          </a:xfrm>
          <a:prstGeom prst="rect">
            <a:avLst/>
          </a:prstGeom>
        </p:spPr>
      </p:pic>
    </p:spTree>
    <p:extLst>
      <p:ext uri="{BB962C8B-B14F-4D97-AF65-F5344CB8AC3E}">
        <p14:creationId xmlns:p14="http://schemas.microsoft.com/office/powerpoint/2010/main" val="26834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7460F-393C-41E6-B8F4-5096D4544DFD}"/>
              </a:ext>
            </a:extLst>
          </p:cNvPr>
          <p:cNvSpPr/>
          <p:nvPr/>
        </p:nvSpPr>
        <p:spPr>
          <a:xfrm>
            <a:off x="288388" y="800365"/>
            <a:ext cx="5577840" cy="646331"/>
          </a:xfrm>
          <a:prstGeom prst="rect">
            <a:avLst/>
          </a:prstGeom>
        </p:spPr>
        <p:txBody>
          <a:bodyPr wrap="square">
            <a:spAutoFit/>
          </a:bodyPr>
          <a:lstStyle/>
          <a:p>
            <a:pPr>
              <a:spcAft>
                <a:spcPts val="0"/>
              </a:spcAft>
            </a:pPr>
            <a:r>
              <a:rPr lang="fr-FR" b="1" kern="150" dirty="0">
                <a:latin typeface="Liberation Serif" panose="02020603050405020304" pitchFamily="18" charset="0"/>
                <a:ea typeface="SimSun" panose="02010600030101010101" pitchFamily="2" charset="-122"/>
                <a:cs typeface="Mangal" panose="02040503050203030202" pitchFamily="18" charset="0"/>
              </a:rPr>
              <a:t>→ Extrait des repères annuels de progression C2</a:t>
            </a:r>
            <a:endParaRPr lang="fr-FR" kern="150" dirty="0">
              <a:latin typeface="Liberation Serif" panose="02020603050405020304" pitchFamily="18" charset="0"/>
              <a:ea typeface="SimSun" panose="02010600030101010101" pitchFamily="2" charset="-122"/>
              <a:cs typeface="Mangal" panose="02040503050203030202" pitchFamily="18" charset="0"/>
            </a:endParaRPr>
          </a:p>
          <a:p>
            <a:pPr>
              <a:spcAft>
                <a:spcPts val="0"/>
              </a:spcAft>
            </a:pPr>
            <a:r>
              <a:rPr lang="fr-FR" kern="150" dirty="0">
                <a:latin typeface="Liberation Serif" panose="02020603050405020304" pitchFamily="18" charset="0"/>
                <a:ea typeface="SimSun" panose="02010600030101010101" pitchFamily="2" charset="-122"/>
                <a:cs typeface="Mangal" panose="02040503050203030202" pitchFamily="18" charset="0"/>
              </a:rPr>
              <a:t> </a:t>
            </a:r>
          </a:p>
        </p:txBody>
      </p:sp>
      <p:pic>
        <p:nvPicPr>
          <p:cNvPr id="5" name="Image2">
            <a:extLst>
              <a:ext uri="{FF2B5EF4-FFF2-40B4-BE49-F238E27FC236}">
                <a16:creationId xmlns:a16="http://schemas.microsoft.com/office/drawing/2014/main" id="{F02C5D99-1832-40CF-9E04-6C5869AACFBA}"/>
              </a:ext>
            </a:extLst>
          </p:cNvPr>
          <p:cNvPicPr/>
          <p:nvPr/>
        </p:nvPicPr>
        <p:blipFill>
          <a:blip r:embed="rId5">
            <a:lum/>
            <a:alphaModFix/>
          </a:blip>
          <a:srcRect/>
          <a:stretch>
            <a:fillRect/>
          </a:stretch>
        </p:blipFill>
        <p:spPr>
          <a:xfrm>
            <a:off x="1065350" y="1110198"/>
            <a:ext cx="7052310" cy="2646680"/>
          </a:xfrm>
          <a:prstGeom prst="rect">
            <a:avLst/>
          </a:prstGeom>
        </p:spPr>
      </p:pic>
      <p:sp>
        <p:nvSpPr>
          <p:cNvPr id="6" name="Rectangle 5">
            <a:extLst>
              <a:ext uri="{FF2B5EF4-FFF2-40B4-BE49-F238E27FC236}">
                <a16:creationId xmlns:a16="http://schemas.microsoft.com/office/drawing/2014/main" id="{64611E6F-B37C-485F-A5A5-724E557A90A4}"/>
              </a:ext>
            </a:extLst>
          </p:cNvPr>
          <p:cNvSpPr/>
          <p:nvPr/>
        </p:nvSpPr>
        <p:spPr>
          <a:xfrm>
            <a:off x="288388" y="3727791"/>
            <a:ext cx="5577840" cy="646331"/>
          </a:xfrm>
          <a:prstGeom prst="rect">
            <a:avLst/>
          </a:prstGeom>
        </p:spPr>
        <p:txBody>
          <a:bodyPr wrap="square">
            <a:spAutoFit/>
          </a:bodyPr>
          <a:lstStyle/>
          <a:p>
            <a:pPr>
              <a:spcAft>
                <a:spcPts val="0"/>
              </a:spcAft>
            </a:pPr>
            <a:r>
              <a:rPr lang="fr-FR" b="1" kern="150" dirty="0">
                <a:latin typeface="Liberation Serif" panose="02020603050405020304" pitchFamily="18" charset="0"/>
                <a:ea typeface="SimSun" panose="02010600030101010101" pitchFamily="2" charset="-122"/>
                <a:cs typeface="Mangal" panose="02040503050203030202" pitchFamily="18" charset="0"/>
              </a:rPr>
              <a:t>→ Extrait des repères annuels de progression C3</a:t>
            </a:r>
            <a:endParaRPr lang="fr-FR" kern="150" dirty="0">
              <a:latin typeface="Liberation Serif" panose="02020603050405020304" pitchFamily="18" charset="0"/>
              <a:ea typeface="SimSun" panose="02010600030101010101" pitchFamily="2" charset="-122"/>
              <a:cs typeface="Mangal" panose="02040503050203030202" pitchFamily="18" charset="0"/>
            </a:endParaRPr>
          </a:p>
          <a:p>
            <a:pPr>
              <a:spcAft>
                <a:spcPts val="0"/>
              </a:spcAft>
            </a:pPr>
            <a:r>
              <a:rPr lang="fr-FR" kern="150" dirty="0">
                <a:latin typeface="Liberation Serif" panose="02020603050405020304" pitchFamily="18" charset="0"/>
                <a:ea typeface="SimSun" panose="02010600030101010101" pitchFamily="2" charset="-122"/>
                <a:cs typeface="Mangal" panose="02040503050203030202" pitchFamily="18" charset="0"/>
              </a:rPr>
              <a:t> </a:t>
            </a:r>
          </a:p>
        </p:txBody>
      </p:sp>
      <p:grpSp>
        <p:nvGrpSpPr>
          <p:cNvPr id="12" name="Groupe 11"/>
          <p:cNvGrpSpPr/>
          <p:nvPr/>
        </p:nvGrpSpPr>
        <p:grpSpPr>
          <a:xfrm>
            <a:off x="981169" y="5902497"/>
            <a:ext cx="7055846" cy="891541"/>
            <a:chOff x="981169" y="5902497"/>
            <a:chExt cx="7055846" cy="891541"/>
          </a:xfrm>
        </p:grpSpPr>
        <p:pic>
          <p:nvPicPr>
            <p:cNvPr id="8" name="Image4">
              <a:extLst>
                <a:ext uri="{FF2B5EF4-FFF2-40B4-BE49-F238E27FC236}">
                  <a16:creationId xmlns:a16="http://schemas.microsoft.com/office/drawing/2014/main" id="{533C52C3-D452-46C0-ADE5-1CDCEDE23622}"/>
                </a:ext>
              </a:extLst>
            </p:cNvPr>
            <p:cNvPicPr/>
            <p:nvPr/>
          </p:nvPicPr>
          <p:blipFill rotWithShape="1">
            <a:blip r:embed="rId6">
              <a:lum/>
              <a:alphaModFix/>
            </a:blip>
            <a:srcRect t="6610" r="549" b="9416"/>
            <a:stretch/>
          </p:blipFill>
          <p:spPr>
            <a:xfrm>
              <a:off x="1024075" y="5902497"/>
              <a:ext cx="7012940" cy="891541"/>
            </a:xfrm>
            <a:prstGeom prst="rect">
              <a:avLst/>
            </a:prstGeom>
          </p:spPr>
        </p:pic>
        <p:sp>
          <p:nvSpPr>
            <p:cNvPr id="3" name="Rectangle 2"/>
            <p:cNvSpPr/>
            <p:nvPr/>
          </p:nvSpPr>
          <p:spPr>
            <a:xfrm>
              <a:off x="981169" y="5902497"/>
              <a:ext cx="7052310" cy="891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itre 1">
            <a:extLst>
              <a:ext uri="{FF2B5EF4-FFF2-40B4-BE49-F238E27FC236}">
                <a16:creationId xmlns:a16="http://schemas.microsoft.com/office/drawing/2014/main" id="{4B8F3D04-8333-4061-AFCE-DBF87A94E5FE}"/>
              </a:ext>
            </a:extLst>
          </p:cNvPr>
          <p:cNvSpPr>
            <a:spLocks noGrp="1"/>
          </p:cNvSpPr>
          <p:nvPr>
            <p:ph type="title"/>
          </p:nvPr>
        </p:nvSpPr>
        <p:spPr>
          <a:xfrm>
            <a:off x="457200" y="151322"/>
            <a:ext cx="8229240" cy="664797"/>
          </a:xfrm>
          <a:solidFill>
            <a:srgbClr val="F16B75"/>
          </a:solidFill>
          <a:ln>
            <a:solidFill>
              <a:schemeClr val="tx1"/>
            </a:solidFill>
          </a:ln>
        </p:spPr>
        <p:txBody>
          <a:bodyPr/>
          <a:lstStyle/>
          <a:p>
            <a:pPr algn="ctr"/>
            <a:r>
              <a:rPr lang="fr-FR" sz="2400" dirty="0"/>
              <a:t>Pour un enseignement efficace… </a:t>
            </a:r>
            <a:br>
              <a:rPr lang="fr-FR" sz="2400" dirty="0"/>
            </a:br>
            <a:r>
              <a:rPr lang="fr-FR" sz="2400" dirty="0"/>
              <a:t>un enseignement </a:t>
            </a:r>
            <a:r>
              <a:rPr lang="fr-FR" sz="2400" b="1" dirty="0"/>
              <a:t>progressif</a:t>
            </a:r>
          </a:p>
        </p:txBody>
      </p:sp>
      <p:sp>
        <p:nvSpPr>
          <p:cNvPr id="11" name="ZoneTexte 10"/>
          <p:cNvSpPr txBox="1"/>
          <p:nvPr/>
        </p:nvSpPr>
        <p:spPr>
          <a:xfrm>
            <a:off x="288388" y="5533165"/>
            <a:ext cx="5918200" cy="369332"/>
          </a:xfrm>
          <a:prstGeom prst="rect">
            <a:avLst/>
          </a:prstGeom>
          <a:noFill/>
        </p:spPr>
        <p:txBody>
          <a:bodyPr wrap="square" rtlCol="0">
            <a:spAutoFit/>
          </a:bodyPr>
          <a:lstStyle/>
          <a:p>
            <a:r>
              <a:rPr lang="fr-FR" b="1" kern="150" dirty="0">
                <a:latin typeface="Liberation Serif" panose="02020603050405020304" pitchFamily="18" charset="0"/>
                <a:ea typeface="SimSun" panose="02010600030101010101" pitchFamily="2" charset="-122"/>
                <a:cs typeface="Mangal" panose="02040503050203030202" pitchFamily="18" charset="0"/>
              </a:rPr>
              <a:t>→ </a:t>
            </a:r>
            <a:r>
              <a:rPr lang="fr-FR" sz="1600" b="1" dirty="0">
                <a:latin typeface="Liberation Serif" panose="02020603050405020304" pitchFamily="18" charset="0"/>
                <a:ea typeface="Liberation Serif" panose="02020603050405020304" pitchFamily="18" charset="0"/>
                <a:cs typeface="Liberation Serif" panose="02020603050405020304" pitchFamily="18" charset="0"/>
              </a:rPr>
              <a:t>Extrait du document Eduscol Travailler la fluence</a:t>
            </a:r>
          </a:p>
        </p:txBody>
      </p:sp>
      <p:pic>
        <p:nvPicPr>
          <p:cNvPr id="9" name="Image 8">
            <a:extLst>
              <a:ext uri="{FF2B5EF4-FFF2-40B4-BE49-F238E27FC236}">
                <a16:creationId xmlns:a16="http://schemas.microsoft.com/office/drawing/2014/main" id="{1F9BB8AB-B451-44CE-9974-3B30D5FBD770}"/>
              </a:ext>
            </a:extLst>
          </p:cNvPr>
          <p:cNvPicPr>
            <a:picLocks noChangeAspect="1"/>
          </p:cNvPicPr>
          <p:nvPr/>
        </p:nvPicPr>
        <p:blipFill>
          <a:blip r:embed="rId7"/>
          <a:stretch>
            <a:fillRect/>
          </a:stretch>
        </p:blipFill>
        <p:spPr>
          <a:xfrm>
            <a:off x="921254" y="4066697"/>
            <a:ext cx="7301132" cy="1525980"/>
          </a:xfrm>
          <a:prstGeom prst="rect">
            <a:avLst/>
          </a:prstGeom>
        </p:spPr>
      </p:pic>
      <p:pic>
        <p:nvPicPr>
          <p:cNvPr id="2" name="Son enregistré">
            <a:hlinkClick r:id="" action="ppaction://media"/>
            <a:extLst>
              <a:ext uri="{FF2B5EF4-FFF2-40B4-BE49-F238E27FC236}">
                <a16:creationId xmlns:a16="http://schemas.microsoft.com/office/drawing/2014/main" id="{0615D5B1-A9F6-4085-8D54-8E672CD545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12860" y="206519"/>
            <a:ext cx="609600" cy="609600"/>
          </a:xfrm>
          <a:prstGeom prst="rect">
            <a:avLst/>
          </a:prstGeom>
        </p:spPr>
      </p:pic>
    </p:spTree>
    <p:extLst>
      <p:ext uri="{BB962C8B-B14F-4D97-AF65-F5344CB8AC3E}">
        <p14:creationId xmlns:p14="http://schemas.microsoft.com/office/powerpoint/2010/main" val="58661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F2870E-21B8-43DF-AF19-C586C0B83E82}"/>
              </a:ext>
            </a:extLst>
          </p:cNvPr>
          <p:cNvSpPr txBox="1"/>
          <p:nvPr/>
        </p:nvSpPr>
        <p:spPr>
          <a:xfrm>
            <a:off x="758287" y="1313652"/>
            <a:ext cx="8110025" cy="4524315"/>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 </a:t>
            </a:r>
            <a:r>
              <a:rPr lang="fr-FR" sz="3600" dirty="0"/>
              <a:t>Prévoir des entraînements à la lecture sous des formes variées chaque jour pour tous les élèves.</a:t>
            </a:r>
          </a:p>
          <a:p>
            <a:endParaRPr lang="fr-FR" sz="3600" dirty="0"/>
          </a:p>
          <a:p>
            <a:r>
              <a:rPr lang="fr-FR" sz="3600" dirty="0">
                <a:latin typeface="Times New Roman" panose="02020603050405020304" pitchFamily="18" charset="0"/>
                <a:cs typeface="Times New Roman" panose="02020603050405020304" pitchFamily="18" charset="0"/>
              </a:rPr>
              <a:t>→ </a:t>
            </a:r>
            <a:r>
              <a:rPr lang="fr-FR" sz="3600" dirty="0">
                <a:latin typeface="+mj-lt"/>
                <a:cs typeface="Times New Roman" panose="02020603050405020304" pitchFamily="18" charset="0"/>
              </a:rPr>
              <a:t>Énoncer explicitement les objectifs, les enjeux et les stratégies dans chacune de ces séances d’entrainement.</a:t>
            </a:r>
            <a:endParaRPr lang="fr-FR" sz="3600" dirty="0">
              <a:latin typeface="+mj-lt"/>
            </a:endParaRPr>
          </a:p>
        </p:txBody>
      </p:sp>
      <p:sp>
        <p:nvSpPr>
          <p:cNvPr id="4" name="Titre 1">
            <a:extLst>
              <a:ext uri="{FF2B5EF4-FFF2-40B4-BE49-F238E27FC236}">
                <a16:creationId xmlns:a16="http://schemas.microsoft.com/office/drawing/2014/main" id="{4B8F3D04-8333-4061-AFCE-DBF87A94E5FE}"/>
              </a:ext>
            </a:extLst>
          </p:cNvPr>
          <p:cNvSpPr>
            <a:spLocks noGrp="1"/>
          </p:cNvSpPr>
          <p:nvPr>
            <p:ph type="title"/>
          </p:nvPr>
        </p:nvSpPr>
        <p:spPr>
          <a:xfrm>
            <a:off x="457200" y="95922"/>
            <a:ext cx="8229240" cy="775597"/>
          </a:xfrm>
          <a:solidFill>
            <a:srgbClr val="F16B75"/>
          </a:solidFill>
          <a:ln>
            <a:solidFill>
              <a:schemeClr val="tx1"/>
            </a:solidFill>
          </a:ln>
        </p:spPr>
        <p:txBody>
          <a:bodyPr/>
          <a:lstStyle/>
          <a:p>
            <a:pPr algn="ctr"/>
            <a:r>
              <a:rPr lang="fr-FR" sz="2800" dirty="0"/>
              <a:t>Pour un enseignement efficace… </a:t>
            </a:r>
            <a:br>
              <a:rPr lang="fr-FR" sz="2800" dirty="0"/>
            </a:br>
            <a:r>
              <a:rPr lang="fr-FR" sz="2800" dirty="0"/>
              <a:t>un enseignement </a:t>
            </a:r>
            <a:r>
              <a:rPr lang="fr-FR" sz="2800" b="1" dirty="0"/>
              <a:t>progressif</a:t>
            </a:r>
          </a:p>
        </p:txBody>
      </p:sp>
      <p:pic>
        <p:nvPicPr>
          <p:cNvPr id="2" name="Son enregistré">
            <a:hlinkClick r:id="" action="ppaction://media"/>
            <a:extLst>
              <a:ext uri="{FF2B5EF4-FFF2-40B4-BE49-F238E27FC236}">
                <a16:creationId xmlns:a16="http://schemas.microsoft.com/office/drawing/2014/main" id="{4C416686-6E5F-41BD-832D-50D180AE2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5839" y="240038"/>
            <a:ext cx="487363" cy="487363"/>
          </a:xfrm>
          <a:prstGeom prst="rect">
            <a:avLst/>
          </a:prstGeom>
        </p:spPr>
      </p:pic>
    </p:spTree>
    <p:extLst>
      <p:ext uri="{BB962C8B-B14F-4D97-AF65-F5344CB8AC3E}">
        <p14:creationId xmlns:p14="http://schemas.microsoft.com/office/powerpoint/2010/main" val="37958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BF8437-001D-4EEC-9056-11BC11B2AD39}"/>
              </a:ext>
            </a:extLst>
          </p:cNvPr>
          <p:cNvSpPr txBox="1"/>
          <p:nvPr/>
        </p:nvSpPr>
        <p:spPr>
          <a:xfrm>
            <a:off x="625832" y="1142474"/>
            <a:ext cx="7891976" cy="4893647"/>
          </a:xfrm>
          <a:prstGeom prst="rect">
            <a:avLst/>
          </a:prstGeom>
          <a:noFill/>
        </p:spPr>
        <p:txBody>
          <a:bodyPr wrap="square" rtlCol="0">
            <a:spAutoFit/>
          </a:bodyPr>
          <a:lstStyle/>
          <a:p>
            <a:pPr marL="342900" indent="-342900" algn="ctr">
              <a:buFont typeface="Wingdings" panose="05000000000000000000" pitchFamily="2" charset="2"/>
              <a:buChar char="Ø"/>
            </a:pPr>
            <a:r>
              <a:rPr lang="fr-FR" sz="2400" b="1" dirty="0"/>
              <a:t>Le choix du support</a:t>
            </a:r>
          </a:p>
          <a:p>
            <a:r>
              <a:rPr lang="fr-FR" sz="2400" dirty="0"/>
              <a:t>Choisir des textes et des mots : </a:t>
            </a:r>
          </a:p>
          <a:p>
            <a:pPr marL="1200150" lvl="2" indent="-285750">
              <a:buFontTx/>
              <a:buChar char="-"/>
            </a:pPr>
            <a:r>
              <a:rPr lang="fr-FR" sz="2400" dirty="0"/>
              <a:t>100% déchiffrables pour les élèves petits déchiffreurs,</a:t>
            </a:r>
          </a:p>
          <a:p>
            <a:pPr marL="1200150" lvl="2" indent="-285750">
              <a:buFontTx/>
              <a:buChar char="-"/>
            </a:pPr>
            <a:r>
              <a:rPr lang="fr-FR" sz="2400" dirty="0"/>
              <a:t>de complexité progressive,</a:t>
            </a:r>
          </a:p>
          <a:p>
            <a:pPr marL="1200150" lvl="2" indent="-285750">
              <a:buFontTx/>
              <a:buChar char="-"/>
            </a:pPr>
            <a:r>
              <a:rPr lang="fr-FR" sz="2400" dirty="0"/>
              <a:t>avec des constructions syntaxiques maitrisées par les élèves, </a:t>
            </a:r>
          </a:p>
          <a:p>
            <a:pPr marL="1200150" lvl="2" indent="-285750">
              <a:buFontTx/>
              <a:buChar char="-"/>
            </a:pPr>
            <a:r>
              <a:rPr lang="fr-FR" sz="2400" dirty="0"/>
              <a:t>avec un registre lexical accessible.</a:t>
            </a:r>
          </a:p>
          <a:p>
            <a:pPr lvl="2"/>
            <a:endParaRPr lang="fr-FR" sz="2400" dirty="0"/>
          </a:p>
          <a:p>
            <a:pPr marL="1257300" lvl="2" indent="-342900" algn="ctr">
              <a:buFont typeface="Wingdings" panose="05000000000000000000" pitchFamily="2" charset="2"/>
              <a:buChar char="Ø"/>
            </a:pPr>
            <a:r>
              <a:rPr lang="fr-FR" sz="2400" b="1" dirty="0"/>
              <a:t>La diversité des textes à proposer</a:t>
            </a:r>
          </a:p>
          <a:p>
            <a:pPr marL="1257300" lvl="2" indent="-342900">
              <a:buFontTx/>
              <a:buChar char="-"/>
            </a:pPr>
            <a:r>
              <a:rPr lang="fr-FR" sz="2400" dirty="0"/>
              <a:t>une variété dans les genres de textes,</a:t>
            </a:r>
          </a:p>
          <a:p>
            <a:pPr marL="1257300" lvl="2" indent="-342900">
              <a:buFontTx/>
              <a:buChar char="-"/>
            </a:pPr>
            <a:r>
              <a:rPr lang="fr-FR" sz="2400" dirty="0"/>
              <a:t>des situations d’entrainements dans tous les champs disciplinaires.</a:t>
            </a:r>
          </a:p>
        </p:txBody>
      </p:sp>
      <p:sp>
        <p:nvSpPr>
          <p:cNvPr id="5" name="Titre 1">
            <a:extLst>
              <a:ext uri="{FF2B5EF4-FFF2-40B4-BE49-F238E27FC236}">
                <a16:creationId xmlns:a16="http://schemas.microsoft.com/office/drawing/2014/main" id="{4B8F3D04-8333-4061-AFCE-DBF87A94E5FE}"/>
              </a:ext>
            </a:extLst>
          </p:cNvPr>
          <p:cNvSpPr txBox="1">
            <a:spLocks/>
          </p:cNvSpPr>
          <p:nvPr/>
        </p:nvSpPr>
        <p:spPr>
          <a:xfrm>
            <a:off x="457200" y="95922"/>
            <a:ext cx="8229240" cy="775597"/>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Pour un enseignement efficace… </a:t>
            </a:r>
            <a:br>
              <a:rPr lang="fr-FR" sz="2800" dirty="0"/>
            </a:br>
            <a:r>
              <a:rPr lang="fr-FR" sz="2800" dirty="0"/>
              <a:t>quelques points de vigilance</a:t>
            </a:r>
            <a:endParaRPr lang="fr-FR" sz="2800" b="1" dirty="0"/>
          </a:p>
        </p:txBody>
      </p:sp>
      <p:pic>
        <p:nvPicPr>
          <p:cNvPr id="2" name="Son enregistré">
            <a:hlinkClick r:id="" action="ppaction://media"/>
            <a:extLst>
              <a:ext uri="{FF2B5EF4-FFF2-40B4-BE49-F238E27FC236}">
                <a16:creationId xmlns:a16="http://schemas.microsoft.com/office/drawing/2014/main" id="{AC27C38E-1DD6-4D52-9A89-6AA84886E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5287" y="275952"/>
            <a:ext cx="487363" cy="487363"/>
          </a:xfrm>
          <a:prstGeom prst="rect">
            <a:avLst/>
          </a:prstGeom>
        </p:spPr>
      </p:pic>
    </p:spTree>
    <p:extLst>
      <p:ext uri="{BB962C8B-B14F-4D97-AF65-F5344CB8AC3E}">
        <p14:creationId xmlns:p14="http://schemas.microsoft.com/office/powerpoint/2010/main" val="415164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EB1AB-0854-4DDA-AEF9-5B7573C1F028}"/>
              </a:ext>
            </a:extLst>
          </p:cNvPr>
          <p:cNvSpPr/>
          <p:nvPr/>
        </p:nvSpPr>
        <p:spPr>
          <a:xfrm>
            <a:off x="2645230" y="2705725"/>
            <a:ext cx="6498770" cy="1446550"/>
          </a:xfrm>
          <a:prstGeom prst="rect">
            <a:avLst/>
          </a:prstGeom>
        </p:spPr>
        <p:txBody>
          <a:bodyPr wrap="square">
            <a:spAutoFit/>
          </a:bodyPr>
          <a:lstStyle/>
          <a:p>
            <a:pPr lvl="0" algn="ctr"/>
            <a:r>
              <a:rPr lang="fr-FR" sz="4400" b="1" dirty="0"/>
              <a:t>III. Quelques pistes de mises en œuvre</a:t>
            </a:r>
            <a:endParaRPr lang="fr-FR" sz="4400" dirty="0"/>
          </a:p>
        </p:txBody>
      </p:sp>
      <p:pic>
        <p:nvPicPr>
          <p:cNvPr id="3" name="Son enregistré">
            <a:hlinkClick r:id="" action="ppaction://media"/>
            <a:extLst>
              <a:ext uri="{FF2B5EF4-FFF2-40B4-BE49-F238E27FC236}">
                <a16:creationId xmlns:a16="http://schemas.microsoft.com/office/drawing/2014/main" id="{9864E024-416F-4E3E-9142-B4D2E91AC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7092" y="4530969"/>
            <a:ext cx="609600" cy="609600"/>
          </a:xfrm>
          <a:prstGeom prst="rect">
            <a:avLst/>
          </a:prstGeom>
        </p:spPr>
      </p:pic>
    </p:spTree>
    <p:extLst>
      <p:ext uri="{BB962C8B-B14F-4D97-AF65-F5344CB8AC3E}">
        <p14:creationId xmlns:p14="http://schemas.microsoft.com/office/powerpoint/2010/main" val="14051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E294D34-9282-42F6-8F3F-8A309CAF29CA}"/>
              </a:ext>
            </a:extLst>
          </p:cNvPr>
          <p:cNvSpPr txBox="1">
            <a:spLocks/>
          </p:cNvSpPr>
          <p:nvPr/>
        </p:nvSpPr>
        <p:spPr>
          <a:xfrm>
            <a:off x="571500" y="612738"/>
            <a:ext cx="8229240" cy="609398"/>
          </a:xfrm>
          <a:prstGeom prst="rect">
            <a:avLst/>
          </a:prstGeom>
          <a:solidFill>
            <a:srgbClr val="F16B75"/>
          </a:solidFill>
          <a:ln>
            <a:solidFill>
              <a:schemeClr val="tx1"/>
            </a:solidFill>
          </a:ln>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Objectifs de la formation</a:t>
            </a:r>
          </a:p>
        </p:txBody>
      </p:sp>
      <p:sp>
        <p:nvSpPr>
          <p:cNvPr id="6" name="ZoneTexte 5">
            <a:extLst>
              <a:ext uri="{FF2B5EF4-FFF2-40B4-BE49-F238E27FC236}">
                <a16:creationId xmlns:a16="http://schemas.microsoft.com/office/drawing/2014/main" id="{C7A30073-D563-4C56-B1A4-2121325DAF92}"/>
              </a:ext>
            </a:extLst>
          </p:cNvPr>
          <p:cNvSpPr txBox="1"/>
          <p:nvPr/>
        </p:nvSpPr>
        <p:spPr>
          <a:xfrm>
            <a:off x="112361" y="2151727"/>
            <a:ext cx="8918917" cy="4524315"/>
          </a:xfrm>
          <a:prstGeom prst="rect">
            <a:avLst/>
          </a:prstGeom>
          <a:noFill/>
        </p:spPr>
        <p:txBody>
          <a:bodyPr wrap="square" rtlCol="0">
            <a:spAutoFit/>
          </a:bodyPr>
          <a:lstStyle/>
          <a:p>
            <a:pPr marL="457200" indent="-457200">
              <a:buFontTx/>
              <a:buChar char="-"/>
            </a:pPr>
            <a:r>
              <a:rPr lang="fr-FR" sz="3600" dirty="0"/>
              <a:t>Apporter des contenus pédagogiques et didactiques</a:t>
            </a:r>
          </a:p>
          <a:p>
            <a:pPr marL="457200" indent="-457200">
              <a:buFontTx/>
              <a:buChar char="-"/>
            </a:pPr>
            <a:r>
              <a:rPr lang="fr-FR" sz="3600" dirty="0"/>
              <a:t>Présenter des modalités de mises en œuvre</a:t>
            </a:r>
          </a:p>
          <a:p>
            <a:pPr marL="457200" indent="-457200">
              <a:buFontTx/>
              <a:buChar char="-"/>
            </a:pPr>
            <a:r>
              <a:rPr lang="fr-FR" sz="3600" dirty="0"/>
              <a:t>Permettre une appropriation de ressources afin de faciliter cette mise en œuvre en classe</a:t>
            </a:r>
          </a:p>
          <a:p>
            <a:pPr marL="457200" indent="-457200">
              <a:buFontTx/>
              <a:buChar char="-"/>
            </a:pPr>
            <a:endParaRPr lang="fr-FR" sz="3600" dirty="0"/>
          </a:p>
        </p:txBody>
      </p:sp>
      <p:pic>
        <p:nvPicPr>
          <p:cNvPr id="13" name="Son enregistré">
            <a:hlinkClick r:id="" action="ppaction://media"/>
            <a:extLst>
              <a:ext uri="{FF2B5EF4-FFF2-40B4-BE49-F238E27FC236}">
                <a16:creationId xmlns:a16="http://schemas.microsoft.com/office/drawing/2014/main" id="{4A842C34-1FCB-46E6-9DE7-E24309742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4654" y="734773"/>
            <a:ext cx="487363" cy="487363"/>
          </a:xfrm>
          <a:prstGeom prst="rect">
            <a:avLst/>
          </a:prstGeom>
        </p:spPr>
      </p:pic>
    </p:spTree>
    <p:extLst>
      <p:ext uri="{BB962C8B-B14F-4D97-AF65-F5344CB8AC3E}">
        <p14:creationId xmlns:p14="http://schemas.microsoft.com/office/powerpoint/2010/main" val="33403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4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450469"/>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Pour évaluer/ mesurer</a:t>
            </a:r>
          </a:p>
        </p:txBody>
      </p:sp>
      <p:pic>
        <p:nvPicPr>
          <p:cNvPr id="6" name="Image 5">
            <a:extLst>
              <a:ext uri="{FF2B5EF4-FFF2-40B4-BE49-F238E27FC236}">
                <a16:creationId xmlns:a16="http://schemas.microsoft.com/office/drawing/2014/main" id="{5DBE4B55-A5FE-4098-AF59-53E2E0216F66}"/>
              </a:ext>
            </a:extLst>
          </p:cNvPr>
          <p:cNvPicPr>
            <a:picLocks noChangeAspect="1"/>
          </p:cNvPicPr>
          <p:nvPr/>
        </p:nvPicPr>
        <p:blipFill>
          <a:blip r:embed="rId5"/>
          <a:stretch>
            <a:fillRect/>
          </a:stretch>
        </p:blipFill>
        <p:spPr>
          <a:xfrm>
            <a:off x="1526381" y="1137139"/>
            <a:ext cx="6091238" cy="590062"/>
          </a:xfrm>
          <a:prstGeom prst="rect">
            <a:avLst/>
          </a:prstGeom>
        </p:spPr>
      </p:pic>
      <p:graphicFrame>
        <p:nvGraphicFramePr>
          <p:cNvPr id="10" name="Tableau 9"/>
          <p:cNvGraphicFramePr>
            <a:graphicFrameLocks noGrp="1"/>
          </p:cNvGraphicFramePr>
          <p:nvPr>
            <p:extLst>
              <p:ext uri="{D42A27DB-BD31-4B8C-83A1-F6EECF244321}">
                <p14:modId xmlns:p14="http://schemas.microsoft.com/office/powerpoint/2010/main" val="1759211881"/>
              </p:ext>
            </p:extLst>
          </p:nvPr>
        </p:nvGraphicFramePr>
        <p:xfrm>
          <a:off x="369457" y="1845668"/>
          <a:ext cx="8405086" cy="4944115"/>
        </p:xfrm>
        <a:graphic>
          <a:graphicData uri="http://schemas.openxmlformats.org/drawingml/2006/table">
            <a:tbl>
              <a:tblPr firstRow="1" bandRow="1">
                <a:tableStyleId>{0505E3EF-67EA-436B-97B2-0124C06EBD24}</a:tableStyleId>
              </a:tblPr>
              <a:tblGrid>
                <a:gridCol w="4202543">
                  <a:extLst>
                    <a:ext uri="{9D8B030D-6E8A-4147-A177-3AD203B41FA5}">
                      <a16:colId xmlns:a16="http://schemas.microsoft.com/office/drawing/2014/main" val="2643876207"/>
                    </a:ext>
                  </a:extLst>
                </a:gridCol>
                <a:gridCol w="4202543">
                  <a:extLst>
                    <a:ext uri="{9D8B030D-6E8A-4147-A177-3AD203B41FA5}">
                      <a16:colId xmlns:a16="http://schemas.microsoft.com/office/drawing/2014/main" val="2856382161"/>
                    </a:ext>
                  </a:extLst>
                </a:gridCol>
              </a:tblGrid>
              <a:tr h="4149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OURA LEC</a:t>
                      </a:r>
                    </a:p>
                  </a:txBody>
                  <a:tcPr>
                    <a:solidFill>
                      <a:schemeClr val="accent3"/>
                    </a:solidFill>
                  </a:tcPr>
                </a:tc>
                <a:tc>
                  <a:txBody>
                    <a:bodyPr/>
                    <a:lstStyle/>
                    <a:p>
                      <a:pPr algn="ctr"/>
                      <a:r>
                        <a:rPr lang="fr-FR" dirty="0"/>
                        <a:t>ELFE</a:t>
                      </a:r>
                    </a:p>
                  </a:txBody>
                  <a:tcPr>
                    <a:solidFill>
                      <a:schemeClr val="accent3"/>
                    </a:solidFill>
                  </a:tcPr>
                </a:tc>
                <a:extLst>
                  <a:ext uri="{0D108BD9-81ED-4DB2-BD59-A6C34878D82A}">
                    <a16:rowId xmlns:a16="http://schemas.microsoft.com/office/drawing/2014/main" val="2608539775"/>
                  </a:ext>
                </a:extLst>
              </a:tr>
              <a:tr h="2151743">
                <a:tc>
                  <a:txBody>
                    <a:bodyPr/>
                    <a:lstStyle/>
                    <a:p>
                      <a:endParaRPr lang="fr-FR" dirty="0"/>
                    </a:p>
                    <a:p>
                      <a:endParaRPr lang="fr-FR" dirty="0"/>
                    </a:p>
                    <a:p>
                      <a:endParaRPr lang="fr-FR" dirty="0"/>
                    </a:p>
                    <a:p>
                      <a:endParaRPr lang="fr-FR" dirty="0"/>
                    </a:p>
                    <a:p>
                      <a:endParaRPr lang="fr-FR" dirty="0"/>
                    </a:p>
                    <a:p>
                      <a:endParaRPr lang="fr-FR" dirty="0"/>
                    </a:p>
                    <a:p>
                      <a:endParaRPr lang="fr-FR" dirty="0"/>
                    </a:p>
                  </a:txBody>
                  <a:tcPr/>
                </a:tc>
                <a:tc>
                  <a:txBody>
                    <a:bodyPr/>
                    <a:lstStyle/>
                    <a:p>
                      <a:endParaRPr lang="fr-FR" dirty="0"/>
                    </a:p>
                  </a:txBody>
                  <a:tcPr/>
                </a:tc>
                <a:extLst>
                  <a:ext uri="{0D108BD9-81ED-4DB2-BD59-A6C34878D82A}">
                    <a16:rowId xmlns:a16="http://schemas.microsoft.com/office/drawing/2014/main" val="375847935"/>
                  </a:ext>
                </a:extLst>
              </a:tr>
              <a:tr h="812800">
                <a:tc>
                  <a:txBody>
                    <a:bodyPr/>
                    <a:lstStyle/>
                    <a:p>
                      <a:r>
                        <a:rPr lang="fr-FR" sz="1600" dirty="0">
                          <a:hlinkClick r:id="rId6"/>
                        </a:rPr>
                        <a:t>http://www.cognisciences.com/accueil/outils/article/oura-lec-cp-outil-enseignant</a:t>
                      </a:r>
                      <a:r>
                        <a:rPr lang="fr-FR" sz="1600" dirty="0"/>
                        <a:t> </a:t>
                      </a:r>
                    </a:p>
                  </a:txBody>
                  <a:tcPr/>
                </a:tc>
                <a:tc>
                  <a:txBody>
                    <a:bodyPr/>
                    <a:lstStyle/>
                    <a:p>
                      <a:r>
                        <a:rPr lang="fr-FR" sz="1600" dirty="0">
                          <a:hlinkClick r:id="rId7"/>
                        </a:rPr>
                        <a:t>http://www.cognisciences.com/accueil/outils/article/e-l-fe-evaluation-de-la-lecture-en-fluence</a:t>
                      </a:r>
                      <a:r>
                        <a:rPr lang="fr-FR" sz="1600" dirty="0"/>
                        <a:t> </a:t>
                      </a:r>
                    </a:p>
                  </a:txBody>
                  <a:tcPr/>
                </a:tc>
                <a:extLst>
                  <a:ext uri="{0D108BD9-81ED-4DB2-BD59-A6C34878D82A}">
                    <a16:rowId xmlns:a16="http://schemas.microsoft.com/office/drawing/2014/main" val="1427786273"/>
                  </a:ext>
                </a:extLst>
              </a:tr>
              <a:tr h="338183">
                <a:tc>
                  <a:txBody>
                    <a:bodyPr/>
                    <a:lstStyle/>
                    <a:p>
                      <a:pPr algn="ctr"/>
                      <a:r>
                        <a:rPr lang="fr-FR" u="sng" dirty="0"/>
                        <a:t>Niveau</a:t>
                      </a:r>
                      <a:r>
                        <a:rPr lang="fr-FR" dirty="0"/>
                        <a:t> : CP</a:t>
                      </a:r>
                      <a:endParaRPr lang="fr-FR" dirty="0">
                        <a:solidFill>
                          <a:schemeClr val="tx1"/>
                        </a:solidFill>
                      </a:endParaRPr>
                    </a:p>
                  </a:txBody>
                  <a:tcPr/>
                </a:tc>
                <a:tc>
                  <a:txBody>
                    <a:bodyPr/>
                    <a:lstStyle/>
                    <a:p>
                      <a:pPr algn="ctr"/>
                      <a:r>
                        <a:rPr lang="fr-FR" u="sng" dirty="0"/>
                        <a:t>Niveaux</a:t>
                      </a:r>
                      <a:r>
                        <a:rPr lang="fr-FR" dirty="0"/>
                        <a:t> : du</a:t>
                      </a:r>
                      <a:r>
                        <a:rPr lang="fr-FR" baseline="0" dirty="0"/>
                        <a:t> </a:t>
                      </a:r>
                      <a:r>
                        <a:rPr lang="fr-FR" dirty="0"/>
                        <a:t>CE1 à la 5ème</a:t>
                      </a:r>
                      <a:endParaRPr lang="fr-FR" dirty="0">
                        <a:solidFill>
                          <a:schemeClr val="tx1"/>
                        </a:solidFill>
                      </a:endParaRPr>
                    </a:p>
                  </a:txBody>
                  <a:tcPr/>
                </a:tc>
                <a:extLst>
                  <a:ext uri="{0D108BD9-81ED-4DB2-BD59-A6C34878D82A}">
                    <a16:rowId xmlns:a16="http://schemas.microsoft.com/office/drawing/2014/main" val="2939363344"/>
                  </a:ext>
                </a:extLst>
              </a:tr>
              <a:tr h="933465">
                <a:tc>
                  <a:txBody>
                    <a:bodyPr/>
                    <a:lstStyle/>
                    <a:p>
                      <a:pPr algn="ctr"/>
                      <a:r>
                        <a:rPr lang="fr-FR" u="sng" dirty="0"/>
                        <a:t>Domaines évalués</a:t>
                      </a:r>
                      <a:r>
                        <a:rPr lang="fr-FR" u="sng" baseline="0" dirty="0"/>
                        <a:t> : </a:t>
                      </a:r>
                    </a:p>
                    <a:p>
                      <a:pPr marL="285750" indent="-285750" algn="ctr">
                        <a:buFontTx/>
                        <a:buChar char="-"/>
                      </a:pPr>
                      <a:r>
                        <a:rPr lang="fr-FR" baseline="0" dirty="0"/>
                        <a:t>Vocabulaire</a:t>
                      </a:r>
                    </a:p>
                    <a:p>
                      <a:pPr marL="285750" indent="-285750" algn="ctr">
                        <a:buFontTx/>
                        <a:buChar char="-"/>
                      </a:pPr>
                      <a:r>
                        <a:rPr lang="fr-FR" baseline="0" dirty="0"/>
                        <a:t>Langage oral</a:t>
                      </a:r>
                    </a:p>
                    <a:p>
                      <a:pPr marL="285750" indent="-285750" algn="ctr">
                        <a:buFontTx/>
                        <a:buChar char="-"/>
                      </a:pPr>
                      <a:r>
                        <a:rPr lang="fr-FR" baseline="0" dirty="0"/>
                        <a:t>Déchiffrage</a:t>
                      </a:r>
                      <a:endParaRPr lang="fr-FR" dirty="0">
                        <a:solidFill>
                          <a:schemeClr val="tx1"/>
                        </a:solidFill>
                      </a:endParaRPr>
                    </a:p>
                  </a:txBody>
                  <a:tcPr/>
                </a:tc>
                <a:tc>
                  <a:txBody>
                    <a:bodyPr/>
                    <a:lstStyle/>
                    <a:p>
                      <a:pPr algn="ctr"/>
                      <a:r>
                        <a:rPr lang="fr-FR" u="sng" dirty="0"/>
                        <a:t>Domaine évalué : </a:t>
                      </a:r>
                    </a:p>
                    <a:p>
                      <a:pPr algn="ctr"/>
                      <a:r>
                        <a:rPr lang="fr-FR" dirty="0"/>
                        <a:t>- Fluence</a:t>
                      </a:r>
                      <a:endParaRPr lang="fr-FR" dirty="0">
                        <a:solidFill>
                          <a:schemeClr val="tx1"/>
                        </a:solidFill>
                      </a:endParaRPr>
                    </a:p>
                  </a:txBody>
                  <a:tcPr/>
                </a:tc>
                <a:extLst>
                  <a:ext uri="{0D108BD9-81ED-4DB2-BD59-A6C34878D82A}">
                    <a16:rowId xmlns:a16="http://schemas.microsoft.com/office/drawing/2014/main" val="3237793870"/>
                  </a:ext>
                </a:extLst>
              </a:tr>
            </a:tbl>
          </a:graphicData>
        </a:graphic>
      </p:graphicFrame>
      <p:pic>
        <p:nvPicPr>
          <p:cNvPr id="12" name="Image 11"/>
          <p:cNvPicPr>
            <a:picLocks noChangeAspect="1"/>
          </p:cNvPicPr>
          <p:nvPr/>
        </p:nvPicPr>
        <p:blipFill rotWithShape="1">
          <a:blip r:embed="rId8"/>
          <a:srcRect l="21763" t="18750" r="22767" b="17857"/>
          <a:stretch/>
        </p:blipFill>
        <p:spPr>
          <a:xfrm>
            <a:off x="923379" y="2321343"/>
            <a:ext cx="3155136" cy="2027282"/>
          </a:xfrm>
          <a:prstGeom prst="rect">
            <a:avLst/>
          </a:prstGeom>
        </p:spPr>
      </p:pic>
      <p:pic>
        <p:nvPicPr>
          <p:cNvPr id="13" name="Image 12"/>
          <p:cNvPicPr>
            <a:picLocks noChangeAspect="1"/>
          </p:cNvPicPr>
          <p:nvPr/>
        </p:nvPicPr>
        <p:blipFill rotWithShape="1">
          <a:blip r:embed="rId9"/>
          <a:srcRect l="21010" t="19643" r="22767" b="7142"/>
          <a:stretch/>
        </p:blipFill>
        <p:spPr>
          <a:xfrm>
            <a:off x="5209326" y="2321343"/>
            <a:ext cx="2773532" cy="1970850"/>
          </a:xfrm>
          <a:prstGeom prst="rect">
            <a:avLst/>
          </a:prstGeom>
        </p:spPr>
      </p:pic>
      <p:pic>
        <p:nvPicPr>
          <p:cNvPr id="3" name="Son enregistré">
            <a:hlinkClick r:id="" action="ppaction://media"/>
            <a:extLst>
              <a:ext uri="{FF2B5EF4-FFF2-40B4-BE49-F238E27FC236}">
                <a16:creationId xmlns:a16="http://schemas.microsoft.com/office/drawing/2014/main" id="{06E73A01-BE48-45E7-9D55-448235DDA3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82858" y="527539"/>
            <a:ext cx="609600" cy="609600"/>
          </a:xfrm>
          <a:prstGeom prst="rect">
            <a:avLst/>
          </a:prstGeom>
        </p:spPr>
      </p:pic>
    </p:spTree>
    <p:extLst>
      <p:ext uri="{BB962C8B-B14F-4D97-AF65-F5344CB8AC3E}">
        <p14:creationId xmlns:p14="http://schemas.microsoft.com/office/powerpoint/2010/main" val="38378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441B517-FE97-4225-A260-B6FB4D71AF48}"/>
              </a:ext>
            </a:extLst>
          </p:cNvPr>
          <p:cNvSpPr txBox="1">
            <a:spLocks/>
          </p:cNvSpPr>
          <p:nvPr/>
        </p:nvSpPr>
        <p:spPr>
          <a:xfrm>
            <a:off x="133643" y="171511"/>
            <a:ext cx="8876713" cy="914096"/>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300" dirty="0"/>
              <a:t>Une modalité possible : </a:t>
            </a:r>
          </a:p>
          <a:p>
            <a:pPr algn="ctr"/>
            <a:r>
              <a:rPr lang="fr-FR" sz="3300" dirty="0"/>
              <a:t>en classe entière</a:t>
            </a:r>
          </a:p>
        </p:txBody>
      </p:sp>
      <p:sp>
        <p:nvSpPr>
          <p:cNvPr id="10" name="ZoneTexte 9">
            <a:extLst>
              <a:ext uri="{FF2B5EF4-FFF2-40B4-BE49-F238E27FC236}">
                <a16:creationId xmlns:a16="http://schemas.microsoft.com/office/drawing/2014/main" id="{F041F5D2-25B6-46C3-854E-6B4D3F52F51F}"/>
              </a:ext>
            </a:extLst>
          </p:cNvPr>
          <p:cNvSpPr txBox="1"/>
          <p:nvPr/>
        </p:nvSpPr>
        <p:spPr>
          <a:xfrm>
            <a:off x="1470076" y="4096082"/>
            <a:ext cx="6203847" cy="369332"/>
          </a:xfrm>
          <a:prstGeom prst="rect">
            <a:avLst/>
          </a:prstGeom>
          <a:noFill/>
          <a:ln>
            <a:solidFill>
              <a:schemeClr val="tx1"/>
            </a:solidFill>
          </a:ln>
        </p:spPr>
        <p:txBody>
          <a:bodyPr wrap="square" rtlCol="0">
            <a:spAutoFit/>
          </a:bodyPr>
          <a:lstStyle/>
          <a:p>
            <a:pPr algn="ctr"/>
            <a:r>
              <a:rPr lang="fr-FR" b="1" dirty="0"/>
              <a:t>4</a:t>
            </a:r>
            <a:r>
              <a:rPr lang="fr-FR" b="1" baseline="30000" dirty="0"/>
              <a:t>ème</a:t>
            </a:r>
            <a:r>
              <a:rPr lang="fr-FR" b="1" dirty="0"/>
              <a:t> phase : </a:t>
            </a:r>
            <a:r>
              <a:rPr lang="fr-FR" dirty="0"/>
              <a:t>Permettre à l’élève de s’entraîner seul.</a:t>
            </a:r>
          </a:p>
        </p:txBody>
      </p:sp>
      <p:sp>
        <p:nvSpPr>
          <p:cNvPr id="11" name="ZoneTexte 10">
            <a:extLst>
              <a:ext uri="{FF2B5EF4-FFF2-40B4-BE49-F238E27FC236}">
                <a16:creationId xmlns:a16="http://schemas.microsoft.com/office/drawing/2014/main" id="{6FF19695-5C67-40F6-A4EC-9E4B9ECBCC1E}"/>
              </a:ext>
            </a:extLst>
          </p:cNvPr>
          <p:cNvSpPr txBox="1"/>
          <p:nvPr/>
        </p:nvSpPr>
        <p:spPr>
          <a:xfrm>
            <a:off x="1470076" y="3303371"/>
            <a:ext cx="6203847" cy="369332"/>
          </a:xfrm>
          <a:prstGeom prst="rect">
            <a:avLst/>
          </a:prstGeom>
          <a:noFill/>
          <a:ln>
            <a:solidFill>
              <a:schemeClr val="tx1"/>
            </a:solidFill>
          </a:ln>
        </p:spPr>
        <p:txBody>
          <a:bodyPr wrap="square" rtlCol="0">
            <a:spAutoFit/>
          </a:bodyPr>
          <a:lstStyle/>
          <a:p>
            <a:pPr algn="ctr"/>
            <a:r>
              <a:rPr lang="fr-FR" b="1" dirty="0"/>
              <a:t>3</a:t>
            </a:r>
            <a:r>
              <a:rPr lang="fr-FR" b="1" baseline="30000" dirty="0"/>
              <a:t>ème</a:t>
            </a:r>
            <a:r>
              <a:rPr lang="fr-FR" b="1" dirty="0"/>
              <a:t> phase : </a:t>
            </a:r>
            <a:r>
              <a:rPr lang="fr-FR" dirty="0"/>
              <a:t>Inviter les élèves à répéter leur lecture.</a:t>
            </a:r>
          </a:p>
        </p:txBody>
      </p:sp>
      <p:sp>
        <p:nvSpPr>
          <p:cNvPr id="12" name="ZoneTexte 11">
            <a:extLst>
              <a:ext uri="{FF2B5EF4-FFF2-40B4-BE49-F238E27FC236}">
                <a16:creationId xmlns:a16="http://schemas.microsoft.com/office/drawing/2014/main" id="{4E759431-CBFE-424C-B155-9D342FD6480E}"/>
              </a:ext>
            </a:extLst>
          </p:cNvPr>
          <p:cNvSpPr txBox="1"/>
          <p:nvPr/>
        </p:nvSpPr>
        <p:spPr>
          <a:xfrm>
            <a:off x="1470075" y="4888793"/>
            <a:ext cx="6203847" cy="369332"/>
          </a:xfrm>
          <a:prstGeom prst="rect">
            <a:avLst/>
          </a:prstGeom>
          <a:noFill/>
          <a:ln>
            <a:solidFill>
              <a:schemeClr val="tx1"/>
            </a:solidFill>
          </a:ln>
        </p:spPr>
        <p:txBody>
          <a:bodyPr wrap="square" rtlCol="0">
            <a:spAutoFit/>
          </a:bodyPr>
          <a:lstStyle/>
          <a:p>
            <a:pPr algn="ctr"/>
            <a:r>
              <a:rPr lang="fr-FR" b="1" dirty="0"/>
              <a:t>5</a:t>
            </a:r>
            <a:r>
              <a:rPr lang="fr-FR" b="1" baseline="30000" dirty="0"/>
              <a:t>ème</a:t>
            </a:r>
            <a:r>
              <a:rPr lang="fr-FR" b="1" dirty="0"/>
              <a:t> phase : </a:t>
            </a:r>
            <a:r>
              <a:rPr lang="fr-FR" dirty="0"/>
              <a:t>Inviter les élèves à présenter leur lecture.</a:t>
            </a:r>
          </a:p>
        </p:txBody>
      </p:sp>
      <p:sp>
        <p:nvSpPr>
          <p:cNvPr id="13" name="ZoneTexte 12">
            <a:extLst>
              <a:ext uri="{FF2B5EF4-FFF2-40B4-BE49-F238E27FC236}">
                <a16:creationId xmlns:a16="http://schemas.microsoft.com/office/drawing/2014/main" id="{BBCF0A32-2017-4C5E-892F-91BE8BD00FD2}"/>
              </a:ext>
            </a:extLst>
          </p:cNvPr>
          <p:cNvSpPr txBox="1"/>
          <p:nvPr/>
        </p:nvSpPr>
        <p:spPr>
          <a:xfrm>
            <a:off x="1470075" y="2301551"/>
            <a:ext cx="6203848" cy="646331"/>
          </a:xfrm>
          <a:prstGeom prst="rect">
            <a:avLst/>
          </a:prstGeom>
          <a:noFill/>
          <a:ln>
            <a:solidFill>
              <a:schemeClr val="tx1"/>
            </a:solidFill>
          </a:ln>
        </p:spPr>
        <p:txBody>
          <a:bodyPr wrap="square" rtlCol="0">
            <a:spAutoFit/>
          </a:bodyPr>
          <a:lstStyle/>
          <a:p>
            <a:pPr algn="ctr"/>
            <a:r>
              <a:rPr lang="fr-FR" b="1" dirty="0"/>
              <a:t>2</a:t>
            </a:r>
            <a:r>
              <a:rPr lang="fr-FR" b="1" baseline="30000" dirty="0"/>
              <a:t>ème</a:t>
            </a:r>
            <a:r>
              <a:rPr lang="fr-FR" b="1" dirty="0"/>
              <a:t> phase : </a:t>
            </a:r>
            <a:r>
              <a:rPr lang="fr-FR" dirty="0"/>
              <a:t>Proposer un modèle de lecture fluide du texte et animer une discussion sur la façon de le lire.</a:t>
            </a:r>
          </a:p>
        </p:txBody>
      </p:sp>
      <p:sp>
        <p:nvSpPr>
          <p:cNvPr id="16" name="ZoneTexte 15">
            <a:extLst>
              <a:ext uri="{FF2B5EF4-FFF2-40B4-BE49-F238E27FC236}">
                <a16:creationId xmlns:a16="http://schemas.microsoft.com/office/drawing/2014/main" id="{10803072-7F3A-478B-A4D1-9F258238ABFF}"/>
              </a:ext>
            </a:extLst>
          </p:cNvPr>
          <p:cNvSpPr txBox="1"/>
          <p:nvPr/>
        </p:nvSpPr>
        <p:spPr>
          <a:xfrm>
            <a:off x="1470075" y="1576730"/>
            <a:ext cx="6203850" cy="369332"/>
          </a:xfrm>
          <a:prstGeom prst="rect">
            <a:avLst/>
          </a:prstGeom>
          <a:noFill/>
          <a:ln>
            <a:solidFill>
              <a:schemeClr val="tx1"/>
            </a:solidFill>
          </a:ln>
        </p:spPr>
        <p:txBody>
          <a:bodyPr wrap="square" rtlCol="0">
            <a:spAutoFit/>
          </a:bodyPr>
          <a:lstStyle/>
          <a:p>
            <a:pPr algn="ctr"/>
            <a:r>
              <a:rPr lang="fr-FR" b="1" dirty="0"/>
              <a:t>1</a:t>
            </a:r>
            <a:r>
              <a:rPr lang="fr-FR" b="1" baseline="30000" dirty="0"/>
              <a:t>ère</a:t>
            </a:r>
            <a:r>
              <a:rPr lang="fr-FR" b="1" dirty="0"/>
              <a:t> phase :</a:t>
            </a:r>
            <a:r>
              <a:rPr lang="fr-FR" dirty="0"/>
              <a:t> Lancer l’activité en explicitant les objectifs.</a:t>
            </a:r>
          </a:p>
        </p:txBody>
      </p:sp>
      <p:pic>
        <p:nvPicPr>
          <p:cNvPr id="4" name="Son enregistré">
            <a:hlinkClick r:id="" action="ppaction://media"/>
            <a:extLst>
              <a:ext uri="{FF2B5EF4-FFF2-40B4-BE49-F238E27FC236}">
                <a16:creationId xmlns:a16="http://schemas.microsoft.com/office/drawing/2014/main" id="{E43BFF0F-E833-4A04-8AE9-DE5730C4C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0240" y="423100"/>
            <a:ext cx="487363" cy="487363"/>
          </a:xfrm>
          <a:prstGeom prst="rect">
            <a:avLst/>
          </a:prstGeom>
        </p:spPr>
      </p:pic>
    </p:spTree>
    <p:extLst>
      <p:ext uri="{BB962C8B-B14F-4D97-AF65-F5344CB8AC3E}">
        <p14:creationId xmlns:p14="http://schemas.microsoft.com/office/powerpoint/2010/main" val="299452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441B517-FE97-4225-A260-B6FB4D71AF48}"/>
              </a:ext>
            </a:extLst>
          </p:cNvPr>
          <p:cNvSpPr txBox="1">
            <a:spLocks/>
          </p:cNvSpPr>
          <p:nvPr/>
        </p:nvSpPr>
        <p:spPr>
          <a:xfrm>
            <a:off x="133641" y="73548"/>
            <a:ext cx="8876713" cy="914096"/>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300" dirty="0"/>
              <a:t>Une modalité possible: </a:t>
            </a:r>
          </a:p>
          <a:p>
            <a:pPr algn="ctr"/>
            <a:r>
              <a:rPr lang="fr-FR" sz="3300" dirty="0"/>
              <a:t>en ateliers</a:t>
            </a:r>
          </a:p>
        </p:txBody>
      </p:sp>
      <p:sp>
        <p:nvSpPr>
          <p:cNvPr id="10" name="ZoneTexte 9">
            <a:extLst>
              <a:ext uri="{FF2B5EF4-FFF2-40B4-BE49-F238E27FC236}">
                <a16:creationId xmlns:a16="http://schemas.microsoft.com/office/drawing/2014/main" id="{F041F5D2-25B6-46C3-854E-6B4D3F52F51F}"/>
              </a:ext>
            </a:extLst>
          </p:cNvPr>
          <p:cNvSpPr txBox="1"/>
          <p:nvPr/>
        </p:nvSpPr>
        <p:spPr>
          <a:xfrm>
            <a:off x="794821" y="4218728"/>
            <a:ext cx="7554353" cy="923330"/>
          </a:xfrm>
          <a:prstGeom prst="rect">
            <a:avLst/>
          </a:prstGeom>
          <a:noFill/>
          <a:ln>
            <a:solidFill>
              <a:schemeClr val="tx1"/>
            </a:solidFill>
          </a:ln>
        </p:spPr>
        <p:txBody>
          <a:bodyPr wrap="square" rtlCol="0">
            <a:spAutoFit/>
          </a:bodyPr>
          <a:lstStyle/>
          <a:p>
            <a:pPr algn="ctr"/>
            <a:r>
              <a:rPr lang="fr-FR" b="1" dirty="0"/>
              <a:t>6</a:t>
            </a:r>
            <a:r>
              <a:rPr lang="fr-FR" b="1" baseline="30000" dirty="0"/>
              <a:t>ème</a:t>
            </a:r>
            <a:r>
              <a:rPr lang="fr-FR" b="1" dirty="0"/>
              <a:t> phase : </a:t>
            </a:r>
            <a:r>
              <a:rPr lang="fr-FR" dirty="0"/>
              <a:t>Échanges entre les élèves sur la lecture entendue pour expliciter les oublis et erreurs d’identification. </a:t>
            </a:r>
          </a:p>
          <a:p>
            <a:pPr algn="ctr"/>
            <a:r>
              <a:rPr lang="fr-FR" sz="1600" dirty="0"/>
              <a:t>(analyse et proposition si possible des stratégies de lecture à mobiliser)</a:t>
            </a:r>
          </a:p>
        </p:txBody>
      </p:sp>
      <p:sp>
        <p:nvSpPr>
          <p:cNvPr id="11" name="ZoneTexte 10">
            <a:extLst>
              <a:ext uri="{FF2B5EF4-FFF2-40B4-BE49-F238E27FC236}">
                <a16:creationId xmlns:a16="http://schemas.microsoft.com/office/drawing/2014/main" id="{6FF19695-5C67-40F6-A4EC-9E4B9ECBCC1E}"/>
              </a:ext>
            </a:extLst>
          </p:cNvPr>
          <p:cNvSpPr txBox="1"/>
          <p:nvPr/>
        </p:nvSpPr>
        <p:spPr>
          <a:xfrm>
            <a:off x="794820" y="2516564"/>
            <a:ext cx="7554354" cy="369332"/>
          </a:xfrm>
          <a:prstGeom prst="rect">
            <a:avLst/>
          </a:prstGeom>
          <a:noFill/>
          <a:ln>
            <a:solidFill>
              <a:schemeClr val="tx1"/>
            </a:solidFill>
          </a:ln>
        </p:spPr>
        <p:txBody>
          <a:bodyPr wrap="square" rtlCol="0">
            <a:spAutoFit/>
          </a:bodyPr>
          <a:lstStyle/>
          <a:p>
            <a:pPr algn="ctr"/>
            <a:r>
              <a:rPr lang="fr-FR" b="1" dirty="0"/>
              <a:t>4</a:t>
            </a:r>
            <a:r>
              <a:rPr lang="fr-FR" b="1" baseline="30000" dirty="0"/>
              <a:t>ème</a:t>
            </a:r>
            <a:r>
              <a:rPr lang="fr-FR" b="1" dirty="0"/>
              <a:t> phase </a:t>
            </a:r>
            <a:r>
              <a:rPr lang="fr-FR" dirty="0"/>
              <a:t>: Préparation individuelle de la lecture ( étape facultative)</a:t>
            </a:r>
          </a:p>
        </p:txBody>
      </p:sp>
      <p:sp>
        <p:nvSpPr>
          <p:cNvPr id="13" name="ZoneTexte 12">
            <a:extLst>
              <a:ext uri="{FF2B5EF4-FFF2-40B4-BE49-F238E27FC236}">
                <a16:creationId xmlns:a16="http://schemas.microsoft.com/office/drawing/2014/main" id="{BBCF0A32-2017-4C5E-892F-91BE8BD00FD2}"/>
              </a:ext>
            </a:extLst>
          </p:cNvPr>
          <p:cNvSpPr txBox="1"/>
          <p:nvPr/>
        </p:nvSpPr>
        <p:spPr>
          <a:xfrm>
            <a:off x="794820" y="1573372"/>
            <a:ext cx="7554354" cy="369332"/>
          </a:xfrm>
          <a:prstGeom prst="rect">
            <a:avLst/>
          </a:prstGeom>
          <a:noFill/>
          <a:ln>
            <a:solidFill>
              <a:schemeClr val="tx1"/>
            </a:solidFill>
          </a:ln>
        </p:spPr>
        <p:txBody>
          <a:bodyPr wrap="square" rtlCol="0">
            <a:spAutoFit/>
          </a:bodyPr>
          <a:lstStyle/>
          <a:p>
            <a:pPr algn="ctr"/>
            <a:r>
              <a:rPr lang="fr-FR" b="1" dirty="0"/>
              <a:t>2</a:t>
            </a:r>
            <a:r>
              <a:rPr lang="fr-FR" b="1" baseline="30000" dirty="0"/>
              <a:t>ème</a:t>
            </a:r>
            <a:r>
              <a:rPr lang="fr-FR" b="1" dirty="0"/>
              <a:t> phase </a:t>
            </a:r>
            <a:r>
              <a:rPr lang="fr-FR" dirty="0"/>
              <a:t>: Première lecture par l’enseignant avec aide au décodage.</a:t>
            </a:r>
          </a:p>
        </p:txBody>
      </p:sp>
      <p:sp>
        <p:nvSpPr>
          <p:cNvPr id="16" name="ZoneTexte 15">
            <a:extLst>
              <a:ext uri="{FF2B5EF4-FFF2-40B4-BE49-F238E27FC236}">
                <a16:creationId xmlns:a16="http://schemas.microsoft.com/office/drawing/2014/main" id="{10803072-7F3A-478B-A4D1-9F258238ABFF}"/>
              </a:ext>
            </a:extLst>
          </p:cNvPr>
          <p:cNvSpPr txBox="1"/>
          <p:nvPr/>
        </p:nvSpPr>
        <p:spPr>
          <a:xfrm>
            <a:off x="794820" y="1130198"/>
            <a:ext cx="7554354" cy="369332"/>
          </a:xfrm>
          <a:prstGeom prst="rect">
            <a:avLst/>
          </a:prstGeom>
          <a:noFill/>
          <a:ln>
            <a:solidFill>
              <a:schemeClr val="tx1"/>
            </a:solidFill>
          </a:ln>
        </p:spPr>
        <p:txBody>
          <a:bodyPr wrap="square" rtlCol="0">
            <a:spAutoFit/>
          </a:bodyPr>
          <a:lstStyle/>
          <a:p>
            <a:pPr algn="ctr"/>
            <a:r>
              <a:rPr lang="fr-FR" b="1" dirty="0"/>
              <a:t>1</a:t>
            </a:r>
            <a:r>
              <a:rPr lang="fr-FR" b="1" baseline="30000" dirty="0"/>
              <a:t>ère</a:t>
            </a:r>
            <a:r>
              <a:rPr lang="fr-FR" b="1" dirty="0"/>
              <a:t> phase </a:t>
            </a:r>
            <a:r>
              <a:rPr lang="fr-FR" dirty="0"/>
              <a:t>: Présentation des objectifs de la séance.</a:t>
            </a:r>
          </a:p>
        </p:txBody>
      </p:sp>
      <p:sp>
        <p:nvSpPr>
          <p:cNvPr id="14" name="ZoneTexte 13">
            <a:extLst>
              <a:ext uri="{FF2B5EF4-FFF2-40B4-BE49-F238E27FC236}">
                <a16:creationId xmlns:a16="http://schemas.microsoft.com/office/drawing/2014/main" id="{65EBA810-D8AB-46D8-A4A6-435973D4B4ED}"/>
              </a:ext>
            </a:extLst>
          </p:cNvPr>
          <p:cNvSpPr txBox="1"/>
          <p:nvPr/>
        </p:nvSpPr>
        <p:spPr>
          <a:xfrm>
            <a:off x="794820" y="2032851"/>
            <a:ext cx="7554354" cy="369332"/>
          </a:xfrm>
          <a:prstGeom prst="rect">
            <a:avLst/>
          </a:prstGeom>
          <a:noFill/>
          <a:ln>
            <a:solidFill>
              <a:schemeClr val="tx1"/>
            </a:solidFill>
          </a:ln>
        </p:spPr>
        <p:txBody>
          <a:bodyPr wrap="square" rtlCol="0">
            <a:spAutoFit/>
          </a:bodyPr>
          <a:lstStyle/>
          <a:p>
            <a:pPr algn="ctr"/>
            <a:r>
              <a:rPr lang="fr-FR" b="1" dirty="0"/>
              <a:t>3</a:t>
            </a:r>
            <a:r>
              <a:rPr lang="fr-FR" b="1" baseline="30000" dirty="0"/>
              <a:t>ème</a:t>
            </a:r>
            <a:r>
              <a:rPr lang="fr-FR" b="1" dirty="0"/>
              <a:t> phase </a:t>
            </a:r>
            <a:r>
              <a:rPr lang="fr-FR" dirty="0"/>
              <a:t>: Deuxième lecture et travail autour de la compréhension.</a:t>
            </a:r>
          </a:p>
        </p:txBody>
      </p:sp>
      <p:sp>
        <p:nvSpPr>
          <p:cNvPr id="15" name="ZoneTexte 14">
            <a:extLst>
              <a:ext uri="{FF2B5EF4-FFF2-40B4-BE49-F238E27FC236}">
                <a16:creationId xmlns:a16="http://schemas.microsoft.com/office/drawing/2014/main" id="{8DB69853-4BA6-4F84-B697-63E0C3ADF352}"/>
              </a:ext>
            </a:extLst>
          </p:cNvPr>
          <p:cNvSpPr txBox="1"/>
          <p:nvPr/>
        </p:nvSpPr>
        <p:spPr>
          <a:xfrm>
            <a:off x="794820" y="2985472"/>
            <a:ext cx="7554354" cy="1169551"/>
          </a:xfrm>
          <a:prstGeom prst="rect">
            <a:avLst/>
          </a:prstGeom>
          <a:noFill/>
          <a:ln>
            <a:solidFill>
              <a:schemeClr val="tx1"/>
            </a:solidFill>
          </a:ln>
        </p:spPr>
        <p:txBody>
          <a:bodyPr wrap="square" rtlCol="0">
            <a:spAutoFit/>
          </a:bodyPr>
          <a:lstStyle/>
          <a:p>
            <a:pPr algn="ctr"/>
            <a:r>
              <a:rPr lang="fr-FR" b="1" dirty="0"/>
              <a:t>5</a:t>
            </a:r>
            <a:r>
              <a:rPr lang="fr-FR" b="1" baseline="30000" dirty="0"/>
              <a:t>ème</a:t>
            </a:r>
            <a:r>
              <a:rPr lang="fr-FR" b="1" dirty="0"/>
              <a:t> phase : </a:t>
            </a:r>
            <a:r>
              <a:rPr lang="fr-FR" dirty="0"/>
              <a:t>Lecture individuelle à haute voix du texte entier par un élève  </a:t>
            </a:r>
            <a:r>
              <a:rPr lang="fr-FR" sz="1600" dirty="0"/>
              <a:t>(en chronométrant ou non)</a:t>
            </a:r>
          </a:p>
          <a:p>
            <a:pPr algn="ctr"/>
            <a:r>
              <a:rPr lang="fr-FR" sz="1600" u="sng" dirty="0"/>
              <a:t>Ou</a:t>
            </a:r>
          </a:p>
          <a:p>
            <a:pPr algn="ctr"/>
            <a:r>
              <a:rPr lang="fr-FR" dirty="0"/>
              <a:t>Lecture individuelle à haute voix en 1 minute.</a:t>
            </a:r>
          </a:p>
        </p:txBody>
      </p:sp>
      <p:sp>
        <p:nvSpPr>
          <p:cNvPr id="17" name="ZoneTexte 16">
            <a:extLst>
              <a:ext uri="{FF2B5EF4-FFF2-40B4-BE49-F238E27FC236}">
                <a16:creationId xmlns:a16="http://schemas.microsoft.com/office/drawing/2014/main" id="{A6444963-8433-4EA0-8688-B69BF059DC1D}"/>
              </a:ext>
            </a:extLst>
          </p:cNvPr>
          <p:cNvSpPr txBox="1"/>
          <p:nvPr/>
        </p:nvSpPr>
        <p:spPr>
          <a:xfrm>
            <a:off x="794820" y="5259109"/>
            <a:ext cx="7554354" cy="369332"/>
          </a:xfrm>
          <a:prstGeom prst="rect">
            <a:avLst/>
          </a:prstGeom>
          <a:noFill/>
          <a:ln>
            <a:solidFill>
              <a:schemeClr val="tx1"/>
            </a:solidFill>
          </a:ln>
        </p:spPr>
        <p:txBody>
          <a:bodyPr wrap="square" rtlCol="0">
            <a:spAutoFit/>
          </a:bodyPr>
          <a:lstStyle/>
          <a:p>
            <a:pPr algn="ctr"/>
            <a:r>
              <a:rPr lang="fr-FR" b="1" dirty="0"/>
              <a:t>7</a:t>
            </a:r>
            <a:r>
              <a:rPr lang="fr-FR" b="1" baseline="30000" dirty="0"/>
              <a:t>ème</a:t>
            </a:r>
            <a:r>
              <a:rPr lang="fr-FR" b="1" dirty="0"/>
              <a:t> phase : </a:t>
            </a:r>
            <a:r>
              <a:rPr lang="fr-FR" dirty="0"/>
              <a:t>Inviter un autre élève à lire le texte.</a:t>
            </a:r>
          </a:p>
        </p:txBody>
      </p:sp>
      <p:sp>
        <p:nvSpPr>
          <p:cNvPr id="4" name="Flèche : droite 3">
            <a:extLst>
              <a:ext uri="{FF2B5EF4-FFF2-40B4-BE49-F238E27FC236}">
                <a16:creationId xmlns:a16="http://schemas.microsoft.com/office/drawing/2014/main" id="{11412414-843C-4287-AE1D-1893030C1D21}"/>
              </a:ext>
            </a:extLst>
          </p:cNvPr>
          <p:cNvSpPr/>
          <p:nvPr/>
        </p:nvSpPr>
        <p:spPr>
          <a:xfrm>
            <a:off x="133641" y="6244336"/>
            <a:ext cx="412654" cy="19610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1E22AF3-34E1-488E-8313-F370E8352806}"/>
              </a:ext>
            </a:extLst>
          </p:cNvPr>
          <p:cNvSpPr txBox="1"/>
          <p:nvPr/>
        </p:nvSpPr>
        <p:spPr>
          <a:xfrm>
            <a:off x="566221" y="6117279"/>
            <a:ext cx="8011551" cy="646331"/>
          </a:xfrm>
          <a:prstGeom prst="rect">
            <a:avLst/>
          </a:prstGeom>
          <a:noFill/>
        </p:spPr>
        <p:txBody>
          <a:bodyPr wrap="square" rtlCol="0">
            <a:spAutoFit/>
          </a:bodyPr>
          <a:lstStyle/>
          <a:p>
            <a:r>
              <a:rPr lang="fr-FR" i="1" dirty="0"/>
              <a:t>Au cours d’un atelier chaque élève lit plusieurs fois le même texte et constate ainsi ses progrès.</a:t>
            </a:r>
          </a:p>
        </p:txBody>
      </p:sp>
      <p:sp>
        <p:nvSpPr>
          <p:cNvPr id="12" name="ZoneTexte 11">
            <a:extLst>
              <a:ext uri="{FF2B5EF4-FFF2-40B4-BE49-F238E27FC236}">
                <a16:creationId xmlns:a16="http://schemas.microsoft.com/office/drawing/2014/main" id="{A6444963-8433-4EA0-8688-B69BF059DC1D}"/>
              </a:ext>
            </a:extLst>
          </p:cNvPr>
          <p:cNvSpPr txBox="1"/>
          <p:nvPr/>
        </p:nvSpPr>
        <p:spPr>
          <a:xfrm>
            <a:off x="794820" y="5736639"/>
            <a:ext cx="7554354" cy="369332"/>
          </a:xfrm>
          <a:prstGeom prst="rect">
            <a:avLst/>
          </a:prstGeom>
          <a:noFill/>
          <a:ln>
            <a:solidFill>
              <a:schemeClr val="tx1"/>
            </a:solidFill>
          </a:ln>
        </p:spPr>
        <p:txBody>
          <a:bodyPr wrap="square" rtlCol="0">
            <a:spAutoFit/>
          </a:bodyPr>
          <a:lstStyle/>
          <a:p>
            <a:pPr algn="ctr"/>
            <a:r>
              <a:rPr lang="fr-FR" b="1" dirty="0"/>
              <a:t>8</a:t>
            </a:r>
            <a:r>
              <a:rPr lang="fr-FR" b="1" baseline="30000" dirty="0"/>
              <a:t>ème</a:t>
            </a:r>
            <a:r>
              <a:rPr lang="fr-FR" b="1" dirty="0"/>
              <a:t> phase : </a:t>
            </a:r>
            <a:r>
              <a:rPr lang="fr-FR" dirty="0"/>
              <a:t>Observation et prise de conscience des progrès.</a:t>
            </a:r>
          </a:p>
        </p:txBody>
      </p:sp>
      <p:pic>
        <p:nvPicPr>
          <p:cNvPr id="6" name="Son enregistré">
            <a:hlinkClick r:id="" action="ppaction://media"/>
            <a:extLst>
              <a:ext uri="{FF2B5EF4-FFF2-40B4-BE49-F238E27FC236}">
                <a16:creationId xmlns:a16="http://schemas.microsoft.com/office/drawing/2014/main" id="{CB4AAE7C-0805-4DAE-A29F-B0175F05D7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0644" y="310699"/>
            <a:ext cx="487363" cy="487363"/>
          </a:xfrm>
          <a:prstGeom prst="rect">
            <a:avLst/>
          </a:prstGeom>
        </p:spPr>
      </p:pic>
    </p:spTree>
    <p:extLst>
      <p:ext uri="{BB962C8B-B14F-4D97-AF65-F5344CB8AC3E}">
        <p14:creationId xmlns:p14="http://schemas.microsoft.com/office/powerpoint/2010/main" val="27208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B8F3D04-8333-4061-AFCE-DBF87A94E5FE}"/>
              </a:ext>
            </a:extLst>
          </p:cNvPr>
          <p:cNvSpPr txBox="1">
            <a:spLocks/>
          </p:cNvSpPr>
          <p:nvPr/>
        </p:nvSpPr>
        <p:spPr>
          <a:xfrm>
            <a:off x="457380" y="254949"/>
            <a:ext cx="8229240" cy="673334"/>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Quelques questions sur la mise en œuvre</a:t>
            </a:r>
            <a:endParaRPr lang="fr-FR" sz="2800" b="1" dirty="0"/>
          </a:p>
        </p:txBody>
      </p:sp>
      <p:grpSp>
        <p:nvGrpSpPr>
          <p:cNvPr id="7" name="Groupe 6">
            <a:extLst>
              <a:ext uri="{FF2B5EF4-FFF2-40B4-BE49-F238E27FC236}">
                <a16:creationId xmlns:a16="http://schemas.microsoft.com/office/drawing/2014/main" id="{627C0B0E-5FDF-412B-B70B-07F01D8E798B}"/>
              </a:ext>
            </a:extLst>
          </p:cNvPr>
          <p:cNvGrpSpPr/>
          <p:nvPr/>
        </p:nvGrpSpPr>
        <p:grpSpPr>
          <a:xfrm>
            <a:off x="457200" y="1996567"/>
            <a:ext cx="8229239" cy="2864865"/>
            <a:chOff x="457200" y="1996567"/>
            <a:chExt cx="8229239" cy="2864865"/>
          </a:xfrm>
        </p:grpSpPr>
        <p:sp>
          <p:nvSpPr>
            <p:cNvPr id="4" name="Forme libre : forme 3">
              <a:extLst>
                <a:ext uri="{FF2B5EF4-FFF2-40B4-BE49-F238E27FC236}">
                  <a16:creationId xmlns:a16="http://schemas.microsoft.com/office/drawing/2014/main" id="{EFBD7646-F83A-4B5D-B864-2E3DCD136AD7}"/>
                </a:ext>
              </a:extLst>
            </p:cNvPr>
            <p:cNvSpPr/>
            <p:nvPr/>
          </p:nvSpPr>
          <p:spPr>
            <a:xfrm>
              <a:off x="3748895" y="1996567"/>
              <a:ext cx="4937544" cy="2864865"/>
            </a:xfrm>
            <a:custGeom>
              <a:avLst/>
              <a:gdLst>
                <a:gd name="connsiteX0" fmla="*/ 0 w 4937544"/>
                <a:gd name="connsiteY0" fmla="*/ 358108 h 2864865"/>
                <a:gd name="connsiteX1" fmla="*/ 3505112 w 4937544"/>
                <a:gd name="connsiteY1" fmla="*/ 358108 h 2864865"/>
                <a:gd name="connsiteX2" fmla="*/ 3505112 w 4937544"/>
                <a:gd name="connsiteY2" fmla="*/ 0 h 2864865"/>
                <a:gd name="connsiteX3" fmla="*/ 4937544 w 4937544"/>
                <a:gd name="connsiteY3" fmla="*/ 1432433 h 2864865"/>
                <a:gd name="connsiteX4" fmla="*/ 3505112 w 4937544"/>
                <a:gd name="connsiteY4" fmla="*/ 2864865 h 2864865"/>
                <a:gd name="connsiteX5" fmla="*/ 3505112 w 4937544"/>
                <a:gd name="connsiteY5" fmla="*/ 2506757 h 2864865"/>
                <a:gd name="connsiteX6" fmla="*/ 0 w 4937544"/>
                <a:gd name="connsiteY6" fmla="*/ 2506757 h 2864865"/>
                <a:gd name="connsiteX7" fmla="*/ 0 w 4937544"/>
                <a:gd name="connsiteY7" fmla="*/ 358108 h 286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544" h="2864865">
                  <a:moveTo>
                    <a:pt x="0" y="358108"/>
                  </a:moveTo>
                  <a:lnTo>
                    <a:pt x="3505112" y="358108"/>
                  </a:lnTo>
                  <a:lnTo>
                    <a:pt x="3505112" y="0"/>
                  </a:lnTo>
                  <a:lnTo>
                    <a:pt x="4937544" y="1432433"/>
                  </a:lnTo>
                  <a:lnTo>
                    <a:pt x="3505112" y="2864865"/>
                  </a:lnTo>
                  <a:lnTo>
                    <a:pt x="3505112" y="2506757"/>
                  </a:lnTo>
                  <a:lnTo>
                    <a:pt x="0" y="2506757"/>
                  </a:lnTo>
                  <a:lnTo>
                    <a:pt x="0" y="358108"/>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10" tIns="374618" rIns="1090834" bIns="374618" numCol="1" spcCol="1270" anchor="t" anchorCtr="0">
              <a:noAutofit/>
            </a:bodyPr>
            <a:lstStyle/>
            <a:p>
              <a:pPr marL="228600" lvl="1" indent="-228600" algn="l" defTabSz="1155700">
                <a:lnSpc>
                  <a:spcPct val="90000"/>
                </a:lnSpc>
                <a:spcBef>
                  <a:spcPct val="0"/>
                </a:spcBef>
                <a:spcAft>
                  <a:spcPct val="15000"/>
                </a:spcAft>
                <a:buChar char="•"/>
              </a:pPr>
              <a:r>
                <a:rPr lang="fr-FR" sz="2600" kern="1200" dirty="0"/>
                <a:t>S’appuyer sur les évaluations nationales et sur la liaison entre les niveaux pour identifier les élèves à besoins</a:t>
              </a:r>
            </a:p>
          </p:txBody>
        </p:sp>
        <p:sp>
          <p:nvSpPr>
            <p:cNvPr id="6" name="Forme libre : forme 5">
              <a:extLst>
                <a:ext uri="{FF2B5EF4-FFF2-40B4-BE49-F238E27FC236}">
                  <a16:creationId xmlns:a16="http://schemas.microsoft.com/office/drawing/2014/main" id="{B9D21176-CB08-4229-BD86-61303C470F3A}"/>
                </a:ext>
              </a:extLst>
            </p:cNvPr>
            <p:cNvSpPr/>
            <p:nvPr/>
          </p:nvSpPr>
          <p:spPr>
            <a:xfrm>
              <a:off x="457200" y="1996567"/>
              <a:ext cx="3291696" cy="2864865"/>
            </a:xfrm>
            <a:custGeom>
              <a:avLst/>
              <a:gdLst>
                <a:gd name="connsiteX0" fmla="*/ 0 w 3291696"/>
                <a:gd name="connsiteY0" fmla="*/ 477487 h 2864865"/>
                <a:gd name="connsiteX1" fmla="*/ 477487 w 3291696"/>
                <a:gd name="connsiteY1" fmla="*/ 0 h 2864865"/>
                <a:gd name="connsiteX2" fmla="*/ 2814209 w 3291696"/>
                <a:gd name="connsiteY2" fmla="*/ 0 h 2864865"/>
                <a:gd name="connsiteX3" fmla="*/ 3291696 w 3291696"/>
                <a:gd name="connsiteY3" fmla="*/ 477487 h 2864865"/>
                <a:gd name="connsiteX4" fmla="*/ 3291696 w 3291696"/>
                <a:gd name="connsiteY4" fmla="*/ 2387378 h 2864865"/>
                <a:gd name="connsiteX5" fmla="*/ 2814209 w 3291696"/>
                <a:gd name="connsiteY5" fmla="*/ 2864865 h 2864865"/>
                <a:gd name="connsiteX6" fmla="*/ 477487 w 3291696"/>
                <a:gd name="connsiteY6" fmla="*/ 2864865 h 2864865"/>
                <a:gd name="connsiteX7" fmla="*/ 0 w 3291696"/>
                <a:gd name="connsiteY7" fmla="*/ 2387378 h 2864865"/>
                <a:gd name="connsiteX8" fmla="*/ 0 w 3291696"/>
                <a:gd name="connsiteY8" fmla="*/ 477487 h 286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696" h="2864865">
                  <a:moveTo>
                    <a:pt x="0" y="477487"/>
                  </a:moveTo>
                  <a:cubicBezTo>
                    <a:pt x="0" y="213778"/>
                    <a:pt x="213778" y="0"/>
                    <a:pt x="477487" y="0"/>
                  </a:cubicBezTo>
                  <a:lnTo>
                    <a:pt x="2814209" y="0"/>
                  </a:lnTo>
                  <a:cubicBezTo>
                    <a:pt x="3077918" y="0"/>
                    <a:pt x="3291696" y="213778"/>
                    <a:pt x="3291696" y="477487"/>
                  </a:cubicBezTo>
                  <a:lnTo>
                    <a:pt x="3291696" y="2387378"/>
                  </a:lnTo>
                  <a:cubicBezTo>
                    <a:pt x="3291696" y="2651087"/>
                    <a:pt x="3077918" y="2864865"/>
                    <a:pt x="2814209" y="2864865"/>
                  </a:cubicBezTo>
                  <a:lnTo>
                    <a:pt x="477487" y="2864865"/>
                  </a:lnTo>
                  <a:cubicBezTo>
                    <a:pt x="213778" y="2864865"/>
                    <a:pt x="0" y="2651087"/>
                    <a:pt x="0" y="2387378"/>
                  </a:cubicBezTo>
                  <a:lnTo>
                    <a:pt x="0" y="4774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6531" tIns="193191" rIns="246531" bIns="193191" numCol="1" spcCol="1270" anchor="ctr" anchorCtr="0">
              <a:noAutofit/>
            </a:bodyPr>
            <a:lstStyle/>
            <a:p>
              <a:pPr marL="0" lvl="0" indent="0" algn="ctr" defTabSz="1244600">
                <a:lnSpc>
                  <a:spcPct val="90000"/>
                </a:lnSpc>
                <a:spcBef>
                  <a:spcPct val="0"/>
                </a:spcBef>
                <a:spcAft>
                  <a:spcPct val="35000"/>
                </a:spcAft>
                <a:buNone/>
              </a:pPr>
              <a:r>
                <a:rPr lang="fr-FR" sz="2800" kern="1200" dirty="0"/>
                <a:t>Tous les élèves participent-ils aux ateliers de fluence?</a:t>
              </a:r>
            </a:p>
          </p:txBody>
        </p:sp>
      </p:grpSp>
      <p:pic>
        <p:nvPicPr>
          <p:cNvPr id="3" name="Son enregistré">
            <a:hlinkClick r:id="" action="ppaction://media"/>
            <a:extLst>
              <a:ext uri="{FF2B5EF4-FFF2-40B4-BE49-F238E27FC236}">
                <a16:creationId xmlns:a16="http://schemas.microsoft.com/office/drawing/2014/main" id="{432699C9-1055-40BC-B9CF-EE705B527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5366" y="347934"/>
            <a:ext cx="487363" cy="487363"/>
          </a:xfrm>
          <a:prstGeom prst="rect">
            <a:avLst/>
          </a:prstGeom>
        </p:spPr>
      </p:pic>
    </p:spTree>
    <p:extLst>
      <p:ext uri="{BB962C8B-B14F-4D97-AF65-F5344CB8AC3E}">
        <p14:creationId xmlns:p14="http://schemas.microsoft.com/office/powerpoint/2010/main" val="27236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466415075"/>
              </p:ext>
            </p:extLst>
          </p:nvPr>
        </p:nvGraphicFramePr>
        <p:xfrm>
          <a:off x="457380" y="1779104"/>
          <a:ext cx="8229240" cy="32997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re 1">
            <a:extLst>
              <a:ext uri="{FF2B5EF4-FFF2-40B4-BE49-F238E27FC236}">
                <a16:creationId xmlns:a16="http://schemas.microsoft.com/office/drawing/2014/main" id="{4B8F3D04-8333-4061-AFCE-DBF87A94E5FE}"/>
              </a:ext>
            </a:extLst>
          </p:cNvPr>
          <p:cNvSpPr txBox="1">
            <a:spLocks/>
          </p:cNvSpPr>
          <p:nvPr/>
        </p:nvSpPr>
        <p:spPr>
          <a:xfrm>
            <a:off x="457380" y="215193"/>
            <a:ext cx="8229240" cy="673334"/>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Quelques questions sur la mise en œuvre</a:t>
            </a:r>
            <a:endParaRPr lang="fr-FR" sz="2800" b="1" dirty="0"/>
          </a:p>
        </p:txBody>
      </p:sp>
      <p:pic>
        <p:nvPicPr>
          <p:cNvPr id="3" name="Son enregistré">
            <a:hlinkClick r:id="" action="ppaction://media"/>
            <a:extLst>
              <a:ext uri="{FF2B5EF4-FFF2-40B4-BE49-F238E27FC236}">
                <a16:creationId xmlns:a16="http://schemas.microsoft.com/office/drawing/2014/main" id="{CD0CD6AD-1194-4517-AAAD-5EB142C382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74344" y="308178"/>
            <a:ext cx="487363" cy="487363"/>
          </a:xfrm>
          <a:prstGeom prst="rect">
            <a:avLst/>
          </a:prstGeom>
        </p:spPr>
      </p:pic>
    </p:spTree>
    <p:extLst>
      <p:ext uri="{BB962C8B-B14F-4D97-AF65-F5344CB8AC3E}">
        <p14:creationId xmlns:p14="http://schemas.microsoft.com/office/powerpoint/2010/main" val="8235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943395804"/>
              </p:ext>
            </p:extLst>
          </p:nvPr>
        </p:nvGraphicFramePr>
        <p:xfrm>
          <a:off x="457199" y="1591020"/>
          <a:ext cx="8448261" cy="3256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re 1">
            <a:extLst>
              <a:ext uri="{FF2B5EF4-FFF2-40B4-BE49-F238E27FC236}">
                <a16:creationId xmlns:a16="http://schemas.microsoft.com/office/drawing/2014/main" id="{4B8F3D04-8333-4061-AFCE-DBF87A94E5FE}"/>
              </a:ext>
            </a:extLst>
          </p:cNvPr>
          <p:cNvSpPr txBox="1">
            <a:spLocks/>
          </p:cNvSpPr>
          <p:nvPr/>
        </p:nvSpPr>
        <p:spPr>
          <a:xfrm>
            <a:off x="457199" y="215192"/>
            <a:ext cx="8229240" cy="673334"/>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Quelques questions sur la mise en œuvre</a:t>
            </a:r>
            <a:endParaRPr lang="fr-FR" sz="2800" b="1" dirty="0"/>
          </a:p>
        </p:txBody>
      </p:sp>
      <p:pic>
        <p:nvPicPr>
          <p:cNvPr id="3" name="Son enregistré">
            <a:hlinkClick r:id="" action="ppaction://media"/>
            <a:extLst>
              <a:ext uri="{FF2B5EF4-FFF2-40B4-BE49-F238E27FC236}">
                <a16:creationId xmlns:a16="http://schemas.microsoft.com/office/drawing/2014/main" id="{D936F0ED-1F03-43BA-A23F-D544C6484B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8274" y="308177"/>
            <a:ext cx="487363" cy="487363"/>
          </a:xfrm>
          <a:prstGeom prst="rect">
            <a:avLst/>
          </a:prstGeom>
        </p:spPr>
      </p:pic>
    </p:spTree>
    <p:extLst>
      <p:ext uri="{BB962C8B-B14F-4D97-AF65-F5344CB8AC3E}">
        <p14:creationId xmlns:p14="http://schemas.microsoft.com/office/powerpoint/2010/main" val="11073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437519169"/>
              </p:ext>
            </p:extLst>
          </p:nvPr>
        </p:nvGraphicFramePr>
        <p:xfrm>
          <a:off x="457200" y="1800624"/>
          <a:ext cx="8229240" cy="3256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re 1">
            <a:extLst>
              <a:ext uri="{FF2B5EF4-FFF2-40B4-BE49-F238E27FC236}">
                <a16:creationId xmlns:a16="http://schemas.microsoft.com/office/drawing/2014/main" id="{4B8F3D04-8333-4061-AFCE-DBF87A94E5FE}"/>
              </a:ext>
            </a:extLst>
          </p:cNvPr>
          <p:cNvSpPr txBox="1">
            <a:spLocks/>
          </p:cNvSpPr>
          <p:nvPr/>
        </p:nvSpPr>
        <p:spPr>
          <a:xfrm>
            <a:off x="457200" y="218661"/>
            <a:ext cx="8229240" cy="673334"/>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Quelques questions sur la mise en œuvre</a:t>
            </a:r>
            <a:endParaRPr lang="fr-FR" sz="2800" b="1" dirty="0"/>
          </a:p>
        </p:txBody>
      </p:sp>
      <p:pic>
        <p:nvPicPr>
          <p:cNvPr id="5" name="Son enregistré">
            <a:hlinkClick r:id="" action="ppaction://media"/>
            <a:extLst>
              <a:ext uri="{FF2B5EF4-FFF2-40B4-BE49-F238E27FC236}">
                <a16:creationId xmlns:a16="http://schemas.microsoft.com/office/drawing/2014/main" id="{A0330065-D0F3-4541-999F-AD5F4D96B6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42999" y="311646"/>
            <a:ext cx="487363" cy="487363"/>
          </a:xfrm>
          <a:prstGeom prst="rect">
            <a:avLst/>
          </a:prstGeom>
        </p:spPr>
      </p:pic>
    </p:spTree>
    <p:extLst>
      <p:ext uri="{BB962C8B-B14F-4D97-AF65-F5344CB8AC3E}">
        <p14:creationId xmlns:p14="http://schemas.microsoft.com/office/powerpoint/2010/main" val="39617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97252493"/>
              </p:ext>
            </p:extLst>
          </p:nvPr>
        </p:nvGraphicFramePr>
        <p:xfrm>
          <a:off x="457200" y="1662738"/>
          <a:ext cx="8229240" cy="3532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re 1">
            <a:extLst>
              <a:ext uri="{FF2B5EF4-FFF2-40B4-BE49-F238E27FC236}">
                <a16:creationId xmlns:a16="http://schemas.microsoft.com/office/drawing/2014/main" id="{4B8F3D04-8333-4061-AFCE-DBF87A94E5FE}"/>
              </a:ext>
            </a:extLst>
          </p:cNvPr>
          <p:cNvSpPr txBox="1">
            <a:spLocks/>
          </p:cNvSpPr>
          <p:nvPr/>
        </p:nvSpPr>
        <p:spPr>
          <a:xfrm>
            <a:off x="457380" y="178904"/>
            <a:ext cx="8229240" cy="673334"/>
          </a:xfrm>
          <a:prstGeom prst="rect">
            <a:avLst/>
          </a:prstGeom>
          <a:solidFill>
            <a:srgbClr val="F16B75"/>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Quelques questions sur la mise en œuvre</a:t>
            </a:r>
            <a:endParaRPr lang="fr-FR" sz="2800" b="1" dirty="0"/>
          </a:p>
        </p:txBody>
      </p:sp>
      <p:pic>
        <p:nvPicPr>
          <p:cNvPr id="3" name="Son enregistré">
            <a:hlinkClick r:id="" action="ppaction://media"/>
            <a:extLst>
              <a:ext uri="{FF2B5EF4-FFF2-40B4-BE49-F238E27FC236}">
                <a16:creationId xmlns:a16="http://schemas.microsoft.com/office/drawing/2014/main" id="{25083C51-C18D-4CB9-BC72-940DA93155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96700" y="271889"/>
            <a:ext cx="487363" cy="487363"/>
          </a:xfrm>
          <a:prstGeom prst="rect">
            <a:avLst/>
          </a:prstGeom>
        </p:spPr>
      </p:pic>
    </p:spTree>
    <p:extLst>
      <p:ext uri="{BB962C8B-B14F-4D97-AF65-F5344CB8AC3E}">
        <p14:creationId xmlns:p14="http://schemas.microsoft.com/office/powerpoint/2010/main" val="484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450469"/>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Quelques outils</a:t>
            </a:r>
          </a:p>
        </p:txBody>
      </p:sp>
      <p:sp>
        <p:nvSpPr>
          <p:cNvPr id="3" name="ZoneTexte 2">
            <a:extLst>
              <a:ext uri="{FF2B5EF4-FFF2-40B4-BE49-F238E27FC236}">
                <a16:creationId xmlns:a16="http://schemas.microsoft.com/office/drawing/2014/main" id="{6EEC627A-980B-4EF2-9462-6034B74382FC}"/>
              </a:ext>
            </a:extLst>
          </p:cNvPr>
          <p:cNvSpPr txBox="1"/>
          <p:nvPr/>
        </p:nvSpPr>
        <p:spPr>
          <a:xfrm>
            <a:off x="562705" y="1183209"/>
            <a:ext cx="7638757" cy="830997"/>
          </a:xfrm>
          <a:prstGeom prst="rect">
            <a:avLst/>
          </a:prstGeom>
          <a:noFill/>
        </p:spPr>
        <p:txBody>
          <a:bodyPr wrap="square" rtlCol="0">
            <a:spAutoFit/>
          </a:bodyPr>
          <a:lstStyle/>
          <a:p>
            <a:pPr marL="285750" indent="-285750">
              <a:buFontTx/>
              <a:buChar char="-"/>
            </a:pPr>
            <a:r>
              <a:rPr lang="fr-FR" sz="2400" b="1" dirty="0"/>
              <a:t>Le ruban Word </a:t>
            </a:r>
          </a:p>
          <a:p>
            <a:endParaRPr lang="fr-FR" sz="2400" b="1" dirty="0"/>
          </a:p>
        </p:txBody>
      </p:sp>
      <p:sp>
        <p:nvSpPr>
          <p:cNvPr id="11" name="ZoneTexte 10">
            <a:extLst>
              <a:ext uri="{FF2B5EF4-FFF2-40B4-BE49-F238E27FC236}">
                <a16:creationId xmlns:a16="http://schemas.microsoft.com/office/drawing/2014/main" id="{0A47B096-3E3A-4607-924A-52D0E2AFBCC1}"/>
              </a:ext>
            </a:extLst>
          </p:cNvPr>
          <p:cNvSpPr txBox="1"/>
          <p:nvPr/>
        </p:nvSpPr>
        <p:spPr>
          <a:xfrm>
            <a:off x="562703" y="2980263"/>
            <a:ext cx="7638757" cy="461665"/>
          </a:xfrm>
          <a:prstGeom prst="rect">
            <a:avLst/>
          </a:prstGeom>
          <a:noFill/>
        </p:spPr>
        <p:txBody>
          <a:bodyPr wrap="square" rtlCol="0">
            <a:spAutoFit/>
          </a:bodyPr>
          <a:lstStyle/>
          <a:p>
            <a:r>
              <a:rPr lang="fr-FR" dirty="0"/>
              <a:t>- </a:t>
            </a:r>
            <a:r>
              <a:rPr lang="fr-FR" sz="2400" b="1" dirty="0"/>
              <a:t>Le </a:t>
            </a:r>
            <a:r>
              <a:rPr lang="fr-FR" sz="2400" b="1" dirty="0" err="1"/>
              <a:t>Coupe-mot</a:t>
            </a:r>
            <a:endParaRPr lang="fr-FR" dirty="0"/>
          </a:p>
        </p:txBody>
      </p:sp>
      <p:pic>
        <p:nvPicPr>
          <p:cNvPr id="13" name="Image 12">
            <a:extLst>
              <a:ext uri="{FF2B5EF4-FFF2-40B4-BE49-F238E27FC236}">
                <a16:creationId xmlns:a16="http://schemas.microsoft.com/office/drawing/2014/main" id="{C04A0334-D915-4C4F-9433-23B341A5526F}"/>
              </a:ext>
            </a:extLst>
          </p:cNvPr>
          <p:cNvPicPr>
            <a:picLocks noChangeAspect="1"/>
          </p:cNvPicPr>
          <p:nvPr/>
        </p:nvPicPr>
        <p:blipFill>
          <a:blip r:embed="rId5"/>
          <a:stretch>
            <a:fillRect/>
          </a:stretch>
        </p:blipFill>
        <p:spPr>
          <a:xfrm>
            <a:off x="4382082" y="1153680"/>
            <a:ext cx="4326912" cy="1583016"/>
          </a:xfrm>
          <a:prstGeom prst="rect">
            <a:avLst/>
          </a:prstGeom>
        </p:spPr>
      </p:pic>
      <p:sp>
        <p:nvSpPr>
          <p:cNvPr id="14" name="ZoneTexte 13">
            <a:extLst>
              <a:ext uri="{FF2B5EF4-FFF2-40B4-BE49-F238E27FC236}">
                <a16:creationId xmlns:a16="http://schemas.microsoft.com/office/drawing/2014/main" id="{8034BD20-F490-42E9-83D0-180755D7987B}"/>
              </a:ext>
            </a:extLst>
          </p:cNvPr>
          <p:cNvSpPr txBox="1"/>
          <p:nvPr/>
        </p:nvSpPr>
        <p:spPr>
          <a:xfrm>
            <a:off x="562704" y="4503295"/>
            <a:ext cx="7638757" cy="461665"/>
          </a:xfrm>
          <a:prstGeom prst="rect">
            <a:avLst/>
          </a:prstGeom>
          <a:noFill/>
        </p:spPr>
        <p:txBody>
          <a:bodyPr wrap="square" rtlCol="0">
            <a:spAutoFit/>
          </a:bodyPr>
          <a:lstStyle/>
          <a:p>
            <a:r>
              <a:rPr lang="fr-FR" dirty="0"/>
              <a:t>- </a:t>
            </a:r>
            <a:r>
              <a:rPr lang="fr-FR" sz="2400" b="1" dirty="0"/>
              <a:t>La synthèse vocale</a:t>
            </a:r>
            <a:endParaRPr lang="fr-FR" dirty="0"/>
          </a:p>
        </p:txBody>
      </p:sp>
      <p:pic>
        <p:nvPicPr>
          <p:cNvPr id="15" name="Image 14">
            <a:extLst>
              <a:ext uri="{FF2B5EF4-FFF2-40B4-BE49-F238E27FC236}">
                <a16:creationId xmlns:a16="http://schemas.microsoft.com/office/drawing/2014/main" id="{4225BDD7-2C52-4268-A2A8-B2B9844F70D4}"/>
              </a:ext>
            </a:extLst>
          </p:cNvPr>
          <p:cNvPicPr>
            <a:picLocks noChangeAspect="1"/>
          </p:cNvPicPr>
          <p:nvPr/>
        </p:nvPicPr>
        <p:blipFill>
          <a:blip r:embed="rId6"/>
          <a:stretch>
            <a:fillRect/>
          </a:stretch>
        </p:blipFill>
        <p:spPr>
          <a:xfrm>
            <a:off x="5086056" y="4010466"/>
            <a:ext cx="2504049" cy="1908988"/>
          </a:xfrm>
          <a:prstGeom prst="rect">
            <a:avLst/>
          </a:prstGeom>
        </p:spPr>
      </p:pic>
      <p:pic>
        <p:nvPicPr>
          <p:cNvPr id="8" name="Image 7">
            <a:extLst>
              <a:ext uri="{FF2B5EF4-FFF2-40B4-BE49-F238E27FC236}">
                <a16:creationId xmlns:a16="http://schemas.microsoft.com/office/drawing/2014/main" id="{27B26A1F-71AA-419C-89A6-FF6130B1CD65}"/>
              </a:ext>
            </a:extLst>
          </p:cNvPr>
          <p:cNvPicPr>
            <a:picLocks noChangeAspect="1"/>
          </p:cNvPicPr>
          <p:nvPr/>
        </p:nvPicPr>
        <p:blipFill>
          <a:blip r:embed="rId7"/>
          <a:stretch>
            <a:fillRect/>
          </a:stretch>
        </p:blipFill>
        <p:spPr>
          <a:xfrm>
            <a:off x="3411416" y="3062287"/>
            <a:ext cx="4572000" cy="733425"/>
          </a:xfrm>
          <a:prstGeom prst="rect">
            <a:avLst/>
          </a:prstGeom>
        </p:spPr>
      </p:pic>
      <p:pic>
        <p:nvPicPr>
          <p:cNvPr id="5" name="Son enregistré">
            <a:hlinkClick r:id="" action="ppaction://media"/>
            <a:extLst>
              <a:ext uri="{FF2B5EF4-FFF2-40B4-BE49-F238E27FC236}">
                <a16:creationId xmlns:a16="http://schemas.microsoft.com/office/drawing/2014/main" id="{D38F3F27-ABB5-4F38-95E7-4AAD6D4EAE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02742" y="511486"/>
            <a:ext cx="487363" cy="487363"/>
          </a:xfrm>
          <a:prstGeom prst="rect">
            <a:avLst/>
          </a:prstGeom>
        </p:spPr>
      </p:pic>
    </p:spTree>
    <p:extLst>
      <p:ext uri="{BB962C8B-B14F-4D97-AF65-F5344CB8AC3E}">
        <p14:creationId xmlns:p14="http://schemas.microsoft.com/office/powerpoint/2010/main" val="32186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450469"/>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Quelques outils</a:t>
            </a:r>
          </a:p>
        </p:txBody>
      </p:sp>
      <p:sp>
        <p:nvSpPr>
          <p:cNvPr id="3" name="ZoneTexte 2">
            <a:extLst>
              <a:ext uri="{FF2B5EF4-FFF2-40B4-BE49-F238E27FC236}">
                <a16:creationId xmlns:a16="http://schemas.microsoft.com/office/drawing/2014/main" id="{6EEC627A-980B-4EF2-9462-6034B74382FC}"/>
              </a:ext>
            </a:extLst>
          </p:cNvPr>
          <p:cNvSpPr txBox="1"/>
          <p:nvPr/>
        </p:nvSpPr>
        <p:spPr>
          <a:xfrm>
            <a:off x="562706" y="1276808"/>
            <a:ext cx="7638757" cy="461665"/>
          </a:xfrm>
          <a:prstGeom prst="rect">
            <a:avLst/>
          </a:prstGeom>
          <a:noFill/>
        </p:spPr>
        <p:txBody>
          <a:bodyPr wrap="square" rtlCol="0">
            <a:spAutoFit/>
          </a:bodyPr>
          <a:lstStyle/>
          <a:p>
            <a:pPr marL="285750" indent="-285750">
              <a:buFontTx/>
              <a:buChar char="-"/>
            </a:pPr>
            <a:r>
              <a:rPr lang="fr-FR" sz="2400" b="1" dirty="0"/>
              <a:t>Utiliser des supports variés:</a:t>
            </a:r>
          </a:p>
        </p:txBody>
      </p:sp>
      <p:pic>
        <p:nvPicPr>
          <p:cNvPr id="7" name="Image 6">
            <a:extLst>
              <a:ext uri="{FF2B5EF4-FFF2-40B4-BE49-F238E27FC236}">
                <a16:creationId xmlns:a16="http://schemas.microsoft.com/office/drawing/2014/main" id="{E6A00676-9379-4323-91C6-B6BC5A40CBE0}"/>
              </a:ext>
            </a:extLst>
          </p:cNvPr>
          <p:cNvPicPr>
            <a:picLocks noChangeAspect="1"/>
          </p:cNvPicPr>
          <p:nvPr/>
        </p:nvPicPr>
        <p:blipFill>
          <a:blip r:embed="rId5"/>
          <a:stretch>
            <a:fillRect/>
          </a:stretch>
        </p:blipFill>
        <p:spPr>
          <a:xfrm>
            <a:off x="369457" y="1822921"/>
            <a:ext cx="1398245" cy="1959899"/>
          </a:xfrm>
          <a:prstGeom prst="rect">
            <a:avLst/>
          </a:prstGeom>
        </p:spPr>
      </p:pic>
      <p:pic>
        <p:nvPicPr>
          <p:cNvPr id="9" name="Image 8">
            <a:extLst>
              <a:ext uri="{FF2B5EF4-FFF2-40B4-BE49-F238E27FC236}">
                <a16:creationId xmlns:a16="http://schemas.microsoft.com/office/drawing/2014/main" id="{50D295BC-CD05-47E2-B32D-AD992B625C71}"/>
              </a:ext>
            </a:extLst>
          </p:cNvPr>
          <p:cNvPicPr>
            <a:picLocks noChangeAspect="1"/>
          </p:cNvPicPr>
          <p:nvPr/>
        </p:nvPicPr>
        <p:blipFill>
          <a:blip r:embed="rId6"/>
          <a:stretch>
            <a:fillRect/>
          </a:stretch>
        </p:blipFill>
        <p:spPr>
          <a:xfrm>
            <a:off x="2129396" y="1822921"/>
            <a:ext cx="1366822" cy="1959898"/>
          </a:xfrm>
          <a:prstGeom prst="rect">
            <a:avLst/>
          </a:prstGeom>
        </p:spPr>
      </p:pic>
      <p:pic>
        <p:nvPicPr>
          <p:cNvPr id="10" name="Image 9">
            <a:extLst>
              <a:ext uri="{FF2B5EF4-FFF2-40B4-BE49-F238E27FC236}">
                <a16:creationId xmlns:a16="http://schemas.microsoft.com/office/drawing/2014/main" id="{344D5C0F-57D3-41F8-84F9-CA29AD84244C}"/>
              </a:ext>
            </a:extLst>
          </p:cNvPr>
          <p:cNvPicPr>
            <a:picLocks noChangeAspect="1"/>
          </p:cNvPicPr>
          <p:nvPr/>
        </p:nvPicPr>
        <p:blipFill>
          <a:blip r:embed="rId7"/>
          <a:stretch>
            <a:fillRect/>
          </a:stretch>
        </p:blipFill>
        <p:spPr>
          <a:xfrm>
            <a:off x="3665318" y="1822920"/>
            <a:ext cx="1461087" cy="1959899"/>
          </a:xfrm>
          <a:prstGeom prst="rect">
            <a:avLst/>
          </a:prstGeom>
        </p:spPr>
      </p:pic>
      <p:sp>
        <p:nvSpPr>
          <p:cNvPr id="4" name="Rectangle 3">
            <a:extLst>
              <a:ext uri="{FF2B5EF4-FFF2-40B4-BE49-F238E27FC236}">
                <a16:creationId xmlns:a16="http://schemas.microsoft.com/office/drawing/2014/main" id="{49A2679B-D447-4653-A181-FEB805235EDB}"/>
              </a:ext>
            </a:extLst>
          </p:cNvPr>
          <p:cNvSpPr/>
          <p:nvPr/>
        </p:nvSpPr>
        <p:spPr>
          <a:xfrm>
            <a:off x="5110676" y="2333193"/>
            <a:ext cx="3942105" cy="369332"/>
          </a:xfrm>
          <a:prstGeom prst="rect">
            <a:avLst/>
          </a:prstGeom>
        </p:spPr>
        <p:txBody>
          <a:bodyPr wrap="none">
            <a:spAutoFit/>
          </a:bodyPr>
          <a:lstStyle/>
          <a:p>
            <a:r>
              <a:rPr lang="fr-FR" dirty="0"/>
              <a:t>Spécifiquement identifiés « fluence »</a:t>
            </a:r>
          </a:p>
        </p:txBody>
      </p:sp>
      <p:sp>
        <p:nvSpPr>
          <p:cNvPr id="12" name="Rectangle 11">
            <a:extLst>
              <a:ext uri="{FF2B5EF4-FFF2-40B4-BE49-F238E27FC236}">
                <a16:creationId xmlns:a16="http://schemas.microsoft.com/office/drawing/2014/main" id="{3002DD30-B160-4426-B03F-DD4EDB84ABB4}"/>
              </a:ext>
            </a:extLst>
          </p:cNvPr>
          <p:cNvSpPr/>
          <p:nvPr/>
        </p:nvSpPr>
        <p:spPr>
          <a:xfrm>
            <a:off x="1852799" y="4946300"/>
            <a:ext cx="3185860" cy="646331"/>
          </a:xfrm>
          <a:prstGeom prst="rect">
            <a:avLst/>
          </a:prstGeom>
        </p:spPr>
        <p:txBody>
          <a:bodyPr wrap="square">
            <a:spAutoFit/>
          </a:bodyPr>
          <a:lstStyle/>
          <a:p>
            <a:r>
              <a:rPr lang="fr-FR" dirty="0"/>
              <a:t>Extraits de tout autre type de manuels scolaires</a:t>
            </a:r>
          </a:p>
        </p:txBody>
      </p:sp>
      <p:pic>
        <p:nvPicPr>
          <p:cNvPr id="5" name="Image 4">
            <a:extLst>
              <a:ext uri="{FF2B5EF4-FFF2-40B4-BE49-F238E27FC236}">
                <a16:creationId xmlns:a16="http://schemas.microsoft.com/office/drawing/2014/main" id="{73284C44-2CB7-4834-810D-01EB111C588C}"/>
              </a:ext>
            </a:extLst>
          </p:cNvPr>
          <p:cNvPicPr>
            <a:picLocks noChangeAspect="1"/>
          </p:cNvPicPr>
          <p:nvPr/>
        </p:nvPicPr>
        <p:blipFill>
          <a:blip r:embed="rId8"/>
          <a:stretch>
            <a:fillRect/>
          </a:stretch>
        </p:blipFill>
        <p:spPr>
          <a:xfrm>
            <a:off x="5048762" y="4070798"/>
            <a:ext cx="1318403" cy="1751004"/>
          </a:xfrm>
          <a:prstGeom prst="rect">
            <a:avLst/>
          </a:prstGeom>
        </p:spPr>
      </p:pic>
      <p:pic>
        <p:nvPicPr>
          <p:cNvPr id="6" name="Image 5">
            <a:extLst>
              <a:ext uri="{FF2B5EF4-FFF2-40B4-BE49-F238E27FC236}">
                <a16:creationId xmlns:a16="http://schemas.microsoft.com/office/drawing/2014/main" id="{A7D0C8AB-F7BF-4F27-8862-A5F3ACAC31CA}"/>
              </a:ext>
            </a:extLst>
          </p:cNvPr>
          <p:cNvPicPr>
            <a:picLocks noChangeAspect="1"/>
          </p:cNvPicPr>
          <p:nvPr/>
        </p:nvPicPr>
        <p:blipFill>
          <a:blip r:embed="rId9"/>
          <a:stretch>
            <a:fillRect/>
          </a:stretch>
        </p:blipFill>
        <p:spPr>
          <a:xfrm>
            <a:off x="6636316" y="4021904"/>
            <a:ext cx="1240812" cy="1799898"/>
          </a:xfrm>
          <a:prstGeom prst="rect">
            <a:avLst/>
          </a:prstGeom>
        </p:spPr>
      </p:pic>
      <p:pic>
        <p:nvPicPr>
          <p:cNvPr id="8" name="Son enregistré">
            <a:hlinkClick r:id="" action="ppaction://media"/>
            <a:extLst>
              <a:ext uri="{FF2B5EF4-FFF2-40B4-BE49-F238E27FC236}">
                <a16:creationId xmlns:a16="http://schemas.microsoft.com/office/drawing/2014/main" id="{BABCE4F0-6790-49D7-889D-DE9F924DFC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89765" y="526451"/>
            <a:ext cx="487363" cy="487363"/>
          </a:xfrm>
          <a:prstGeom prst="rect">
            <a:avLst/>
          </a:prstGeom>
        </p:spPr>
      </p:pic>
    </p:spTree>
    <p:extLst>
      <p:ext uri="{BB962C8B-B14F-4D97-AF65-F5344CB8AC3E}">
        <p14:creationId xmlns:p14="http://schemas.microsoft.com/office/powerpoint/2010/main" val="119695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A103DE-44C1-4D17-A1D0-3433B025BB7A}"/>
              </a:ext>
            </a:extLst>
          </p:cNvPr>
          <p:cNvSpPr txBox="1"/>
          <p:nvPr/>
        </p:nvSpPr>
        <p:spPr>
          <a:xfrm>
            <a:off x="457379" y="1357125"/>
            <a:ext cx="7951126" cy="4893647"/>
          </a:xfrm>
          <a:prstGeom prst="rect">
            <a:avLst/>
          </a:prstGeom>
          <a:solidFill>
            <a:schemeClr val="bg1"/>
          </a:solidFill>
        </p:spPr>
        <p:txBody>
          <a:bodyPr wrap="square" rtlCol="0">
            <a:spAutoFit/>
          </a:bodyPr>
          <a:lstStyle/>
          <a:p>
            <a:pPr marL="857250" lvl="0" indent="-857250">
              <a:buFont typeface="+mj-lt"/>
              <a:buAutoNum type="romanUcPeriod"/>
            </a:pPr>
            <a:r>
              <a:rPr lang="fr-FR" sz="3900" dirty="0"/>
              <a:t>Qu’est-ce que « lire de manière fluide » ?</a:t>
            </a:r>
          </a:p>
          <a:p>
            <a:pPr marL="857250" lvl="0" indent="-857250" algn="ctr">
              <a:buFont typeface="+mj-lt"/>
              <a:buAutoNum type="romanUcPeriod"/>
            </a:pPr>
            <a:endParaRPr lang="fr-FR" sz="3900" dirty="0"/>
          </a:p>
          <a:p>
            <a:pPr marL="857250" lvl="0" indent="-857250">
              <a:buFont typeface="+mj-lt"/>
              <a:buAutoNum type="romanUcPeriod"/>
            </a:pPr>
            <a:r>
              <a:rPr lang="fr-FR" sz="3900" dirty="0"/>
              <a:t>Comment enseigner la fluence?</a:t>
            </a:r>
          </a:p>
          <a:p>
            <a:pPr marL="857250" lvl="0" indent="-857250">
              <a:buFont typeface="+mj-lt"/>
              <a:buAutoNum type="romanUcPeriod"/>
            </a:pPr>
            <a:endParaRPr lang="fr-FR" sz="3900" dirty="0"/>
          </a:p>
          <a:p>
            <a:pPr marL="857250" lvl="0" indent="-857250">
              <a:buFont typeface="+mj-lt"/>
              <a:buAutoNum type="romanUcPeriod"/>
            </a:pPr>
            <a:r>
              <a:rPr lang="fr-FR" sz="3900" dirty="0"/>
              <a:t>Quelques pistes de mises en œuvre</a:t>
            </a:r>
          </a:p>
        </p:txBody>
      </p:sp>
      <p:sp>
        <p:nvSpPr>
          <p:cNvPr id="3" name="Titre 1">
            <a:extLst>
              <a:ext uri="{FF2B5EF4-FFF2-40B4-BE49-F238E27FC236}">
                <a16:creationId xmlns:a16="http://schemas.microsoft.com/office/drawing/2014/main" id="{F57A9839-F659-427A-8D58-14DA0F79CC4E}"/>
              </a:ext>
            </a:extLst>
          </p:cNvPr>
          <p:cNvSpPr txBox="1">
            <a:spLocks/>
          </p:cNvSpPr>
          <p:nvPr/>
        </p:nvSpPr>
        <p:spPr>
          <a:xfrm>
            <a:off x="457379" y="330285"/>
            <a:ext cx="8229240" cy="609398"/>
          </a:xfrm>
          <a:prstGeom prst="rect">
            <a:avLst/>
          </a:prstGeom>
          <a:solidFill>
            <a:srgbClr val="F16B75"/>
          </a:solidFill>
          <a:ln>
            <a:solidFill>
              <a:schemeClr val="tx1"/>
            </a:solidFill>
          </a:ln>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Déroulé du temps 1</a:t>
            </a:r>
          </a:p>
        </p:txBody>
      </p:sp>
      <p:pic>
        <p:nvPicPr>
          <p:cNvPr id="5" name="Son enregistré">
            <a:hlinkClick r:id="" action="ppaction://media"/>
            <a:extLst>
              <a:ext uri="{FF2B5EF4-FFF2-40B4-BE49-F238E27FC236}">
                <a16:creationId xmlns:a16="http://schemas.microsoft.com/office/drawing/2014/main" id="{7543D509-91B8-46AF-A10A-213213E59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9069" y="41736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450469"/>
            <a:ext cx="8405086" cy="609398"/>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Pour s’entraîner</a:t>
            </a:r>
          </a:p>
        </p:txBody>
      </p:sp>
      <p:sp>
        <p:nvSpPr>
          <p:cNvPr id="3" name="ZoneTexte 2">
            <a:extLst>
              <a:ext uri="{FF2B5EF4-FFF2-40B4-BE49-F238E27FC236}">
                <a16:creationId xmlns:a16="http://schemas.microsoft.com/office/drawing/2014/main" id="{6EEC627A-980B-4EF2-9462-6034B74382FC}"/>
              </a:ext>
            </a:extLst>
          </p:cNvPr>
          <p:cNvSpPr txBox="1"/>
          <p:nvPr/>
        </p:nvSpPr>
        <p:spPr>
          <a:xfrm>
            <a:off x="390557" y="4076477"/>
            <a:ext cx="8753443" cy="738664"/>
          </a:xfrm>
          <a:prstGeom prst="rect">
            <a:avLst/>
          </a:prstGeom>
          <a:noFill/>
        </p:spPr>
        <p:txBody>
          <a:bodyPr wrap="square" rtlCol="0">
            <a:spAutoFit/>
          </a:bodyPr>
          <a:lstStyle/>
          <a:p>
            <a:r>
              <a:rPr lang="fr-FR" dirty="0"/>
              <a:t>- </a:t>
            </a:r>
            <a:r>
              <a:rPr lang="fr-FR" sz="2400" b="1" dirty="0"/>
              <a:t>Utiliser un chuchoteur </a:t>
            </a:r>
            <a:r>
              <a:rPr lang="fr-FR" dirty="0"/>
              <a:t>pour la préparation de la lecture à haute voix des textes</a:t>
            </a:r>
          </a:p>
        </p:txBody>
      </p:sp>
      <p:sp>
        <p:nvSpPr>
          <p:cNvPr id="4" name="ZoneTexte 3">
            <a:extLst>
              <a:ext uri="{FF2B5EF4-FFF2-40B4-BE49-F238E27FC236}">
                <a16:creationId xmlns:a16="http://schemas.microsoft.com/office/drawing/2014/main" id="{EB74C215-A595-4085-B963-57B5CD735A35}"/>
              </a:ext>
            </a:extLst>
          </p:cNvPr>
          <p:cNvSpPr txBox="1"/>
          <p:nvPr/>
        </p:nvSpPr>
        <p:spPr>
          <a:xfrm>
            <a:off x="369457" y="1199379"/>
            <a:ext cx="7638757" cy="461665"/>
          </a:xfrm>
          <a:prstGeom prst="rect">
            <a:avLst/>
          </a:prstGeom>
          <a:noFill/>
        </p:spPr>
        <p:txBody>
          <a:bodyPr wrap="square" rtlCol="0">
            <a:spAutoFit/>
          </a:bodyPr>
          <a:lstStyle/>
          <a:p>
            <a:r>
              <a:rPr lang="fr-FR" dirty="0"/>
              <a:t>- </a:t>
            </a:r>
            <a:r>
              <a:rPr lang="fr-FR" sz="2400" b="1" dirty="0"/>
              <a:t>Coder les textes </a:t>
            </a:r>
            <a:r>
              <a:rPr lang="fr-FR" dirty="0"/>
              <a:t>pour engager une lecture expressive</a:t>
            </a:r>
          </a:p>
        </p:txBody>
      </p:sp>
      <p:pic>
        <p:nvPicPr>
          <p:cNvPr id="5" name="Image 4">
            <a:extLst>
              <a:ext uri="{FF2B5EF4-FFF2-40B4-BE49-F238E27FC236}">
                <a16:creationId xmlns:a16="http://schemas.microsoft.com/office/drawing/2014/main" id="{6DC4D091-7734-4325-8CF2-A02AB6E6095E}"/>
              </a:ext>
            </a:extLst>
          </p:cNvPr>
          <p:cNvPicPr>
            <a:picLocks noChangeAspect="1"/>
          </p:cNvPicPr>
          <p:nvPr/>
        </p:nvPicPr>
        <p:blipFill rotWithShape="1">
          <a:blip r:embed="rId5"/>
          <a:srcRect l="3455" r="4646" b="8437"/>
          <a:stretch/>
        </p:blipFill>
        <p:spPr>
          <a:xfrm>
            <a:off x="537157" y="1690243"/>
            <a:ext cx="5685684" cy="2225814"/>
          </a:xfrm>
          <a:prstGeom prst="rect">
            <a:avLst/>
          </a:prstGeom>
        </p:spPr>
      </p:pic>
      <p:sp>
        <p:nvSpPr>
          <p:cNvPr id="6" name="ZoneTexte 5">
            <a:extLst>
              <a:ext uri="{FF2B5EF4-FFF2-40B4-BE49-F238E27FC236}">
                <a16:creationId xmlns:a16="http://schemas.microsoft.com/office/drawing/2014/main" id="{601CF382-1E9C-47C7-BF97-7C2B6D2175CE}"/>
              </a:ext>
            </a:extLst>
          </p:cNvPr>
          <p:cNvSpPr txBox="1"/>
          <p:nvPr/>
        </p:nvSpPr>
        <p:spPr>
          <a:xfrm>
            <a:off x="6308593" y="3119105"/>
            <a:ext cx="2465950" cy="584775"/>
          </a:xfrm>
          <a:prstGeom prst="rect">
            <a:avLst/>
          </a:prstGeom>
          <a:noFill/>
        </p:spPr>
        <p:txBody>
          <a:bodyPr wrap="square" rtlCol="0">
            <a:spAutoFit/>
          </a:bodyPr>
          <a:lstStyle/>
          <a:p>
            <a:r>
              <a:rPr lang="fr-FR" sz="1600" i="1" dirty="0"/>
              <a:t>Pour enseigner la lecture </a:t>
            </a:r>
          </a:p>
          <a:p>
            <a:r>
              <a:rPr lang="fr-FR" sz="1600" i="1" dirty="0"/>
              <a:t>et l’écriture au CE1</a:t>
            </a:r>
            <a:endParaRPr lang="fr-FR" sz="1600" dirty="0"/>
          </a:p>
        </p:txBody>
      </p:sp>
      <p:pic>
        <p:nvPicPr>
          <p:cNvPr id="8" name="Image 7">
            <a:extLst>
              <a:ext uri="{FF2B5EF4-FFF2-40B4-BE49-F238E27FC236}">
                <a16:creationId xmlns:a16="http://schemas.microsoft.com/office/drawing/2014/main" id="{68AE22E6-3636-494C-A4D7-A9D7D2C6A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379688" y="4187117"/>
            <a:ext cx="1876425" cy="2857500"/>
          </a:xfrm>
          <a:prstGeom prst="rect">
            <a:avLst/>
          </a:prstGeom>
        </p:spPr>
      </p:pic>
      <p:sp>
        <p:nvSpPr>
          <p:cNvPr id="7" name="Rectangle 6"/>
          <p:cNvSpPr/>
          <p:nvPr/>
        </p:nvSpPr>
        <p:spPr>
          <a:xfrm>
            <a:off x="537157" y="1690243"/>
            <a:ext cx="5771436" cy="22258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Son enregistré">
            <a:hlinkClick r:id="" action="ppaction://media"/>
            <a:extLst>
              <a:ext uri="{FF2B5EF4-FFF2-40B4-BE49-F238E27FC236}">
                <a16:creationId xmlns:a16="http://schemas.microsoft.com/office/drawing/2014/main" id="{E551FAA3-8CCD-48E1-83F7-132EFC4A81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54205" y="543295"/>
            <a:ext cx="487363" cy="487363"/>
          </a:xfrm>
          <a:prstGeom prst="rect">
            <a:avLst/>
          </a:prstGeom>
        </p:spPr>
      </p:pic>
    </p:spTree>
    <p:extLst>
      <p:ext uri="{BB962C8B-B14F-4D97-AF65-F5344CB8AC3E}">
        <p14:creationId xmlns:p14="http://schemas.microsoft.com/office/powerpoint/2010/main" val="12874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07D6-7AA1-4533-80F5-12A585B20B23}"/>
              </a:ext>
            </a:extLst>
          </p:cNvPr>
          <p:cNvSpPr txBox="1">
            <a:spLocks/>
          </p:cNvSpPr>
          <p:nvPr/>
        </p:nvSpPr>
        <p:spPr>
          <a:xfrm>
            <a:off x="369457" y="256570"/>
            <a:ext cx="8405086" cy="997196"/>
          </a:xfrm>
          <a:prstGeom prst="rect">
            <a:avLst/>
          </a:prstGeom>
          <a:solidFill>
            <a:srgbClr val="F16B75"/>
          </a:solidFill>
          <a:ln>
            <a:solidFill>
              <a:schemeClr val="tx1"/>
            </a:solidFill>
          </a:ln>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Des projets de classe </a:t>
            </a:r>
          </a:p>
          <a:p>
            <a:pPr algn="ctr"/>
            <a:r>
              <a:rPr lang="fr-FR" sz="3600" dirty="0"/>
              <a:t>                pour donner du sens…</a:t>
            </a:r>
          </a:p>
        </p:txBody>
      </p:sp>
      <p:graphicFrame>
        <p:nvGraphicFramePr>
          <p:cNvPr id="8" name="Diagramme 7"/>
          <p:cNvGraphicFramePr/>
          <p:nvPr>
            <p:extLst>
              <p:ext uri="{D42A27DB-BD31-4B8C-83A1-F6EECF244321}">
                <p14:modId xmlns:p14="http://schemas.microsoft.com/office/powerpoint/2010/main" val="3948263987"/>
              </p:ext>
            </p:extLst>
          </p:nvPr>
        </p:nvGraphicFramePr>
        <p:xfrm>
          <a:off x="658092" y="1407928"/>
          <a:ext cx="7827815" cy="4702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n enregistré">
            <a:hlinkClick r:id="" action="ppaction://media"/>
            <a:extLst>
              <a:ext uri="{FF2B5EF4-FFF2-40B4-BE49-F238E27FC236}">
                <a16:creationId xmlns:a16="http://schemas.microsoft.com/office/drawing/2014/main" id="{C75F4196-1AEE-45BD-8D8D-8B547A07C0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63323" y="267805"/>
            <a:ext cx="487363" cy="487363"/>
          </a:xfrm>
          <a:prstGeom prst="rect">
            <a:avLst/>
          </a:prstGeom>
        </p:spPr>
      </p:pic>
    </p:spTree>
    <p:extLst>
      <p:ext uri="{BB962C8B-B14F-4D97-AF65-F5344CB8AC3E}">
        <p14:creationId xmlns:p14="http://schemas.microsoft.com/office/powerpoint/2010/main" val="31813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E294D34-9282-42F6-8F3F-8A309CAF29CA}"/>
              </a:ext>
            </a:extLst>
          </p:cNvPr>
          <p:cNvSpPr txBox="1">
            <a:spLocks/>
          </p:cNvSpPr>
          <p:nvPr/>
        </p:nvSpPr>
        <p:spPr>
          <a:xfrm>
            <a:off x="457200" y="236603"/>
            <a:ext cx="8229240" cy="1218795"/>
          </a:xfrm>
          <a:prstGeom prst="rect">
            <a:avLst/>
          </a:prstGeom>
          <a:solidFill>
            <a:srgbClr val="F16B75"/>
          </a:solidFill>
          <a:ln>
            <a:solidFill>
              <a:schemeClr val="tx1"/>
            </a:solidFill>
          </a:ln>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Ressources disponibles pour le temps 2</a:t>
            </a:r>
          </a:p>
        </p:txBody>
      </p:sp>
      <p:sp>
        <p:nvSpPr>
          <p:cNvPr id="2" name="ZoneTexte 1">
            <a:extLst>
              <a:ext uri="{FF2B5EF4-FFF2-40B4-BE49-F238E27FC236}">
                <a16:creationId xmlns:a16="http://schemas.microsoft.com/office/drawing/2014/main" id="{C173509A-5346-4D4B-A3AE-018420638191}"/>
              </a:ext>
            </a:extLst>
          </p:cNvPr>
          <p:cNvSpPr txBox="1"/>
          <p:nvPr/>
        </p:nvSpPr>
        <p:spPr>
          <a:xfrm>
            <a:off x="4158172" y="5343419"/>
            <a:ext cx="4528268" cy="646331"/>
          </a:xfrm>
          <a:prstGeom prst="rect">
            <a:avLst/>
          </a:prstGeom>
          <a:noFill/>
        </p:spPr>
        <p:txBody>
          <a:bodyPr wrap="square" rtlCol="0">
            <a:spAutoFit/>
          </a:bodyPr>
          <a:lstStyle/>
          <a:p>
            <a:r>
              <a:rPr lang="fr-FR" u="sng" dirty="0">
                <a:hlinkClick r:id="rId5"/>
              </a:rPr>
              <a:t>https://digipad.app/p/68587/f3c988b28b4d</a:t>
            </a:r>
            <a:endParaRPr lang="fr-FR" u="sng" dirty="0"/>
          </a:p>
          <a:p>
            <a:endParaRPr lang="fr-FR" u="sng" dirty="0"/>
          </a:p>
        </p:txBody>
      </p:sp>
      <p:pic>
        <p:nvPicPr>
          <p:cNvPr id="5" name="Image 4"/>
          <p:cNvPicPr>
            <a:picLocks noChangeAspect="1"/>
          </p:cNvPicPr>
          <p:nvPr/>
        </p:nvPicPr>
        <p:blipFill rotWithShape="1">
          <a:blip r:embed="rId6"/>
          <a:srcRect l="177" t="18302" r="8587" b="6696"/>
          <a:stretch/>
        </p:blipFill>
        <p:spPr>
          <a:xfrm>
            <a:off x="1036364" y="1795007"/>
            <a:ext cx="7070911" cy="3267986"/>
          </a:xfrm>
          <a:prstGeom prst="rect">
            <a:avLst/>
          </a:prstGeom>
        </p:spPr>
      </p:pic>
      <p:pic>
        <p:nvPicPr>
          <p:cNvPr id="3" name="Son enregistré">
            <a:hlinkClick r:id="" action="ppaction://media"/>
            <a:extLst>
              <a:ext uri="{FF2B5EF4-FFF2-40B4-BE49-F238E27FC236}">
                <a16:creationId xmlns:a16="http://schemas.microsoft.com/office/drawing/2014/main" id="{2073EF64-6CA5-4D46-9A2D-04F05FD15B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07408" y="904858"/>
            <a:ext cx="487363" cy="487363"/>
          </a:xfrm>
          <a:prstGeom prst="rect">
            <a:avLst/>
          </a:prstGeom>
        </p:spPr>
      </p:pic>
      <p:sp>
        <p:nvSpPr>
          <p:cNvPr id="7" name="ZoneTexte 6">
            <a:extLst>
              <a:ext uri="{FF2B5EF4-FFF2-40B4-BE49-F238E27FC236}">
                <a16:creationId xmlns:a16="http://schemas.microsoft.com/office/drawing/2014/main" id="{7D6749EB-169D-4143-B20A-15C2F5EBFDF8}"/>
              </a:ext>
            </a:extLst>
          </p:cNvPr>
          <p:cNvSpPr txBox="1"/>
          <p:nvPr/>
        </p:nvSpPr>
        <p:spPr>
          <a:xfrm>
            <a:off x="2399894" y="5989750"/>
            <a:ext cx="6593636" cy="369332"/>
          </a:xfrm>
          <a:prstGeom prst="rect">
            <a:avLst/>
          </a:prstGeom>
          <a:noFill/>
        </p:spPr>
        <p:txBody>
          <a:bodyPr wrap="square">
            <a:spAutoFit/>
          </a:bodyPr>
          <a:lstStyle/>
          <a:p>
            <a:pPr algn="ctr"/>
            <a:r>
              <a:rPr lang="fr-FR" sz="1800" dirty="0">
                <a:solidFill>
                  <a:srgbClr val="0000FF"/>
                </a:solidFill>
                <a:hlinkClick r:id="rId8">
                  <a:extLst>
                    <a:ext uri="{A12FA001-AC4F-418D-AE19-62706E023703}">
                      <ahyp:hlinkClr xmlns:ahyp="http://schemas.microsoft.com/office/drawing/2018/hyperlinkcolor" val="tx"/>
                    </a:ext>
                  </a:extLst>
                </a:hlinkClick>
              </a:rPr>
              <a:t>http://extranet.ac-dijon.fr/limesurvey/index.php/183147?lang=fr</a:t>
            </a:r>
            <a:endParaRPr lang="fr-FR" sz="1800" dirty="0"/>
          </a:p>
        </p:txBody>
      </p:sp>
      <p:sp>
        <p:nvSpPr>
          <p:cNvPr id="8" name="ZoneTexte 7">
            <a:extLst>
              <a:ext uri="{FF2B5EF4-FFF2-40B4-BE49-F238E27FC236}">
                <a16:creationId xmlns:a16="http://schemas.microsoft.com/office/drawing/2014/main" id="{945744C9-3BE5-45E7-958D-64C46A8DB89F}"/>
              </a:ext>
            </a:extLst>
          </p:cNvPr>
          <p:cNvSpPr txBox="1"/>
          <p:nvPr/>
        </p:nvSpPr>
        <p:spPr>
          <a:xfrm>
            <a:off x="-1" y="5989750"/>
            <a:ext cx="2662177" cy="369332"/>
          </a:xfrm>
          <a:prstGeom prst="rect">
            <a:avLst/>
          </a:prstGeom>
          <a:noFill/>
        </p:spPr>
        <p:txBody>
          <a:bodyPr wrap="square" rtlCol="0">
            <a:spAutoFit/>
          </a:bodyPr>
          <a:lstStyle/>
          <a:p>
            <a:r>
              <a:rPr lang="fr-FR" dirty="0"/>
              <a:t>Questionnaire en ligne:</a:t>
            </a:r>
          </a:p>
        </p:txBody>
      </p:sp>
      <p:sp>
        <p:nvSpPr>
          <p:cNvPr id="9" name="ZoneTexte 8">
            <a:extLst>
              <a:ext uri="{FF2B5EF4-FFF2-40B4-BE49-F238E27FC236}">
                <a16:creationId xmlns:a16="http://schemas.microsoft.com/office/drawing/2014/main" id="{886D8902-E13E-45B0-8BF1-47949A74E4F9}"/>
              </a:ext>
            </a:extLst>
          </p:cNvPr>
          <p:cNvSpPr txBox="1"/>
          <p:nvPr/>
        </p:nvSpPr>
        <p:spPr>
          <a:xfrm>
            <a:off x="1809049" y="5341705"/>
            <a:ext cx="2349123" cy="369332"/>
          </a:xfrm>
          <a:prstGeom prst="rect">
            <a:avLst/>
          </a:prstGeom>
          <a:noFill/>
        </p:spPr>
        <p:txBody>
          <a:bodyPr wrap="square" rtlCol="0">
            <a:spAutoFit/>
          </a:bodyPr>
          <a:lstStyle/>
          <a:p>
            <a:r>
              <a:rPr lang="fr-FR" dirty="0"/>
              <a:t>Ressources en ligne:</a:t>
            </a:r>
          </a:p>
        </p:txBody>
      </p:sp>
    </p:spTree>
    <p:extLst>
      <p:ext uri="{BB962C8B-B14F-4D97-AF65-F5344CB8AC3E}">
        <p14:creationId xmlns:p14="http://schemas.microsoft.com/office/powerpoint/2010/main" val="41546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123"/>
          <p:cNvPicPr/>
          <p:nvPr/>
        </p:nvPicPr>
        <p:blipFill>
          <a:blip r:embed="rId2"/>
          <a:stretch/>
        </p:blipFill>
        <p:spPr>
          <a:xfrm>
            <a:off x="4113720" y="4962600"/>
            <a:ext cx="1286280" cy="1445400"/>
          </a:xfrm>
          <a:prstGeom prst="rect">
            <a:avLst/>
          </a:prstGeom>
          <a:ln>
            <a:noFill/>
          </a:ln>
        </p:spPr>
      </p:pic>
      <p:sp>
        <p:nvSpPr>
          <p:cNvPr id="2" name="ZoneTexte 1"/>
          <p:cNvSpPr txBox="1"/>
          <p:nvPr/>
        </p:nvSpPr>
        <p:spPr>
          <a:xfrm>
            <a:off x="1611086" y="653143"/>
            <a:ext cx="5704114" cy="1200329"/>
          </a:xfrm>
          <a:prstGeom prst="rect">
            <a:avLst/>
          </a:prstGeom>
          <a:noFill/>
        </p:spPr>
        <p:txBody>
          <a:bodyPr wrap="square" rtlCol="0">
            <a:spAutoFit/>
          </a:bodyPr>
          <a:lstStyle/>
          <a:p>
            <a:r>
              <a:rPr lang="fr-FR" b="1" i="1" u="sng" dirty="0"/>
              <a:t>Contacts CPC : </a:t>
            </a:r>
          </a:p>
          <a:p>
            <a:r>
              <a:rPr lang="fr-FR" dirty="0"/>
              <a:t>Sandrine TINDY : </a:t>
            </a:r>
            <a:r>
              <a:rPr lang="fr-FR" dirty="0">
                <a:hlinkClick r:id="rId3"/>
              </a:rPr>
              <a:t>Sandrine.caraballo@ac-dijon.fr</a:t>
            </a:r>
            <a:endParaRPr lang="fr-FR" dirty="0"/>
          </a:p>
          <a:p>
            <a:r>
              <a:rPr lang="fr-FR" dirty="0"/>
              <a:t>Anissa EL HAIRECH : </a:t>
            </a:r>
            <a:r>
              <a:rPr lang="fr-FR" dirty="0">
                <a:hlinkClick r:id="rId4"/>
              </a:rPr>
              <a:t>Anissa.ghalifa@ac-dijon.fr</a:t>
            </a:r>
            <a:endParaRPr lang="fr-FR" dirty="0"/>
          </a:p>
          <a:p>
            <a:endParaRPr lang="fr-FR" dirty="0"/>
          </a:p>
        </p:txBody>
      </p:sp>
      <p:sp>
        <p:nvSpPr>
          <p:cNvPr id="3" name="Rectangle à coins arrondis 2"/>
          <p:cNvSpPr/>
          <p:nvPr/>
        </p:nvSpPr>
        <p:spPr>
          <a:xfrm>
            <a:off x="1611086" y="653143"/>
            <a:ext cx="5283200" cy="10450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7D589-5C71-4271-9455-B28EF54A7082}"/>
              </a:ext>
            </a:extLst>
          </p:cNvPr>
          <p:cNvSpPr/>
          <p:nvPr/>
        </p:nvSpPr>
        <p:spPr>
          <a:xfrm>
            <a:off x="2466949" y="2547703"/>
            <a:ext cx="6529753" cy="1384995"/>
          </a:xfrm>
          <a:prstGeom prst="rect">
            <a:avLst/>
          </a:prstGeom>
        </p:spPr>
        <p:txBody>
          <a:bodyPr wrap="square">
            <a:spAutoFit/>
          </a:bodyPr>
          <a:lstStyle/>
          <a:p>
            <a:pPr marL="857250" lvl="0" indent="-857250" algn="ctr">
              <a:buFont typeface="+mj-lt"/>
              <a:buAutoNum type="romanUcPeriod"/>
            </a:pPr>
            <a:r>
              <a:rPr lang="fr-FR" sz="4400" b="1" dirty="0"/>
              <a:t>Qu’est-ce que  </a:t>
            </a:r>
          </a:p>
          <a:p>
            <a:pPr lvl="0" algn="ctr"/>
            <a:r>
              <a:rPr lang="fr-FR" sz="4000" b="1" i="1" dirty="0"/>
              <a:t>« lire de manière fluide »?</a:t>
            </a:r>
          </a:p>
        </p:txBody>
      </p:sp>
      <p:pic>
        <p:nvPicPr>
          <p:cNvPr id="4" name="Son enregistré">
            <a:hlinkClick r:id="" action="ppaction://media"/>
            <a:extLst>
              <a:ext uri="{FF2B5EF4-FFF2-40B4-BE49-F238E27FC236}">
                <a16:creationId xmlns:a16="http://schemas.microsoft.com/office/drawing/2014/main" id="{45B0F8F9-C9D9-49A2-95D5-607F8BC115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7025" y="4636477"/>
            <a:ext cx="609600"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Lire de manière fluide c’est …</a:t>
            </a:r>
          </a:p>
        </p:txBody>
      </p:sp>
      <p:sp>
        <p:nvSpPr>
          <p:cNvPr id="6" name="ZoneTexte 5">
            <a:extLst>
              <a:ext uri="{FF2B5EF4-FFF2-40B4-BE49-F238E27FC236}">
                <a16:creationId xmlns:a16="http://schemas.microsoft.com/office/drawing/2014/main" id="{1C878AC2-5D22-4F70-BE06-A2AFA87D688E}"/>
              </a:ext>
            </a:extLst>
          </p:cNvPr>
          <p:cNvSpPr txBox="1"/>
          <p:nvPr/>
        </p:nvSpPr>
        <p:spPr>
          <a:xfrm>
            <a:off x="2191295" y="5316902"/>
            <a:ext cx="4825218" cy="646331"/>
          </a:xfrm>
          <a:prstGeom prst="rect">
            <a:avLst/>
          </a:prstGeom>
          <a:noFill/>
          <a:ln>
            <a:solidFill>
              <a:srgbClr val="FF0000"/>
            </a:solidFill>
          </a:ln>
        </p:spPr>
        <p:txBody>
          <a:bodyPr wrap="square" rtlCol="0">
            <a:spAutoFit/>
          </a:bodyPr>
          <a:lstStyle/>
          <a:p>
            <a:r>
              <a:rPr lang="fr-FR" sz="3600" dirty="0"/>
              <a:t> LIRE AVEC AISANCE</a:t>
            </a:r>
          </a:p>
        </p:txBody>
      </p:sp>
      <p:sp>
        <p:nvSpPr>
          <p:cNvPr id="9" name="Flèche droite 8"/>
          <p:cNvSpPr/>
          <p:nvPr/>
        </p:nvSpPr>
        <p:spPr>
          <a:xfrm rot="5400000">
            <a:off x="4100937" y="4573952"/>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8218167">
            <a:off x="5639198" y="2910646"/>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2555073">
            <a:off x="2708617" y="2910646"/>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828259" y="1542444"/>
            <a:ext cx="3731659" cy="1443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Enseignement progressif</a:t>
            </a:r>
          </a:p>
        </p:txBody>
      </p:sp>
      <p:sp>
        <p:nvSpPr>
          <p:cNvPr id="7" name="Ellipse 6"/>
          <p:cNvSpPr/>
          <p:nvPr/>
        </p:nvSpPr>
        <p:spPr>
          <a:xfrm>
            <a:off x="753978" y="1542445"/>
            <a:ext cx="3731659" cy="1443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Enseignement régulier</a:t>
            </a:r>
          </a:p>
        </p:txBody>
      </p:sp>
      <p:sp>
        <p:nvSpPr>
          <p:cNvPr id="5" name="Rectangle 4"/>
          <p:cNvSpPr/>
          <p:nvPr/>
        </p:nvSpPr>
        <p:spPr>
          <a:xfrm>
            <a:off x="1259890" y="3607412"/>
            <a:ext cx="6892368" cy="121089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Automatisation </a:t>
            </a:r>
          </a:p>
          <a:p>
            <a:pPr algn="ctr"/>
            <a:r>
              <a:rPr lang="fr-FR" sz="2800" dirty="0">
                <a:solidFill>
                  <a:schemeClr val="tx1"/>
                </a:solidFill>
              </a:rPr>
              <a:t>dans la reconnaissance des mots</a:t>
            </a:r>
          </a:p>
        </p:txBody>
      </p:sp>
      <p:pic>
        <p:nvPicPr>
          <p:cNvPr id="3" name="Son enregistré">
            <a:hlinkClick r:id="" action="ppaction://media"/>
            <a:extLst>
              <a:ext uri="{FF2B5EF4-FFF2-40B4-BE49-F238E27FC236}">
                <a16:creationId xmlns:a16="http://schemas.microsoft.com/office/drawing/2014/main" id="{4F343EC5-9DD2-4581-B851-601EC5F18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895" y="615527"/>
            <a:ext cx="487363" cy="487363"/>
          </a:xfrm>
          <a:prstGeom prst="rect">
            <a:avLst/>
          </a:prstGeom>
        </p:spPr>
      </p:pic>
    </p:spTree>
    <p:extLst>
      <p:ext uri="{BB962C8B-B14F-4D97-AF65-F5344CB8AC3E}">
        <p14:creationId xmlns:p14="http://schemas.microsoft.com/office/powerpoint/2010/main" val="27817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èche droite 13"/>
          <p:cNvSpPr/>
          <p:nvPr/>
        </p:nvSpPr>
        <p:spPr>
          <a:xfrm rot="5400000">
            <a:off x="4111976" y="3505934"/>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Lire de manière fluide c’est …</a:t>
            </a:r>
          </a:p>
        </p:txBody>
      </p:sp>
      <p:sp>
        <p:nvSpPr>
          <p:cNvPr id="6" name="ZoneTexte 5">
            <a:extLst>
              <a:ext uri="{FF2B5EF4-FFF2-40B4-BE49-F238E27FC236}">
                <a16:creationId xmlns:a16="http://schemas.microsoft.com/office/drawing/2014/main" id="{1C878AC2-5D22-4F70-BE06-A2AFA87D688E}"/>
              </a:ext>
            </a:extLst>
          </p:cNvPr>
          <p:cNvSpPr txBox="1"/>
          <p:nvPr/>
        </p:nvSpPr>
        <p:spPr>
          <a:xfrm>
            <a:off x="2191295" y="5316902"/>
            <a:ext cx="4825218" cy="646331"/>
          </a:xfrm>
          <a:prstGeom prst="rect">
            <a:avLst/>
          </a:prstGeom>
          <a:noFill/>
          <a:ln>
            <a:solidFill>
              <a:srgbClr val="FF0000"/>
            </a:solidFill>
          </a:ln>
        </p:spPr>
        <p:txBody>
          <a:bodyPr wrap="square" rtlCol="0">
            <a:spAutoFit/>
          </a:bodyPr>
          <a:lstStyle/>
          <a:p>
            <a:r>
              <a:rPr lang="fr-FR" sz="3600" dirty="0"/>
              <a:t> LIRE SANS ERREUR</a:t>
            </a:r>
          </a:p>
        </p:txBody>
      </p:sp>
      <p:sp>
        <p:nvSpPr>
          <p:cNvPr id="9" name="Flèche droite 8"/>
          <p:cNvSpPr/>
          <p:nvPr/>
        </p:nvSpPr>
        <p:spPr>
          <a:xfrm rot="5400000">
            <a:off x="4100937" y="4573952"/>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5400000">
            <a:off x="4100937" y="2404094"/>
            <a:ext cx="1045029" cy="4408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2245165" y="1273798"/>
            <a:ext cx="4756571" cy="1443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Développer </a:t>
            </a:r>
          </a:p>
          <a:p>
            <a:pPr algn="ctr"/>
            <a:r>
              <a:rPr lang="fr-FR" sz="2800" dirty="0">
                <a:solidFill>
                  <a:schemeClr val="tx1"/>
                </a:solidFill>
              </a:rPr>
              <a:t>la décision lexicale</a:t>
            </a:r>
          </a:p>
        </p:txBody>
      </p:sp>
      <p:sp>
        <p:nvSpPr>
          <p:cNvPr id="5" name="Rectangle 4"/>
          <p:cNvSpPr/>
          <p:nvPr/>
        </p:nvSpPr>
        <p:spPr>
          <a:xfrm>
            <a:off x="2429828" y="4264432"/>
            <a:ext cx="4387246" cy="56215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Accès au sens des mots</a:t>
            </a:r>
          </a:p>
        </p:txBody>
      </p:sp>
      <p:sp>
        <p:nvSpPr>
          <p:cNvPr id="13" name="Rectangle 12"/>
          <p:cNvSpPr/>
          <p:nvPr/>
        </p:nvSpPr>
        <p:spPr>
          <a:xfrm>
            <a:off x="2064965" y="3179768"/>
            <a:ext cx="5077877" cy="769406"/>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Précision dans le décodage</a:t>
            </a:r>
          </a:p>
        </p:txBody>
      </p:sp>
      <p:pic>
        <p:nvPicPr>
          <p:cNvPr id="3" name="Son enregistré">
            <a:hlinkClick r:id="" action="ppaction://media"/>
            <a:extLst>
              <a:ext uri="{FF2B5EF4-FFF2-40B4-BE49-F238E27FC236}">
                <a16:creationId xmlns:a16="http://schemas.microsoft.com/office/drawing/2014/main" id="{1B232673-FEF4-4808-AA3B-4567CA88A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872" y="602318"/>
            <a:ext cx="487363" cy="487363"/>
          </a:xfrm>
          <a:prstGeom prst="rect">
            <a:avLst/>
          </a:prstGeom>
        </p:spPr>
      </p:pic>
    </p:spTree>
    <p:extLst>
      <p:ext uri="{BB962C8B-B14F-4D97-AF65-F5344CB8AC3E}">
        <p14:creationId xmlns:p14="http://schemas.microsoft.com/office/powerpoint/2010/main" val="40857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5"/>
          <a:stretch>
            <a:fillRect/>
          </a:stretch>
        </p:blipFill>
        <p:spPr>
          <a:xfrm>
            <a:off x="1568689" y="1500015"/>
            <a:ext cx="5838825" cy="1152525"/>
          </a:xfrm>
          <a:prstGeom prst="rect">
            <a:avLst/>
          </a:prstGeom>
        </p:spPr>
      </p:pic>
      <p:sp>
        <p:nvSpPr>
          <p:cNvPr id="9" name="Rectangle 8"/>
          <p:cNvSpPr/>
          <p:nvPr/>
        </p:nvSpPr>
        <p:spPr>
          <a:xfrm>
            <a:off x="1568689" y="2967085"/>
            <a:ext cx="1235242" cy="44917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lipas</a:t>
            </a:r>
          </a:p>
        </p:txBody>
      </p:sp>
      <p:sp>
        <p:nvSpPr>
          <p:cNvPr id="10" name="Rectangle 9"/>
          <p:cNvSpPr/>
          <p:nvPr/>
        </p:nvSpPr>
        <p:spPr>
          <a:xfrm>
            <a:off x="3104817" y="2967085"/>
            <a:ext cx="1235242" cy="44917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raqide</a:t>
            </a:r>
          </a:p>
        </p:txBody>
      </p:sp>
      <p:sp>
        <p:nvSpPr>
          <p:cNvPr id="11" name="Rectangle 10"/>
          <p:cNvSpPr/>
          <p:nvPr/>
        </p:nvSpPr>
        <p:spPr>
          <a:xfrm>
            <a:off x="4640945" y="2983100"/>
            <a:ext cx="1235242" cy="44917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erruer</a:t>
            </a:r>
          </a:p>
        </p:txBody>
      </p:sp>
      <p:sp>
        <p:nvSpPr>
          <p:cNvPr id="13" name="Rectangle 12"/>
          <p:cNvSpPr/>
          <p:nvPr/>
        </p:nvSpPr>
        <p:spPr>
          <a:xfrm>
            <a:off x="6174673" y="3001857"/>
            <a:ext cx="1235242" cy="44917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erreur</a:t>
            </a:r>
          </a:p>
        </p:txBody>
      </p:sp>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La décision lexicale?</a:t>
            </a:r>
          </a:p>
        </p:txBody>
      </p:sp>
      <p:sp>
        <p:nvSpPr>
          <p:cNvPr id="3" name="Rectangle 2"/>
          <p:cNvSpPr/>
          <p:nvPr/>
        </p:nvSpPr>
        <p:spPr>
          <a:xfrm>
            <a:off x="3476265" y="3625870"/>
            <a:ext cx="5667735" cy="646331"/>
          </a:xfrm>
          <a:prstGeom prst="rect">
            <a:avLst/>
          </a:prstGeom>
        </p:spPr>
        <p:txBody>
          <a:bodyPr wrap="square">
            <a:spAutoFit/>
          </a:bodyPr>
          <a:lstStyle/>
          <a:p>
            <a:r>
              <a:rPr lang="fr-FR" dirty="0">
                <a:hlinkClick r:id="rId6"/>
              </a:rPr>
              <a:t>https://moncerveaualecole.com/le-piege-a-mots/</a:t>
            </a:r>
            <a:endParaRPr lang="fr-FR" dirty="0"/>
          </a:p>
          <a:p>
            <a:endParaRPr lang="fr-FR" dirty="0"/>
          </a:p>
        </p:txBody>
      </p:sp>
      <p:sp>
        <p:nvSpPr>
          <p:cNvPr id="4" name="Rectangle 3"/>
          <p:cNvSpPr/>
          <p:nvPr/>
        </p:nvSpPr>
        <p:spPr>
          <a:xfrm>
            <a:off x="724553" y="4268272"/>
            <a:ext cx="8643734" cy="2246769"/>
          </a:xfrm>
          <a:prstGeom prst="rect">
            <a:avLst/>
          </a:prstGeom>
        </p:spPr>
        <p:txBody>
          <a:bodyPr wrap="square">
            <a:spAutoFit/>
          </a:bodyPr>
          <a:lstStyle/>
          <a:p>
            <a:r>
              <a:rPr lang="fr-FR" sz="2800" u="sng" dirty="0"/>
              <a:t>Plusieurs compétences nécessaires pour réussir</a:t>
            </a:r>
            <a:r>
              <a:rPr lang="fr-FR" sz="2800" dirty="0"/>
              <a:t> : </a:t>
            </a:r>
          </a:p>
          <a:p>
            <a:pPr marL="285750" indent="-285750">
              <a:buFont typeface="Wingdings" panose="05000000000000000000" pitchFamily="2" charset="2"/>
              <a:buChar char="§"/>
            </a:pPr>
            <a:r>
              <a:rPr lang="fr-FR" sz="2800" dirty="0"/>
              <a:t>avoir un large vocabulaire</a:t>
            </a:r>
          </a:p>
          <a:p>
            <a:pPr marL="285750" indent="-285750">
              <a:buFont typeface="Wingdings" panose="05000000000000000000" pitchFamily="2" charset="2"/>
              <a:buChar char="§"/>
            </a:pPr>
            <a:r>
              <a:rPr lang="fr-FR" sz="2800" dirty="0"/>
              <a:t>avoir une bonne maîtrise des règles de l’orthographe</a:t>
            </a:r>
          </a:p>
          <a:p>
            <a:pPr marL="285750" indent="-285750">
              <a:buFont typeface="Wingdings" panose="05000000000000000000" pitchFamily="2" charset="2"/>
              <a:buChar char="§"/>
            </a:pPr>
            <a:r>
              <a:rPr lang="fr-FR" sz="2800" dirty="0"/>
              <a:t>être précis dans sa lecture</a:t>
            </a:r>
          </a:p>
        </p:txBody>
      </p:sp>
      <p:pic>
        <p:nvPicPr>
          <p:cNvPr id="6" name="Son enregistré">
            <a:hlinkClick r:id="" action="ppaction://media"/>
            <a:extLst>
              <a:ext uri="{FF2B5EF4-FFF2-40B4-BE49-F238E27FC236}">
                <a16:creationId xmlns:a16="http://schemas.microsoft.com/office/drawing/2014/main" id="{C99FFD42-83D1-48FD-80B8-FE28A0F7F4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6389" y="602318"/>
            <a:ext cx="487363" cy="487363"/>
          </a:xfrm>
          <a:prstGeom prst="rect">
            <a:avLst/>
          </a:prstGeom>
        </p:spPr>
      </p:pic>
    </p:spTree>
    <p:extLst>
      <p:ext uri="{BB962C8B-B14F-4D97-AF65-F5344CB8AC3E}">
        <p14:creationId xmlns:p14="http://schemas.microsoft.com/office/powerpoint/2010/main" val="5945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A0EE-3E3D-494B-99CE-881EC325CBD4}"/>
              </a:ext>
            </a:extLst>
          </p:cNvPr>
          <p:cNvSpPr>
            <a:spLocks noGrp="1"/>
          </p:cNvSpPr>
          <p:nvPr>
            <p:ph type="title"/>
          </p:nvPr>
        </p:nvSpPr>
        <p:spPr>
          <a:xfrm>
            <a:off x="457200" y="541301"/>
            <a:ext cx="8229240" cy="609398"/>
          </a:xfrm>
          <a:solidFill>
            <a:srgbClr val="F16B75"/>
          </a:solidFill>
          <a:ln>
            <a:solidFill>
              <a:schemeClr val="tx1"/>
            </a:solidFill>
          </a:ln>
        </p:spPr>
        <p:txBody>
          <a:bodyPr/>
          <a:lstStyle/>
          <a:p>
            <a:pPr algn="ctr"/>
            <a:r>
              <a:rPr lang="fr-FR" dirty="0"/>
              <a:t>La décision lexicale?</a:t>
            </a:r>
          </a:p>
        </p:txBody>
      </p:sp>
      <p:pic>
        <p:nvPicPr>
          <p:cNvPr id="4" name="Image 3"/>
          <p:cNvPicPr>
            <a:picLocks noChangeAspect="1"/>
          </p:cNvPicPr>
          <p:nvPr/>
        </p:nvPicPr>
        <p:blipFill>
          <a:blip r:embed="rId5"/>
          <a:stretch>
            <a:fillRect/>
          </a:stretch>
        </p:blipFill>
        <p:spPr>
          <a:xfrm>
            <a:off x="457200" y="1265952"/>
            <a:ext cx="3464560" cy="2692056"/>
          </a:xfrm>
          <a:prstGeom prst="rect">
            <a:avLst/>
          </a:prstGeom>
        </p:spPr>
      </p:pic>
      <p:pic>
        <p:nvPicPr>
          <p:cNvPr id="5" name="Image 4"/>
          <p:cNvPicPr>
            <a:picLocks noChangeAspect="1"/>
          </p:cNvPicPr>
          <p:nvPr/>
        </p:nvPicPr>
        <p:blipFill>
          <a:blip r:embed="rId6"/>
          <a:stretch>
            <a:fillRect/>
          </a:stretch>
        </p:blipFill>
        <p:spPr>
          <a:xfrm>
            <a:off x="457200" y="4073262"/>
            <a:ext cx="3464560" cy="2641925"/>
          </a:xfrm>
          <a:prstGeom prst="rect">
            <a:avLst/>
          </a:prstGeom>
        </p:spPr>
      </p:pic>
      <p:pic>
        <p:nvPicPr>
          <p:cNvPr id="16" name="Image 15"/>
          <p:cNvPicPr>
            <a:picLocks noChangeAspect="1"/>
          </p:cNvPicPr>
          <p:nvPr/>
        </p:nvPicPr>
        <p:blipFill rotWithShape="1">
          <a:blip r:embed="rId7"/>
          <a:srcRect l="8568" r="4571"/>
          <a:stretch/>
        </p:blipFill>
        <p:spPr>
          <a:xfrm>
            <a:off x="4792492" y="1552630"/>
            <a:ext cx="3489515" cy="4605498"/>
          </a:xfrm>
          <a:prstGeom prst="rect">
            <a:avLst/>
          </a:prstGeom>
        </p:spPr>
      </p:pic>
      <p:pic>
        <p:nvPicPr>
          <p:cNvPr id="3" name="Son enregistré">
            <a:hlinkClick r:id="" action="ppaction://media"/>
            <a:extLst>
              <a:ext uri="{FF2B5EF4-FFF2-40B4-BE49-F238E27FC236}">
                <a16:creationId xmlns:a16="http://schemas.microsoft.com/office/drawing/2014/main" id="{143D0DEB-72AB-4C19-8B2E-AFFAAC8ADF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06391" y="620620"/>
            <a:ext cx="487363" cy="487363"/>
          </a:xfrm>
          <a:prstGeom prst="rect">
            <a:avLst/>
          </a:prstGeom>
        </p:spPr>
      </p:pic>
    </p:spTree>
    <p:extLst>
      <p:ext uri="{BB962C8B-B14F-4D97-AF65-F5344CB8AC3E}">
        <p14:creationId xmlns:p14="http://schemas.microsoft.com/office/powerpoint/2010/main" val="10131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14516</TotalTime>
  <Words>8790</Words>
  <Application>Microsoft Office PowerPoint</Application>
  <PresentationFormat>Affichage à l'écran (4:3)</PresentationFormat>
  <Paragraphs>607</Paragraphs>
  <Slides>43</Slides>
  <Notes>42</Notes>
  <HiddenSlides>0</HiddenSlides>
  <MMClips>42</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43</vt:i4>
      </vt:variant>
    </vt:vector>
  </HeadingPairs>
  <TitlesOfParts>
    <vt:vector size="52" baseType="lpstr">
      <vt:lpstr>Arial</vt:lpstr>
      <vt:lpstr>Calibri</vt:lpstr>
      <vt:lpstr>Liberation Serif</vt:lpstr>
      <vt:lpstr>Symbol</vt:lpstr>
      <vt:lpstr>Times New Roman</vt:lpstr>
      <vt:lpstr>Wingdings</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Lire de manière fluide c’est …</vt:lpstr>
      <vt:lpstr>Lire de manière fluide c’est …</vt:lpstr>
      <vt:lpstr>La décision lexicale?</vt:lpstr>
      <vt:lpstr>La décision lexicale?</vt:lpstr>
      <vt:lpstr>Les  voies de lecture</vt:lpstr>
      <vt:lpstr>Quel intérêt à travailler la décision lexicale?</vt:lpstr>
      <vt:lpstr>Lire de manière fluide c’est …</vt:lpstr>
      <vt:lpstr>Lire de manière fluide c’est aussi…</vt:lpstr>
      <vt:lpstr>Lire de manière fluide c’est aussi…</vt:lpstr>
      <vt:lpstr>Un point de vigilance…</vt:lpstr>
      <vt:lpstr>Ainsi, la fluence est …</vt:lpstr>
      <vt:lpstr>II. Comment enseigner la fluence?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un enseignement efficace…  un enseignement progressif</vt:lpstr>
      <vt:lpstr>Pour un enseignement efficace…  un enseignement progressif</vt:lpstr>
      <vt:lpstr>Pour un enseignement efficace…  un enseignement progressif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Administrateur MEN</dc:creator>
  <dc:description/>
  <cp:lastModifiedBy>anissa ghalifa</cp:lastModifiedBy>
  <cp:revision>472</cp:revision>
  <cp:lastPrinted>2015-02-04T16:19:06Z</cp:lastPrinted>
  <dcterms:created xsi:type="dcterms:W3CDTF">2015-02-04T10:43:31Z</dcterms:created>
  <dcterms:modified xsi:type="dcterms:W3CDTF">2022-05-03T08:18:18Z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(4:3)</vt:lpwstr>
  </property>
  <property fmtid="{D5CDD505-2E9C-101B-9397-08002B2CF9AE}" pid="9" name="ScaleCrop">
    <vt:bool>false</vt:bool>
  </property>
  <property fmtid="{D5CDD505-2E9C-101B-9397-08002B2CF9AE}" pid="10" name="ShareDoc">
    <vt:bool>false</vt:bool>
  </property>
  <property fmtid="{D5CDD505-2E9C-101B-9397-08002B2CF9AE}" pid="11" name="Slides">
    <vt:i4>11</vt:i4>
  </property>
</Properties>
</file>