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7" r:id="rId2"/>
    <p:sldId id="259" r:id="rId3"/>
    <p:sldId id="263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11BDE-0F1F-4B20-94DA-4B4FE438B201}" type="datetimeFigureOut">
              <a:rPr lang="fr-FR" smtClean="0"/>
              <a:t>24/01/2023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14E40-78D5-46C5-8295-3CC9B33E4D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280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Bonjour à tous et merci d’être présents pour ce premier temps de formation mathématique autour de la création de problèmes mathématiques.</a:t>
            </a:r>
          </a:p>
          <a:p>
            <a:r>
              <a:rPr lang="fr-FR" dirty="0"/>
              <a:t>Cette année, et compte-tenu du contexte sanitaire complexe que nous avons traversé, il nous semblait intéressant de pouvoir vous proposer cette année un module qui sorte un peu de ce que l’on a l’habitude de proposer en formation, inscrit au plan de formation continue </a:t>
            </a:r>
          </a:p>
          <a:p>
            <a:r>
              <a:rPr lang="fr-FR" dirty="0"/>
              <a:t>un projet fédérateur qui puisse rassembler plusieurs classes, plusieurs enseignants de la circonscription autour d’un même projet que l’on a intitulé « </a:t>
            </a:r>
            <a:r>
              <a:rPr lang="fr-FR" dirty="0" err="1"/>
              <a:t>Math’ta</a:t>
            </a:r>
            <a:r>
              <a:rPr lang="fr-FR" dirty="0"/>
              <a:t> ville. »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5622798" y="6482758"/>
            <a:ext cx="4301543" cy="341063"/>
          </a:xfrm>
        </p:spPr>
        <p:txBody>
          <a:bodyPr/>
          <a:lstStyle/>
          <a:p>
            <a:fld id="{D155CF59-6E93-4A3A-A8E8-A291FFEA9CF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70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076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5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4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2629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39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80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07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74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3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1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0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1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8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7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8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microsoft.com/office/2007/relationships/hdphoto" Target="../media/hdphoto1.wdp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41D5E72-77A5-4E6A-AEF7-C1C39C07E7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 l="20290" t="23183" r="14546" b="17482"/>
          <a:stretch/>
        </p:blipFill>
        <p:spPr>
          <a:xfrm>
            <a:off x="-82051" y="323012"/>
            <a:ext cx="2694937" cy="5276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D1B65D9-649F-46F1-A473-E095577E7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39505" y="3386664"/>
            <a:ext cx="14662663" cy="2766528"/>
          </a:xfrm>
        </p:spPr>
        <p:txBody>
          <a:bodyPr>
            <a:normAutofit/>
          </a:bodyPr>
          <a:lstStyle/>
          <a:p>
            <a:pPr algn="l"/>
            <a:r>
              <a:rPr lang="fr-FR" sz="6000" dirty="0">
                <a:solidFill>
                  <a:schemeClr val="accent5">
                    <a:lumMod val="75000"/>
                  </a:schemeClr>
                </a:solidFill>
              </a:rPr>
              <a:t>MATH’ ton école!  </a:t>
            </a:r>
            <a:br>
              <a:rPr lang="fr-FR" sz="6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6000" dirty="0">
                <a:solidFill>
                  <a:schemeClr val="accent5">
                    <a:lumMod val="75000"/>
                  </a:schemeClr>
                </a:solidFill>
              </a:rPr>
              <a:t>			        	    Math’ ton </a:t>
            </a:r>
            <a:r>
              <a:rPr lang="fr-FR" sz="6000" dirty="0" err="1">
                <a:solidFill>
                  <a:schemeClr val="accent5">
                    <a:lumMod val="75000"/>
                  </a:schemeClr>
                </a:solidFill>
              </a:rPr>
              <a:t>college</a:t>
            </a:r>
            <a:r>
              <a:rPr lang="fr-FR" sz="6000" dirty="0">
                <a:solidFill>
                  <a:schemeClr val="accent5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C7DDABE-8A7B-4821-B46C-2E246A316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8557">
            <a:off x="8645884" y="1874868"/>
            <a:ext cx="2310170" cy="1339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9479677-A6B1-4082-AB2A-E849E9D72F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9695" y="315658"/>
            <a:ext cx="2517346" cy="125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2AEFFFA-EAC4-44EB-8FBA-D81F6E0821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05188">
            <a:off x="2490149" y="443132"/>
            <a:ext cx="2359584" cy="137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FC8FA11-54C1-46E2-BF71-86B8231A93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2271" y="3252563"/>
            <a:ext cx="2163692" cy="1439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6C820E5-17A9-4714-A181-DA0AFDED06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4489" y="3026111"/>
            <a:ext cx="2231937" cy="1518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3F7B207-CBE5-4502-B584-8282F2DEA5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359279" y="323012"/>
            <a:ext cx="2401230" cy="1167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62F70353-D008-47F9-8219-146DD5118F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922106">
            <a:off x="2569225" y="1963854"/>
            <a:ext cx="2471253" cy="125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62DDAB4-1D5F-4CDF-9B43-2BC27BC3ED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433" y="1572876"/>
            <a:ext cx="3256536" cy="1831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796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6AB214-D7A4-4EAC-BEBF-FCF510798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97" y="5013219"/>
            <a:ext cx="11195025" cy="2034266"/>
          </a:xfrm>
        </p:spPr>
        <p:txBody>
          <a:bodyPr>
            <a:noAutofit/>
          </a:bodyPr>
          <a:lstStyle/>
          <a:p>
            <a:r>
              <a:rPr lang="fr-FR" sz="2400" b="1" cap="none" dirty="0">
                <a:solidFill>
                  <a:schemeClr val="tx1"/>
                </a:solidFill>
                <a:latin typeface="Ink Free" panose="03080402000500000000" pitchFamily="66" charset="0"/>
              </a:rPr>
              <a:t>Fais découvrir ton environnement à d’autres élèves à travers les mathématiques!</a:t>
            </a:r>
          </a:p>
        </p:txBody>
      </p:sp>
      <p:sp>
        <p:nvSpPr>
          <p:cNvPr id="6" name="Étoile : 5 branches 5">
            <a:extLst>
              <a:ext uri="{FF2B5EF4-FFF2-40B4-BE49-F238E27FC236}">
                <a16:creationId xmlns:a16="http://schemas.microsoft.com/office/drawing/2014/main" id="{092F06F9-EC8A-4407-BE9B-500EED1ADAC2}"/>
              </a:ext>
            </a:extLst>
          </p:cNvPr>
          <p:cNvSpPr/>
          <p:nvPr/>
        </p:nvSpPr>
        <p:spPr>
          <a:xfrm>
            <a:off x="8535999" y="1"/>
            <a:ext cx="3181905" cy="2464744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Participe à un projet collectif</a:t>
            </a:r>
          </a:p>
        </p:txBody>
      </p:sp>
      <p:cxnSp>
        <p:nvCxnSpPr>
          <p:cNvPr id="15" name="Connecteur : en arc 14">
            <a:extLst>
              <a:ext uri="{FF2B5EF4-FFF2-40B4-BE49-F238E27FC236}">
                <a16:creationId xmlns:a16="http://schemas.microsoft.com/office/drawing/2014/main" id="{83B9A752-EE42-4440-BE2E-E359847C831C}"/>
              </a:ext>
            </a:extLst>
          </p:cNvPr>
          <p:cNvCxnSpPr>
            <a:cxnSpLocks/>
          </p:cNvCxnSpPr>
          <p:nvPr/>
        </p:nvCxnSpPr>
        <p:spPr>
          <a:xfrm flipV="1">
            <a:off x="211014" y="3309046"/>
            <a:ext cx="11211952" cy="1013658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6"/>
            </a:solidFill>
            <a:prstDash val="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7" name="Graphique 36" descr="Caméra">
            <a:extLst>
              <a:ext uri="{FF2B5EF4-FFF2-40B4-BE49-F238E27FC236}">
                <a16:creationId xmlns:a16="http://schemas.microsoft.com/office/drawing/2014/main" id="{B2416D54-4951-4BE3-85A6-7A3FBE31E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9509" y="4317756"/>
            <a:ext cx="550098" cy="550098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56A77A92-D6CE-491E-B1BB-88DC2DE454C2}"/>
              </a:ext>
            </a:extLst>
          </p:cNvPr>
          <p:cNvSpPr txBox="1"/>
          <p:nvPr/>
        </p:nvSpPr>
        <p:spPr>
          <a:xfrm>
            <a:off x="1993059" y="3503310"/>
            <a:ext cx="159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Prends une photo</a:t>
            </a:r>
          </a:p>
        </p:txBody>
      </p:sp>
      <p:pic>
        <p:nvPicPr>
          <p:cNvPr id="41" name="Graphique 40" descr="Utilisateurs">
            <a:extLst>
              <a:ext uri="{FF2B5EF4-FFF2-40B4-BE49-F238E27FC236}">
                <a16:creationId xmlns:a16="http://schemas.microsoft.com/office/drawing/2014/main" id="{7E68867C-829E-4310-BB15-D7E010743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6006" y="3497812"/>
            <a:ext cx="762949" cy="762949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1080A497-AD10-4DA0-88A4-FB51138E1CD1}"/>
              </a:ext>
            </a:extLst>
          </p:cNvPr>
          <p:cNvSpPr txBox="1"/>
          <p:nvPr/>
        </p:nvSpPr>
        <p:spPr>
          <a:xfrm>
            <a:off x="144232" y="4260761"/>
            <a:ext cx="2028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Choisis </a:t>
            </a:r>
            <a:r>
              <a:rPr lang="fr-FR" sz="2000" b="1" dirty="0">
                <a:solidFill>
                  <a:prstClr val="black"/>
                </a:solidFill>
                <a:latin typeface="Ink Free" panose="03080402000500000000" pitchFamily="66" charset="0"/>
              </a:rPr>
              <a:t>un élément de ton environnement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pic>
        <p:nvPicPr>
          <p:cNvPr id="44" name="Graphique 43" descr="Tableau noir">
            <a:extLst>
              <a:ext uri="{FF2B5EF4-FFF2-40B4-BE49-F238E27FC236}">
                <a16:creationId xmlns:a16="http://schemas.microsoft.com/office/drawing/2014/main" id="{6EB60509-0829-44F6-A2DC-232F6C698B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6026" y="3700058"/>
            <a:ext cx="643573" cy="643573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49711AC1-E80A-499F-9E37-E65C7B2FBE08}"/>
              </a:ext>
            </a:extLst>
          </p:cNvPr>
          <p:cNvSpPr txBox="1"/>
          <p:nvPr/>
        </p:nvSpPr>
        <p:spPr>
          <a:xfrm>
            <a:off x="3655517" y="4260761"/>
            <a:ext cx="180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Ecris un énoncé de problème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77D2FD4-037B-4733-A5F8-B31483A2C431}"/>
              </a:ext>
            </a:extLst>
          </p:cNvPr>
          <p:cNvSpPr txBox="1"/>
          <p:nvPr/>
        </p:nvSpPr>
        <p:spPr>
          <a:xfrm>
            <a:off x="5641983" y="2934176"/>
            <a:ext cx="1334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Rédige la réponse</a:t>
            </a:r>
          </a:p>
        </p:txBody>
      </p:sp>
      <p:pic>
        <p:nvPicPr>
          <p:cNvPr id="51" name="Graphique 50" descr="Crayon">
            <a:extLst>
              <a:ext uri="{FF2B5EF4-FFF2-40B4-BE49-F238E27FC236}">
                <a16:creationId xmlns:a16="http://schemas.microsoft.com/office/drawing/2014/main" id="{0CF0FB68-29D9-49C8-9F32-AE9FCAE001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17880" y="3579589"/>
            <a:ext cx="520951" cy="520951"/>
          </a:xfrm>
          <a:prstGeom prst="rect">
            <a:avLst/>
          </a:prstGeom>
        </p:spPr>
      </p:pic>
      <p:pic>
        <p:nvPicPr>
          <p:cNvPr id="53" name="Graphique 52" descr="Broyeur">
            <a:extLst>
              <a:ext uri="{FF2B5EF4-FFF2-40B4-BE49-F238E27FC236}">
                <a16:creationId xmlns:a16="http://schemas.microsoft.com/office/drawing/2014/main" id="{9F666ADE-51D6-45E9-85B9-C077098753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8391" y="2738301"/>
            <a:ext cx="626763" cy="626763"/>
          </a:xfrm>
          <a:prstGeom prst="rect">
            <a:avLst/>
          </a:prstGeom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91A69035-3402-4FCC-A950-1ECAE242101E}"/>
              </a:ext>
            </a:extLst>
          </p:cNvPr>
          <p:cNvSpPr txBox="1"/>
          <p:nvPr/>
        </p:nvSpPr>
        <p:spPr>
          <a:xfrm>
            <a:off x="7624637" y="3575161"/>
            <a:ext cx="1455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Partage-le sur la carte interactive</a:t>
            </a:r>
          </a:p>
        </p:txBody>
      </p:sp>
      <p:pic>
        <p:nvPicPr>
          <p:cNvPr id="58" name="Graphique 57" descr="Personne avec une idée">
            <a:extLst>
              <a:ext uri="{FF2B5EF4-FFF2-40B4-BE49-F238E27FC236}">
                <a16:creationId xmlns:a16="http://schemas.microsoft.com/office/drawing/2014/main" id="{3A830877-339D-4A13-B81B-B54D1671EC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65444" y="3465234"/>
            <a:ext cx="828103" cy="828103"/>
          </a:xfrm>
          <a:prstGeom prst="rect">
            <a:avLst/>
          </a:prstGeom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1BD11805-61EA-4BD5-952F-D5DB6FFF80B9}"/>
              </a:ext>
            </a:extLst>
          </p:cNvPr>
          <p:cNvSpPr txBox="1"/>
          <p:nvPr/>
        </p:nvSpPr>
        <p:spPr>
          <a:xfrm>
            <a:off x="9614753" y="2464744"/>
            <a:ext cx="2103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Résous les problèmes des autres classes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7D590373-3023-478B-AFB2-CD25C08C375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 l="20290" t="23183" r="14546" b="17482"/>
          <a:stretch/>
        </p:blipFill>
        <p:spPr>
          <a:xfrm>
            <a:off x="29071" y="-65096"/>
            <a:ext cx="1720783" cy="3369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6A8C4B2B-5221-4DEB-B640-85A54FDEBF94}"/>
              </a:ext>
            </a:extLst>
          </p:cNvPr>
          <p:cNvSpPr txBox="1">
            <a:spLocks/>
          </p:cNvSpPr>
          <p:nvPr/>
        </p:nvSpPr>
        <p:spPr>
          <a:xfrm rot="21420000">
            <a:off x="137313" y="540025"/>
            <a:ext cx="8290062" cy="2766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chemeClr val="accent5">
                    <a:lumMod val="75000"/>
                  </a:schemeClr>
                </a:solidFill>
              </a:rPr>
              <a:t>MATH’ ton école!  </a:t>
            </a:r>
            <a:br>
              <a:rPr lang="fr-FR" sz="4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4000" dirty="0">
                <a:solidFill>
                  <a:schemeClr val="accent5">
                    <a:lumMod val="75000"/>
                  </a:schemeClr>
                </a:solidFill>
              </a:rPr>
              <a:t>			        	 Math’ ton collège!</a:t>
            </a:r>
          </a:p>
        </p:txBody>
      </p:sp>
    </p:spTree>
    <p:extLst>
      <p:ext uri="{BB962C8B-B14F-4D97-AF65-F5344CB8AC3E}">
        <p14:creationId xmlns:p14="http://schemas.microsoft.com/office/powerpoint/2010/main" val="410682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6AB214-D7A4-4EAC-BEBF-FCF510798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97" y="5013219"/>
            <a:ext cx="11195025" cy="2034266"/>
          </a:xfrm>
        </p:spPr>
        <p:txBody>
          <a:bodyPr>
            <a:noAutofit/>
          </a:bodyPr>
          <a:lstStyle/>
          <a:p>
            <a:r>
              <a:rPr lang="fr-FR" sz="2400" b="1" cap="none" dirty="0">
                <a:solidFill>
                  <a:schemeClr val="tx1"/>
                </a:solidFill>
                <a:latin typeface="Ink Free" panose="03080402000500000000" pitchFamily="66" charset="0"/>
              </a:rPr>
              <a:t>Fais découvrir ton environnement à d’autres élèves à travers les mathématiques!</a:t>
            </a:r>
          </a:p>
        </p:txBody>
      </p:sp>
      <p:sp>
        <p:nvSpPr>
          <p:cNvPr id="6" name="Étoile : 5 branches 5">
            <a:extLst>
              <a:ext uri="{FF2B5EF4-FFF2-40B4-BE49-F238E27FC236}">
                <a16:creationId xmlns:a16="http://schemas.microsoft.com/office/drawing/2014/main" id="{092F06F9-EC8A-4407-BE9B-500EED1ADAC2}"/>
              </a:ext>
            </a:extLst>
          </p:cNvPr>
          <p:cNvSpPr/>
          <p:nvPr/>
        </p:nvSpPr>
        <p:spPr>
          <a:xfrm>
            <a:off x="8673252" y="132934"/>
            <a:ext cx="3052206" cy="2406449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Quelques principes </a:t>
            </a:r>
          </a:p>
        </p:txBody>
      </p:sp>
      <p:cxnSp>
        <p:nvCxnSpPr>
          <p:cNvPr id="15" name="Connecteur : en arc 14">
            <a:extLst>
              <a:ext uri="{FF2B5EF4-FFF2-40B4-BE49-F238E27FC236}">
                <a16:creationId xmlns:a16="http://schemas.microsoft.com/office/drawing/2014/main" id="{83B9A752-EE42-4440-BE2E-E359847C831C}"/>
              </a:ext>
            </a:extLst>
          </p:cNvPr>
          <p:cNvCxnSpPr>
            <a:cxnSpLocks/>
          </p:cNvCxnSpPr>
          <p:nvPr/>
        </p:nvCxnSpPr>
        <p:spPr>
          <a:xfrm flipV="1">
            <a:off x="211014" y="3309046"/>
            <a:ext cx="11211952" cy="1013658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6"/>
            </a:solidFill>
            <a:prstDash val="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A87B74AA-F1C1-485B-8CFC-09C3CEA28DE8}"/>
              </a:ext>
            </a:extLst>
          </p:cNvPr>
          <p:cNvGrpSpPr/>
          <p:nvPr/>
        </p:nvGrpSpPr>
        <p:grpSpPr>
          <a:xfrm>
            <a:off x="135969" y="2913827"/>
            <a:ext cx="3746602" cy="964551"/>
            <a:chOff x="0" y="1709362"/>
            <a:chExt cx="2256716" cy="910281"/>
          </a:xfr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2A024A1D-ED88-4E25-86D2-93D3103BF6D3}"/>
                </a:ext>
              </a:extLst>
            </p:cNvPr>
            <p:cNvSpPr/>
            <p:nvPr/>
          </p:nvSpPr>
          <p:spPr>
            <a:xfrm>
              <a:off x="0" y="1709362"/>
              <a:ext cx="2256716" cy="910281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 : coins arrondis 4">
              <a:extLst>
                <a:ext uri="{FF2B5EF4-FFF2-40B4-BE49-F238E27FC236}">
                  <a16:creationId xmlns:a16="http://schemas.microsoft.com/office/drawing/2014/main" id="{9C70A57A-F816-48A1-B3E5-8508CE468660}"/>
                </a:ext>
              </a:extLst>
            </p:cNvPr>
            <p:cNvSpPr txBox="1"/>
            <p:nvPr/>
          </p:nvSpPr>
          <p:spPr>
            <a:xfrm>
              <a:off x="44436" y="1753798"/>
              <a:ext cx="2167844" cy="82140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marL="0" marR="0" lvl="0" indent="0" algn="ctr" defTabSz="1689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endParaRP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412E1F41-537F-4400-A777-7437DEF7293A}"/>
              </a:ext>
            </a:extLst>
          </p:cNvPr>
          <p:cNvGrpSpPr/>
          <p:nvPr/>
        </p:nvGrpSpPr>
        <p:grpSpPr>
          <a:xfrm>
            <a:off x="7938404" y="2789173"/>
            <a:ext cx="3484561" cy="1023604"/>
            <a:chOff x="3838025" y="2992714"/>
            <a:chExt cx="1263028" cy="82096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27F1B4E4-F15A-449F-B800-E5EBC2278C87}"/>
                </a:ext>
              </a:extLst>
            </p:cNvPr>
            <p:cNvSpPr/>
            <p:nvPr/>
          </p:nvSpPr>
          <p:spPr>
            <a:xfrm>
              <a:off x="3838025" y="2992714"/>
              <a:ext cx="1263028" cy="820968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 : coins arrondis 4">
              <a:extLst>
                <a:ext uri="{FF2B5EF4-FFF2-40B4-BE49-F238E27FC236}">
                  <a16:creationId xmlns:a16="http://schemas.microsoft.com/office/drawing/2014/main" id="{2C45CBF3-FAD8-4942-975D-868581E5A109}"/>
                </a:ext>
              </a:extLst>
            </p:cNvPr>
            <p:cNvSpPr txBox="1"/>
            <p:nvPr/>
          </p:nvSpPr>
          <p:spPr>
            <a:xfrm>
              <a:off x="3878101" y="3032790"/>
              <a:ext cx="1182876" cy="7408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84DA2D23-822D-4044-9F6B-D7573565175F}"/>
              </a:ext>
            </a:extLst>
          </p:cNvPr>
          <p:cNvGrpSpPr/>
          <p:nvPr/>
        </p:nvGrpSpPr>
        <p:grpSpPr>
          <a:xfrm>
            <a:off x="7045224" y="4294650"/>
            <a:ext cx="3399084" cy="1013657"/>
            <a:chOff x="5767358" y="2992714"/>
            <a:chExt cx="1263028" cy="82096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9619E2DB-4BA7-4C0C-9D36-F2F2EBB29B3D}"/>
                </a:ext>
              </a:extLst>
            </p:cNvPr>
            <p:cNvSpPr/>
            <p:nvPr/>
          </p:nvSpPr>
          <p:spPr>
            <a:xfrm>
              <a:off x="5767358" y="2992714"/>
              <a:ext cx="1263028" cy="820968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 : coins arrondis 4">
              <a:extLst>
                <a:ext uri="{FF2B5EF4-FFF2-40B4-BE49-F238E27FC236}">
                  <a16:creationId xmlns:a16="http://schemas.microsoft.com/office/drawing/2014/main" id="{B432D1AF-1941-46AE-A46C-42C010C859EF}"/>
                </a:ext>
              </a:extLst>
            </p:cNvPr>
            <p:cNvSpPr txBox="1"/>
            <p:nvPr/>
          </p:nvSpPr>
          <p:spPr>
            <a:xfrm>
              <a:off x="5807434" y="3032790"/>
              <a:ext cx="1182876" cy="7408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endParaRP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34D0C6EF-B321-4AE0-BDDB-CC53310ABA83}"/>
              </a:ext>
            </a:extLst>
          </p:cNvPr>
          <p:cNvGrpSpPr/>
          <p:nvPr/>
        </p:nvGrpSpPr>
        <p:grpSpPr>
          <a:xfrm>
            <a:off x="4188536" y="2507421"/>
            <a:ext cx="3399084" cy="945673"/>
            <a:chOff x="6363555" y="1157809"/>
            <a:chExt cx="1263028" cy="82096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25188E3E-7332-4297-B208-A0F5483F0E85}"/>
                </a:ext>
              </a:extLst>
            </p:cNvPr>
            <p:cNvSpPr/>
            <p:nvPr/>
          </p:nvSpPr>
          <p:spPr>
            <a:xfrm>
              <a:off x="6363555" y="1157809"/>
              <a:ext cx="1263028" cy="820968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 : coins arrondis 4">
              <a:extLst>
                <a:ext uri="{FF2B5EF4-FFF2-40B4-BE49-F238E27FC236}">
                  <a16:creationId xmlns:a16="http://schemas.microsoft.com/office/drawing/2014/main" id="{5741ABF0-062A-4829-9E81-0772FBF7B6E9}"/>
                </a:ext>
              </a:extLst>
            </p:cNvPr>
            <p:cNvSpPr txBox="1"/>
            <p:nvPr/>
          </p:nvSpPr>
          <p:spPr>
            <a:xfrm>
              <a:off x="6403631" y="1197885"/>
              <a:ext cx="1182876" cy="7408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CB4A604E-996A-4DC7-A546-F9E4D1E1E70D}"/>
              </a:ext>
            </a:extLst>
          </p:cNvPr>
          <p:cNvGrpSpPr/>
          <p:nvPr/>
        </p:nvGrpSpPr>
        <p:grpSpPr>
          <a:xfrm>
            <a:off x="704500" y="4401886"/>
            <a:ext cx="4790719" cy="945674"/>
            <a:chOff x="3241828" y="1157809"/>
            <a:chExt cx="1263028" cy="82096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3D1F34BF-7E65-4037-ACBD-619F79BBD9F9}"/>
                </a:ext>
              </a:extLst>
            </p:cNvPr>
            <p:cNvSpPr/>
            <p:nvPr/>
          </p:nvSpPr>
          <p:spPr>
            <a:xfrm>
              <a:off x="3241828" y="1157809"/>
              <a:ext cx="1263028" cy="820968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angle : coins arrondis 4">
              <a:extLst>
                <a:ext uri="{FF2B5EF4-FFF2-40B4-BE49-F238E27FC236}">
                  <a16:creationId xmlns:a16="http://schemas.microsoft.com/office/drawing/2014/main" id="{D0BFFEA2-C936-4DC6-8A82-CAC19CBCF168}"/>
                </a:ext>
              </a:extLst>
            </p:cNvPr>
            <p:cNvSpPr txBox="1"/>
            <p:nvPr/>
          </p:nvSpPr>
          <p:spPr>
            <a:xfrm>
              <a:off x="3281904" y="1197885"/>
              <a:ext cx="1182876" cy="7408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endParaRP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ADAAC6E2-51AA-4774-9867-AFABE0FE5FEA}"/>
              </a:ext>
            </a:extLst>
          </p:cNvPr>
          <p:cNvSpPr txBox="1"/>
          <p:nvPr/>
        </p:nvSpPr>
        <p:spPr>
          <a:xfrm>
            <a:off x="184332" y="2916926"/>
            <a:ext cx="3698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1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.Ta photo doit être en lien avec ton environnement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5C5799-249A-44C5-8E99-DE6AA7951A78}"/>
              </a:ext>
            </a:extLst>
          </p:cNvPr>
          <p:cNvSpPr txBox="1"/>
          <p:nvPr/>
        </p:nvSpPr>
        <p:spPr>
          <a:xfrm>
            <a:off x="4242229" y="2532157"/>
            <a:ext cx="3237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2. Tu dois t’appuyer sur les types de problèmes que tu as déjà travaillé en classe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90EF63F-DF0E-4667-9D28-3975BFD60E40}"/>
              </a:ext>
            </a:extLst>
          </p:cNvPr>
          <p:cNvSpPr txBox="1"/>
          <p:nvPr/>
        </p:nvSpPr>
        <p:spPr>
          <a:xfrm>
            <a:off x="797727" y="4377150"/>
            <a:ext cx="4604267" cy="853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3. La solution décrit la démarche et les procédures efficaces  pour résoudre le problème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CE51A74-9229-4810-A632-987FD01A0337}"/>
              </a:ext>
            </a:extLst>
          </p:cNvPr>
          <p:cNvSpPr txBox="1"/>
          <p:nvPr/>
        </p:nvSpPr>
        <p:spPr>
          <a:xfrm>
            <a:off x="8066157" y="2848157"/>
            <a:ext cx="3246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5. Tu peux ajouter un petit texte qui présente la photo que tu as prise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95BF961-A844-4922-BEFD-45F665923A21}"/>
              </a:ext>
            </a:extLst>
          </p:cNvPr>
          <p:cNvSpPr txBox="1"/>
          <p:nvPr/>
        </p:nvSpPr>
        <p:spPr>
          <a:xfrm>
            <a:off x="7183058" y="4290487"/>
            <a:ext cx="3183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4. La classe devra choisir les problèmes qui seront déposés sur la carte interactive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8BA41493-6F37-4E57-B655-B6ED768AF7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 l="20290" t="23183" r="14546" b="17482"/>
          <a:stretch/>
        </p:blipFill>
        <p:spPr>
          <a:xfrm>
            <a:off x="26130" y="-324"/>
            <a:ext cx="1420533" cy="278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itre 1">
            <a:extLst>
              <a:ext uri="{FF2B5EF4-FFF2-40B4-BE49-F238E27FC236}">
                <a16:creationId xmlns:a16="http://schemas.microsoft.com/office/drawing/2014/main" id="{4B674D9E-CED4-496A-B844-52CF45DB25BD}"/>
              </a:ext>
            </a:extLst>
          </p:cNvPr>
          <p:cNvSpPr txBox="1">
            <a:spLocks/>
          </p:cNvSpPr>
          <p:nvPr/>
        </p:nvSpPr>
        <p:spPr>
          <a:xfrm rot="21420000">
            <a:off x="108566" y="269451"/>
            <a:ext cx="8290062" cy="2766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chemeClr val="accent5">
                    <a:lumMod val="75000"/>
                  </a:schemeClr>
                </a:solidFill>
              </a:rPr>
              <a:t>MATH’ ton école!  </a:t>
            </a:r>
            <a:br>
              <a:rPr lang="fr-FR" sz="4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4000" dirty="0">
                <a:solidFill>
                  <a:schemeClr val="accent5">
                    <a:lumMod val="75000"/>
                  </a:schemeClr>
                </a:solidFill>
              </a:rPr>
              <a:t>			        	 Math’ ton collège!</a:t>
            </a:r>
          </a:p>
        </p:txBody>
      </p:sp>
    </p:spTree>
    <p:extLst>
      <p:ext uri="{BB962C8B-B14F-4D97-AF65-F5344CB8AC3E}">
        <p14:creationId xmlns:p14="http://schemas.microsoft.com/office/powerpoint/2010/main" val="2696777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283</Words>
  <Application>Microsoft Office PowerPoint</Application>
  <PresentationFormat>Grand écran</PresentationFormat>
  <Paragraphs>22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Impact</vt:lpstr>
      <vt:lpstr>Ink Free</vt:lpstr>
      <vt:lpstr>OpenDyslexic</vt:lpstr>
      <vt:lpstr>Grand événement</vt:lpstr>
      <vt:lpstr>MATH’ ton école!                   Math’ ton college!</vt:lpstr>
      <vt:lpstr>Fais découvrir ton environnement à d’autres élèves à travers les mathématiques!</vt:lpstr>
      <vt:lpstr>Fais découvrir ton environnement à d’autres élèves à travers les mathématiques!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MATH’ TA VILLE!</dc:title>
  <dc:creator>cpc-avallon</dc:creator>
  <cp:lastModifiedBy>cpc-avallon</cp:lastModifiedBy>
  <cp:revision>3</cp:revision>
  <dcterms:created xsi:type="dcterms:W3CDTF">2022-01-24T13:06:00Z</dcterms:created>
  <dcterms:modified xsi:type="dcterms:W3CDTF">2023-01-24T17:12:53Z</dcterms:modified>
</cp:coreProperties>
</file>