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E1D2-4563-4678-92FD-0CE07E972551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F10CFDB-27F3-44C7-9512-08F8277DF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1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E1D2-4563-4678-92FD-0CE07E972551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CFDB-27F3-44C7-9512-08F8277DF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12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E1D2-4563-4678-92FD-0CE07E972551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CFDB-27F3-44C7-9512-08F8277DF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76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E1D2-4563-4678-92FD-0CE07E972551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CFDB-27F3-44C7-9512-08F8277DF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52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38BE1D2-4563-4678-92FD-0CE07E972551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F10CFDB-27F3-44C7-9512-08F8277DF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14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E1D2-4563-4678-92FD-0CE07E972551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CFDB-27F3-44C7-9512-08F8277DF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97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E1D2-4563-4678-92FD-0CE07E972551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CFDB-27F3-44C7-9512-08F8277DF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09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E1D2-4563-4678-92FD-0CE07E972551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CFDB-27F3-44C7-9512-08F8277DF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01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E1D2-4563-4678-92FD-0CE07E972551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CFDB-27F3-44C7-9512-08F8277DF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50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E1D2-4563-4678-92FD-0CE07E972551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CFDB-27F3-44C7-9512-08F8277DF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62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E1D2-4563-4678-92FD-0CE07E972551}" type="datetimeFigureOut">
              <a:rPr lang="fr-FR" smtClean="0"/>
              <a:t>26/01/2023</a:t>
            </a:fld>
            <a:endParaRPr lang="fr-F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CFDB-27F3-44C7-9512-08F8277DF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28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38BE1D2-4563-4678-92FD-0CE07E972551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F10CFDB-27F3-44C7-9512-08F8277DF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4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/>
              <a:t>J’apprends à résoudre des problèmes multiplicatifs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9847" y="4389120"/>
            <a:ext cx="10240577" cy="1364566"/>
          </a:xfrm>
        </p:spPr>
        <p:txBody>
          <a:bodyPr>
            <a:normAutofit fontScale="55000" lnSpcReduction="20000"/>
          </a:bodyPr>
          <a:lstStyle/>
          <a:p>
            <a:endParaRPr lang="fr-FR" dirty="0"/>
          </a:p>
          <a:p>
            <a:r>
              <a:rPr lang="fr-FR" sz="6000" i="1" dirty="0"/>
              <a:t>Je cherche le nombre de parts</a:t>
            </a:r>
          </a:p>
          <a:p>
            <a:pPr algn="r"/>
            <a:r>
              <a:rPr lang="fr-FR" sz="6000" b="1" dirty="0"/>
              <a:t>CM1</a:t>
            </a:r>
          </a:p>
        </p:txBody>
      </p:sp>
    </p:spTree>
    <p:extLst>
      <p:ext uri="{BB962C8B-B14F-4D97-AF65-F5344CB8AC3E}">
        <p14:creationId xmlns:p14="http://schemas.microsoft.com/office/powerpoint/2010/main" val="368119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168003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fr-FR" sz="4400" u="sng" dirty="0"/>
              <a:t>Problème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3270" y="1327222"/>
            <a:ext cx="11386856" cy="78277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Mme Dupont possède des poules qui pondent 138 œufs par jour. Elle répartit les œufs dans des boîtes de 6. </a:t>
            </a:r>
          </a:p>
          <a:p>
            <a:pPr marL="0" indent="0">
              <a:lnSpc>
                <a:spcPct val="170000"/>
              </a:lnSpc>
              <a:buNone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9839" y="2630041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chemeClr val="accent1">
                    <a:lumMod val="75000"/>
                  </a:schemeClr>
                </a:solidFill>
              </a:rPr>
              <a:t>Combien de boîtes pourra-t-elle remplir chaque jour?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13270" y="3826241"/>
            <a:ext cx="1707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Ce que je sais :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228655" y="3845148"/>
            <a:ext cx="1707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Ce que je cherche : 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AA2010C-A3A8-43D3-B074-C0D74D993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48" y="3447897"/>
            <a:ext cx="2381526" cy="158768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A34613A-19A0-4CE8-A9E7-23B8FFAA4200}"/>
              </a:ext>
            </a:extLst>
          </p:cNvPr>
          <p:cNvSpPr txBox="1"/>
          <p:nvPr/>
        </p:nvSpPr>
        <p:spPr>
          <a:xfrm>
            <a:off x="2205970" y="4592405"/>
            <a:ext cx="20116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138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660790A-2B33-4106-8AA5-272362A6E962}"/>
              </a:ext>
            </a:extLst>
          </p:cNvPr>
          <p:cNvCxnSpPr>
            <a:stCxn id="17" idx="2"/>
          </p:cNvCxnSpPr>
          <p:nvPr/>
        </p:nvCxnSpPr>
        <p:spPr>
          <a:xfrm>
            <a:off x="3211811" y="5035581"/>
            <a:ext cx="0" cy="478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AE171778-3EFC-4CC2-AECC-9035A5433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970" y="5514535"/>
            <a:ext cx="1892042" cy="126136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142E342C-0719-407A-A233-3F4829859693}"/>
              </a:ext>
            </a:extLst>
          </p:cNvPr>
          <p:cNvSpPr txBox="1"/>
          <p:nvPr/>
        </p:nvSpPr>
        <p:spPr>
          <a:xfrm>
            <a:off x="8003304" y="3954188"/>
            <a:ext cx="418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nombre total de boîtes que Mme Dupont pourra remplir chaque jour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5E60FFE-766A-48A9-91EA-555CBE63E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421" y="5283611"/>
            <a:ext cx="1013773" cy="67693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F8C70F2-9860-4636-BF19-04C5F2743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421" y="5307817"/>
            <a:ext cx="1012024" cy="67671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FC2486BB-84A4-4785-95FF-721740868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1627" y="5329869"/>
            <a:ext cx="1012024" cy="67671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45185CD-2067-4498-87BF-A843D3124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2830" y="5301821"/>
            <a:ext cx="1012024" cy="676715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27EBED23-DB55-41E8-8597-45A2F7424A2E}"/>
              </a:ext>
            </a:extLst>
          </p:cNvPr>
          <p:cNvSpPr txBox="1"/>
          <p:nvPr/>
        </p:nvSpPr>
        <p:spPr>
          <a:xfrm>
            <a:off x="8625505" y="5329869"/>
            <a:ext cx="110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/>
          </a:p>
          <a:p>
            <a:r>
              <a:rPr lang="fr-FR" b="1" dirty="0"/>
              <a:t>………..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6AFFD32A-AA62-494B-A1D4-E5E75A5A000A}"/>
              </a:ext>
            </a:extLst>
          </p:cNvPr>
          <p:cNvCxnSpPr/>
          <p:nvPr/>
        </p:nvCxnSpPr>
        <p:spPr>
          <a:xfrm>
            <a:off x="6291421" y="6145215"/>
            <a:ext cx="548343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AD6F9021-254B-4E5A-BC94-3899075B0C22}"/>
              </a:ext>
            </a:extLst>
          </p:cNvPr>
          <p:cNvSpPr txBox="1"/>
          <p:nvPr/>
        </p:nvSpPr>
        <p:spPr>
          <a:xfrm>
            <a:off x="8003305" y="6145215"/>
            <a:ext cx="269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544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11" grpId="0"/>
      <p:bldP spid="18" grpId="0" animBg="1"/>
      <p:bldP spid="26" grpId="0"/>
      <p:bldP spid="31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210780" y="2312894"/>
            <a:ext cx="1181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_____________________________________________________________________________________________________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45194" y="121024"/>
            <a:ext cx="114998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POUR M’AIDER A COMPRENDRE LE PROBLEME, JE PEUX RANGER LES ŒUFS DANS DES BOÎTES DE 6 OEUFS</a:t>
            </a:r>
          </a:p>
          <a:p>
            <a:endParaRPr lang="fr-FR" b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7B5DEEA-CADC-4D04-A547-F89AC6D55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5" y="1284444"/>
            <a:ext cx="1183684" cy="48772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42674F5-0573-4C9B-9DE2-1C4C74A60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825" y="1296263"/>
            <a:ext cx="1182727" cy="48772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2FCA1F8-2F5F-4BEF-8700-04C3C6382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936" y="1284444"/>
            <a:ext cx="1203878" cy="49644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2C4B52D-9941-4241-8CCD-9BA17EA6F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745" y="1301219"/>
            <a:ext cx="1182727" cy="48772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F359AC7-BA5E-4233-B518-AF199D86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947" y="1288633"/>
            <a:ext cx="1182727" cy="48772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4DFA043-2051-42B5-84FB-B68638416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92" y="1835723"/>
            <a:ext cx="1182727" cy="48772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D527609-C5A5-4F77-8CB7-7E4549F8C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936" y="1822348"/>
            <a:ext cx="1182727" cy="48772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5C2DBA8-775B-4292-8407-4203FB213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035" y="1834943"/>
            <a:ext cx="1182727" cy="48772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F50458FD-0CA5-4F5E-A379-99ACEBF4E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938" y="1834775"/>
            <a:ext cx="1182727" cy="48772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DC1234F-A32F-4E38-94AE-775CA6742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841" y="1834775"/>
            <a:ext cx="1182727" cy="48772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4D80257-14A1-4D18-B7F0-8967CF5FE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645" y="1794197"/>
            <a:ext cx="1182727" cy="48772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0A965EC-82B0-48BE-8FAB-987A76C04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645" y="1264647"/>
            <a:ext cx="1182727" cy="487722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ADB2227-578B-4589-B31B-25455DA86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847" y="1260602"/>
            <a:ext cx="1182727" cy="48772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D5197742-D530-4E0B-B2BB-10B0C71B29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471" b="3129"/>
          <a:stretch/>
        </p:blipFill>
        <p:spPr>
          <a:xfrm>
            <a:off x="10294066" y="1303894"/>
            <a:ext cx="952435" cy="47246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4BA39A41-B35C-4550-98AC-75ABEA288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103" y="3079115"/>
            <a:ext cx="1348995" cy="902039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898AD23F-8C8F-4842-9705-57DE76536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765" y="3086269"/>
            <a:ext cx="1338277" cy="89487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652DA786-8D0F-4879-8FF4-D40DD1FF5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259" y="3079115"/>
            <a:ext cx="1338276" cy="89487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31E80608-1696-4014-AB7D-3FDED9BA8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0283" y="3093428"/>
            <a:ext cx="1327570" cy="88771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AA6F4C3E-7520-414A-ABC9-EE47C918F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178" y="3086269"/>
            <a:ext cx="1338296" cy="89488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4F83D91-4864-4914-8EC5-F23D9D10E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82" y="3086270"/>
            <a:ext cx="1338296" cy="894885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585F7B83-735C-4840-BE0F-9BD78161A6D7}"/>
              </a:ext>
            </a:extLst>
          </p:cNvPr>
          <p:cNvSpPr txBox="1"/>
          <p:nvPr/>
        </p:nvSpPr>
        <p:spPr>
          <a:xfrm>
            <a:off x="4416918" y="3198167"/>
            <a:ext cx="360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……………………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3FF7EE5D-9AEA-450F-B305-9B80D55D67EF}"/>
              </a:ext>
            </a:extLst>
          </p:cNvPr>
          <p:cNvCxnSpPr/>
          <p:nvPr/>
        </p:nvCxnSpPr>
        <p:spPr>
          <a:xfrm>
            <a:off x="345195" y="4628271"/>
            <a:ext cx="1167728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151BB3F8-5739-4474-8FEB-395F43F2E4D1}"/>
              </a:ext>
            </a:extLst>
          </p:cNvPr>
          <p:cNvSpPr txBox="1"/>
          <p:nvPr/>
        </p:nvSpPr>
        <p:spPr>
          <a:xfrm>
            <a:off x="4838727" y="4867422"/>
            <a:ext cx="3045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710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820236"/>
              </p:ext>
            </p:extLst>
          </p:nvPr>
        </p:nvGraphicFramePr>
        <p:xfrm>
          <a:off x="350332" y="2215949"/>
          <a:ext cx="10689020" cy="2425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740">
                  <a:extLst>
                    <a:ext uri="{9D8B030D-6E8A-4147-A177-3AD203B41FA5}">
                      <a16:colId xmlns:a16="http://schemas.microsoft.com/office/drawing/2014/main" val="1708415712"/>
                    </a:ext>
                  </a:extLst>
                </a:gridCol>
                <a:gridCol w="464740">
                  <a:extLst>
                    <a:ext uri="{9D8B030D-6E8A-4147-A177-3AD203B41FA5}">
                      <a16:colId xmlns:a16="http://schemas.microsoft.com/office/drawing/2014/main" val="948244527"/>
                    </a:ext>
                  </a:extLst>
                </a:gridCol>
                <a:gridCol w="464740">
                  <a:extLst>
                    <a:ext uri="{9D8B030D-6E8A-4147-A177-3AD203B41FA5}">
                      <a16:colId xmlns:a16="http://schemas.microsoft.com/office/drawing/2014/main" val="1853743995"/>
                    </a:ext>
                  </a:extLst>
                </a:gridCol>
                <a:gridCol w="464740">
                  <a:extLst>
                    <a:ext uri="{9D8B030D-6E8A-4147-A177-3AD203B41FA5}">
                      <a16:colId xmlns:a16="http://schemas.microsoft.com/office/drawing/2014/main" val="3993901156"/>
                    </a:ext>
                  </a:extLst>
                </a:gridCol>
                <a:gridCol w="464740">
                  <a:extLst>
                    <a:ext uri="{9D8B030D-6E8A-4147-A177-3AD203B41FA5}">
                      <a16:colId xmlns:a16="http://schemas.microsoft.com/office/drawing/2014/main" val="258368172"/>
                    </a:ext>
                  </a:extLst>
                </a:gridCol>
                <a:gridCol w="464740">
                  <a:extLst>
                    <a:ext uri="{9D8B030D-6E8A-4147-A177-3AD203B41FA5}">
                      <a16:colId xmlns:a16="http://schemas.microsoft.com/office/drawing/2014/main" val="1897828357"/>
                    </a:ext>
                  </a:extLst>
                </a:gridCol>
                <a:gridCol w="464740">
                  <a:extLst>
                    <a:ext uri="{9D8B030D-6E8A-4147-A177-3AD203B41FA5}">
                      <a16:colId xmlns:a16="http://schemas.microsoft.com/office/drawing/2014/main" val="3494160957"/>
                    </a:ext>
                  </a:extLst>
                </a:gridCol>
                <a:gridCol w="464740">
                  <a:extLst>
                    <a:ext uri="{9D8B030D-6E8A-4147-A177-3AD203B41FA5}">
                      <a16:colId xmlns:a16="http://schemas.microsoft.com/office/drawing/2014/main" val="728715585"/>
                    </a:ext>
                  </a:extLst>
                </a:gridCol>
                <a:gridCol w="464740">
                  <a:extLst>
                    <a:ext uri="{9D8B030D-6E8A-4147-A177-3AD203B41FA5}">
                      <a16:colId xmlns:a16="http://schemas.microsoft.com/office/drawing/2014/main" val="4279771940"/>
                    </a:ext>
                  </a:extLst>
                </a:gridCol>
                <a:gridCol w="464740">
                  <a:extLst>
                    <a:ext uri="{9D8B030D-6E8A-4147-A177-3AD203B41FA5}">
                      <a16:colId xmlns:a16="http://schemas.microsoft.com/office/drawing/2014/main" val="454765706"/>
                    </a:ext>
                  </a:extLst>
                </a:gridCol>
                <a:gridCol w="464740">
                  <a:extLst>
                    <a:ext uri="{9D8B030D-6E8A-4147-A177-3AD203B41FA5}">
                      <a16:colId xmlns:a16="http://schemas.microsoft.com/office/drawing/2014/main" val="3726290329"/>
                    </a:ext>
                  </a:extLst>
                </a:gridCol>
                <a:gridCol w="464740">
                  <a:extLst>
                    <a:ext uri="{9D8B030D-6E8A-4147-A177-3AD203B41FA5}">
                      <a16:colId xmlns:a16="http://schemas.microsoft.com/office/drawing/2014/main" val="3916623024"/>
                    </a:ext>
                  </a:extLst>
                </a:gridCol>
                <a:gridCol w="464740">
                  <a:extLst>
                    <a:ext uri="{9D8B030D-6E8A-4147-A177-3AD203B41FA5}">
                      <a16:colId xmlns:a16="http://schemas.microsoft.com/office/drawing/2014/main" val="58661697"/>
                    </a:ext>
                  </a:extLst>
                </a:gridCol>
                <a:gridCol w="464740">
                  <a:extLst>
                    <a:ext uri="{9D8B030D-6E8A-4147-A177-3AD203B41FA5}">
                      <a16:colId xmlns:a16="http://schemas.microsoft.com/office/drawing/2014/main" val="3264036570"/>
                    </a:ext>
                  </a:extLst>
                </a:gridCol>
                <a:gridCol w="464740">
                  <a:extLst>
                    <a:ext uri="{9D8B030D-6E8A-4147-A177-3AD203B41FA5}">
                      <a16:colId xmlns:a16="http://schemas.microsoft.com/office/drawing/2014/main" val="357914085"/>
                    </a:ext>
                  </a:extLst>
                </a:gridCol>
                <a:gridCol w="464740">
                  <a:extLst>
                    <a:ext uri="{9D8B030D-6E8A-4147-A177-3AD203B41FA5}">
                      <a16:colId xmlns:a16="http://schemas.microsoft.com/office/drawing/2014/main" val="3129796815"/>
                    </a:ext>
                  </a:extLst>
                </a:gridCol>
                <a:gridCol w="464740">
                  <a:extLst>
                    <a:ext uri="{9D8B030D-6E8A-4147-A177-3AD203B41FA5}">
                      <a16:colId xmlns:a16="http://schemas.microsoft.com/office/drawing/2014/main" val="276930896"/>
                    </a:ext>
                  </a:extLst>
                </a:gridCol>
                <a:gridCol w="464740">
                  <a:extLst>
                    <a:ext uri="{9D8B030D-6E8A-4147-A177-3AD203B41FA5}">
                      <a16:colId xmlns:a16="http://schemas.microsoft.com/office/drawing/2014/main" val="4112797381"/>
                    </a:ext>
                  </a:extLst>
                </a:gridCol>
                <a:gridCol w="464740">
                  <a:extLst>
                    <a:ext uri="{9D8B030D-6E8A-4147-A177-3AD203B41FA5}">
                      <a16:colId xmlns:a16="http://schemas.microsoft.com/office/drawing/2014/main" val="298607617"/>
                    </a:ext>
                  </a:extLst>
                </a:gridCol>
                <a:gridCol w="464740">
                  <a:extLst>
                    <a:ext uri="{9D8B030D-6E8A-4147-A177-3AD203B41FA5}">
                      <a16:colId xmlns:a16="http://schemas.microsoft.com/office/drawing/2014/main" val="1611056231"/>
                    </a:ext>
                  </a:extLst>
                </a:gridCol>
                <a:gridCol w="464740">
                  <a:extLst>
                    <a:ext uri="{9D8B030D-6E8A-4147-A177-3AD203B41FA5}">
                      <a16:colId xmlns:a16="http://schemas.microsoft.com/office/drawing/2014/main" val="4004673945"/>
                    </a:ext>
                  </a:extLst>
                </a:gridCol>
                <a:gridCol w="464740">
                  <a:extLst>
                    <a:ext uri="{9D8B030D-6E8A-4147-A177-3AD203B41FA5}">
                      <a16:colId xmlns:a16="http://schemas.microsoft.com/office/drawing/2014/main" val="1703278253"/>
                    </a:ext>
                  </a:extLst>
                </a:gridCol>
                <a:gridCol w="464740">
                  <a:extLst>
                    <a:ext uri="{9D8B030D-6E8A-4147-A177-3AD203B41FA5}">
                      <a16:colId xmlns:a16="http://schemas.microsoft.com/office/drawing/2014/main" val="2565322890"/>
                    </a:ext>
                  </a:extLst>
                </a:gridCol>
              </a:tblGrid>
              <a:tr h="1019028">
                <a:tc gridSpan="23"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191978"/>
                  </a:ext>
                </a:extLst>
              </a:tr>
              <a:tr h="14061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733373"/>
                  </a:ext>
                </a:extLst>
              </a:tr>
            </a:tbl>
          </a:graphicData>
        </a:graphic>
      </p:graphicFrame>
      <p:pic>
        <p:nvPicPr>
          <p:cNvPr id="35" name="Image 34">
            <a:extLst>
              <a:ext uri="{FF2B5EF4-FFF2-40B4-BE49-F238E27FC236}">
                <a16:creationId xmlns:a16="http://schemas.microsoft.com/office/drawing/2014/main" id="{83A9A1A2-0DCB-4B12-9CFC-4F53D75CC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623" y="4001097"/>
            <a:ext cx="475529" cy="31701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05118" y="672353"/>
            <a:ext cx="10902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POUR M’AIDER A MIEUX COMPRENDRE LE PROBLEME, JE PEUX UTILISER LE SCHEMA EN BARRES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943542E-6758-4277-BE31-2BE8FF463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87" y="2266122"/>
            <a:ext cx="9978936" cy="8324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9718BF1-EE18-4679-AB05-43A69B878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39" y="4036704"/>
            <a:ext cx="422157" cy="2820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730042-0D0E-41DD-8177-33D5F9429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96" y="4036704"/>
            <a:ext cx="447553" cy="2990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593D9CA-3429-48E7-90B2-D7BF9837E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749" y="4036705"/>
            <a:ext cx="464505" cy="31037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45166F0-CFF4-49EC-AB8A-3268B9703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035" y="4016435"/>
            <a:ext cx="477888" cy="3193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9EC6EC7-3D83-46B0-9835-EA4560DB0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923" y="4042094"/>
            <a:ext cx="477888" cy="3193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112AB21-CAFB-4512-9947-88269DE9C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811" y="4016436"/>
            <a:ext cx="477888" cy="31931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9A7F1AE-81F3-4398-82CE-A67BBCE11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699" y="4016436"/>
            <a:ext cx="477888" cy="31931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62556F6-5FB9-4001-AA02-97C4EAACC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134" y="4036704"/>
            <a:ext cx="477888" cy="31931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F20D0CE-9277-4785-92A6-81F1FAE54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091" y="4014725"/>
            <a:ext cx="447553" cy="32527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B2A2C08-D851-40E5-8462-326FA83AE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644" y="4042094"/>
            <a:ext cx="477887" cy="31931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6C7A633-A021-4299-BB28-5B8732EDA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690" y="4042094"/>
            <a:ext cx="477887" cy="31931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FBD80D8-7437-4D9B-9668-BD75B9C87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283" y="4014725"/>
            <a:ext cx="475529" cy="31701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2324993-0FE6-4959-8829-9ECA3FC7B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420" y="4036705"/>
            <a:ext cx="526878" cy="28207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AD428D7-AFFA-4BA4-93F9-C0310E27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411" y="4025942"/>
            <a:ext cx="475529" cy="31701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138AE02-DCCD-447A-94B0-F1364F946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951" y="4019233"/>
            <a:ext cx="475529" cy="3170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55A0817-0B7D-4367-A885-6C9C9ACCB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068" y="4012524"/>
            <a:ext cx="475529" cy="31701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1B9A188-C4BF-4652-93D0-4CDF4F400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114" y="4001763"/>
            <a:ext cx="475529" cy="31701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C11B0D5-2FCB-4B1C-A217-5B3577830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026" y="4001762"/>
            <a:ext cx="475529" cy="31701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E9216A3-E9DC-40E3-AE98-C0CCEB58D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305" y="3994560"/>
            <a:ext cx="475529" cy="31701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23D7704-AC9D-468E-9F1A-64983B1DE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260" y="3987358"/>
            <a:ext cx="475529" cy="31701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45B2477-64C4-48DB-8944-1D85DA611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113" y="3965172"/>
            <a:ext cx="468954" cy="33920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5DC3CF3-2F98-4624-9698-6A58C31C8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360" y="3978486"/>
            <a:ext cx="475529" cy="317019"/>
          </a:xfrm>
          <a:prstGeom prst="rect">
            <a:avLst/>
          </a:prstGeom>
        </p:spPr>
      </p:pic>
      <p:graphicFrame>
        <p:nvGraphicFramePr>
          <p:cNvPr id="30" name="Espace réservé du contenu 3">
            <a:extLst>
              <a:ext uri="{FF2B5EF4-FFF2-40B4-BE49-F238E27FC236}">
                <a16:creationId xmlns:a16="http://schemas.microsoft.com/office/drawing/2014/main" id="{49A3EE8F-C34B-414F-9ACA-F8AA678DC2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486596"/>
              </p:ext>
            </p:extLst>
          </p:nvPr>
        </p:nvGraphicFramePr>
        <p:xfrm>
          <a:off x="317687" y="2207425"/>
          <a:ext cx="10712465" cy="2425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2465">
                  <a:extLst>
                    <a:ext uri="{9D8B030D-6E8A-4147-A177-3AD203B41FA5}">
                      <a16:colId xmlns:a16="http://schemas.microsoft.com/office/drawing/2014/main" val="1708415712"/>
                    </a:ext>
                  </a:extLst>
                </a:gridCol>
              </a:tblGrid>
              <a:tr h="1019028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191978"/>
                  </a:ext>
                </a:extLst>
              </a:tr>
              <a:tr h="140611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733373"/>
                  </a:ext>
                </a:extLst>
              </a:tr>
            </a:tbl>
          </a:graphicData>
        </a:graphic>
      </p:graphicFrame>
      <p:pic>
        <p:nvPicPr>
          <p:cNvPr id="31" name="Image 30">
            <a:extLst>
              <a:ext uri="{FF2B5EF4-FFF2-40B4-BE49-F238E27FC236}">
                <a16:creationId xmlns:a16="http://schemas.microsoft.com/office/drawing/2014/main" id="{445915E4-2259-4CE8-92DC-773A3FC56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52" y="2343939"/>
            <a:ext cx="9978936" cy="832454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FE87368-31A4-4E75-9D6A-A9916919A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98" y="3795250"/>
            <a:ext cx="475529" cy="31701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2E44D6F9-68BD-46E0-8BF5-424133443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11" y="3800377"/>
            <a:ext cx="475529" cy="317019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0CFF232E-6CF0-4CDB-899C-F91D3502E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59" y="3802798"/>
            <a:ext cx="475529" cy="31701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31D77E8-AACD-4B0B-8B68-C92EA6665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963" y="3796528"/>
            <a:ext cx="475529" cy="317019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2A64DF5-973C-4F46-AECB-B956B8409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88" y="2198900"/>
            <a:ext cx="10721664" cy="240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2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84988335-5695-4730-9FAE-7364A6102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573622"/>
              </p:ext>
            </p:extLst>
          </p:nvPr>
        </p:nvGraphicFramePr>
        <p:xfrm>
          <a:off x="1164926" y="1997611"/>
          <a:ext cx="9862147" cy="3305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976">
                  <a:extLst>
                    <a:ext uri="{9D8B030D-6E8A-4147-A177-3AD203B41FA5}">
                      <a16:colId xmlns:a16="http://schemas.microsoft.com/office/drawing/2014/main" val="1082024919"/>
                    </a:ext>
                  </a:extLst>
                </a:gridCol>
                <a:gridCol w="420602">
                  <a:extLst>
                    <a:ext uri="{9D8B030D-6E8A-4147-A177-3AD203B41FA5}">
                      <a16:colId xmlns:a16="http://schemas.microsoft.com/office/drawing/2014/main" val="3061461556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1648690504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143831766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2953234771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2793707510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2880538071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1992842975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2538734635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440386382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1162579238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513013047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321748511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1988231878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1038271573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3155868518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881870136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4077877963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3886522656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4175495174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1529811538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2859257652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3368050525"/>
                    </a:ext>
                  </a:extLst>
                </a:gridCol>
              </a:tblGrid>
              <a:tr h="1652955">
                <a:tc gridSpan="23"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sz="4400" dirty="0"/>
                        <a:t>138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700044"/>
                  </a:ext>
                </a:extLst>
              </a:tr>
              <a:tr h="1652955"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065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74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84988335-5695-4730-9FAE-7364A6102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660582"/>
              </p:ext>
            </p:extLst>
          </p:nvPr>
        </p:nvGraphicFramePr>
        <p:xfrm>
          <a:off x="1164926" y="1167619"/>
          <a:ext cx="9862147" cy="4135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976">
                  <a:extLst>
                    <a:ext uri="{9D8B030D-6E8A-4147-A177-3AD203B41FA5}">
                      <a16:colId xmlns:a16="http://schemas.microsoft.com/office/drawing/2014/main" val="1082024919"/>
                    </a:ext>
                  </a:extLst>
                </a:gridCol>
                <a:gridCol w="420602">
                  <a:extLst>
                    <a:ext uri="{9D8B030D-6E8A-4147-A177-3AD203B41FA5}">
                      <a16:colId xmlns:a16="http://schemas.microsoft.com/office/drawing/2014/main" val="3061461556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1648690504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143831766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2953234771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2793707510"/>
                    </a:ext>
                  </a:extLst>
                </a:gridCol>
                <a:gridCol w="5145468">
                  <a:extLst>
                    <a:ext uri="{9D8B030D-6E8A-4147-A177-3AD203B41FA5}">
                      <a16:colId xmlns:a16="http://schemas.microsoft.com/office/drawing/2014/main" val="2880538071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3886522656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4175495174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1529811538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2859257652"/>
                    </a:ext>
                  </a:extLst>
                </a:gridCol>
                <a:gridCol w="428789">
                  <a:extLst>
                    <a:ext uri="{9D8B030D-6E8A-4147-A177-3AD203B41FA5}">
                      <a16:colId xmlns:a16="http://schemas.microsoft.com/office/drawing/2014/main" val="3368050525"/>
                    </a:ext>
                  </a:extLst>
                </a:gridCol>
              </a:tblGrid>
              <a:tr h="2067951">
                <a:tc gridSpan="12"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sz="4400" dirty="0"/>
                        <a:t>138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700044"/>
                  </a:ext>
                </a:extLst>
              </a:tr>
              <a:tr h="2067951"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pPr algn="ctr"/>
                      <a:r>
                        <a:rPr lang="fr-FR" b="1" dirty="0"/>
                        <a:t>?</a:t>
                      </a:r>
                    </a:p>
                    <a:p>
                      <a:pPr algn="ctr"/>
                      <a:r>
                        <a:rPr lang="fr-FR" b="1" dirty="0"/>
                        <a:t>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endParaRPr lang="fr-FR" b="1" dirty="0"/>
                    </a:p>
                    <a:p>
                      <a:r>
                        <a:rPr lang="fr-FR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065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49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6175" y="365125"/>
            <a:ext cx="11255189" cy="2138924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+mn-lt"/>
              </a:rPr>
              <a:t>Je peux trouver la réponse à la question du problème en faisant un calcul</a:t>
            </a:r>
            <a:br>
              <a:rPr lang="fr-FR" sz="2400" b="1" dirty="0">
                <a:latin typeface="+mn-lt"/>
              </a:rPr>
            </a:br>
            <a:br>
              <a:rPr lang="fr-FR" sz="2400" b="1" dirty="0">
                <a:latin typeface="+mn-lt"/>
              </a:rPr>
            </a:br>
            <a:br>
              <a:rPr lang="fr-FR" sz="2400" b="1" dirty="0">
                <a:latin typeface="+mn-lt"/>
              </a:rPr>
            </a:br>
            <a:r>
              <a:rPr lang="fr-FR" sz="2400" b="1" dirty="0">
                <a:latin typeface="+mn-lt"/>
              </a:rPr>
              <a:t>        En ligne…..							  POSE………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36294" y="2725615"/>
            <a:ext cx="2659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138= ? x 6</a:t>
            </a:r>
          </a:p>
          <a:p>
            <a:endParaRPr lang="fr-FR" sz="4000" b="1" dirty="0"/>
          </a:p>
          <a:p>
            <a:r>
              <a:rPr lang="fr-FR" sz="4000" b="1" dirty="0"/>
              <a:t>138:6 =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068471-9496-47EC-B781-67FEDF132D85}"/>
              </a:ext>
            </a:extLst>
          </p:cNvPr>
          <p:cNvSpPr txBox="1"/>
          <p:nvPr/>
        </p:nvSpPr>
        <p:spPr>
          <a:xfrm>
            <a:off x="5026855" y="2725615"/>
            <a:ext cx="4271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138= 23 x 6</a:t>
            </a:r>
          </a:p>
          <a:p>
            <a:endParaRPr lang="fr-FR" sz="4000" b="1" dirty="0"/>
          </a:p>
          <a:p>
            <a:r>
              <a:rPr lang="fr-FR" sz="4000" b="1" dirty="0"/>
              <a:t>138:6 = 23</a:t>
            </a:r>
          </a:p>
        </p:txBody>
      </p:sp>
      <p:sp>
        <p:nvSpPr>
          <p:cNvPr id="9" name="Flèche : droite rayée 8">
            <a:extLst>
              <a:ext uri="{FF2B5EF4-FFF2-40B4-BE49-F238E27FC236}">
                <a16:creationId xmlns:a16="http://schemas.microsoft.com/office/drawing/2014/main" id="{C1D4894C-18E7-4219-AEC0-C5B2EFA13E3D}"/>
              </a:ext>
            </a:extLst>
          </p:cNvPr>
          <p:cNvSpPr/>
          <p:nvPr/>
        </p:nvSpPr>
        <p:spPr>
          <a:xfrm>
            <a:off x="3882424" y="2858408"/>
            <a:ext cx="858129" cy="4888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Flèche : droite rayée 9">
            <a:extLst>
              <a:ext uri="{FF2B5EF4-FFF2-40B4-BE49-F238E27FC236}">
                <a16:creationId xmlns:a16="http://schemas.microsoft.com/office/drawing/2014/main" id="{87BBFDDD-CC07-4B09-B263-72D948A0B9BA}"/>
              </a:ext>
            </a:extLst>
          </p:cNvPr>
          <p:cNvSpPr/>
          <p:nvPr/>
        </p:nvSpPr>
        <p:spPr>
          <a:xfrm>
            <a:off x="3882424" y="4106009"/>
            <a:ext cx="858129" cy="4888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D528988-F349-4E94-8BD2-BE59F301FE9F}"/>
              </a:ext>
            </a:extLst>
          </p:cNvPr>
          <p:cNvSpPr txBox="1"/>
          <p:nvPr/>
        </p:nvSpPr>
        <p:spPr>
          <a:xfrm>
            <a:off x="8931536" y="2858408"/>
            <a:ext cx="2659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138	 6 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7752C79-EAF3-423B-839E-93261D5E1C9A}"/>
              </a:ext>
            </a:extLst>
          </p:cNvPr>
          <p:cNvCxnSpPr/>
          <p:nvPr/>
        </p:nvCxnSpPr>
        <p:spPr>
          <a:xfrm>
            <a:off x="9861452" y="3010486"/>
            <a:ext cx="0" cy="1654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5BB03A6-E8BC-43B3-8A1E-52A301297C40}"/>
              </a:ext>
            </a:extLst>
          </p:cNvPr>
          <p:cNvCxnSpPr>
            <a:cxnSpLocks/>
          </p:cNvCxnSpPr>
          <p:nvPr/>
        </p:nvCxnSpPr>
        <p:spPr>
          <a:xfrm>
            <a:off x="9861452" y="3504739"/>
            <a:ext cx="858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65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282" y="365125"/>
            <a:ext cx="11044518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Je réponds maintenant à la question…</a:t>
            </a:r>
            <a:br>
              <a:rPr lang="fr-FR" sz="2800" b="1" dirty="0">
                <a:latin typeface="+mn-lt"/>
              </a:rPr>
            </a:br>
            <a:endParaRPr lang="fr-FR" sz="28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3046" y="3429000"/>
            <a:ext cx="11366696" cy="4291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/>
              <a:t>Elle pourra remplir……………boîtes chaque jour.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33046" y="1897626"/>
            <a:ext cx="11161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>
                <a:solidFill>
                  <a:schemeClr val="accent1">
                    <a:lumMod val="75000"/>
                  </a:schemeClr>
                </a:solidFill>
              </a:rPr>
              <a:t>COMBIEN DE BOÎTES POURRA-T-ELLE REMPLIR CHAQUE JOUR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683E70C-3C28-433E-83A5-1BD9E0829AA3}"/>
              </a:ext>
            </a:extLst>
          </p:cNvPr>
          <p:cNvSpPr txBox="1"/>
          <p:nvPr/>
        </p:nvSpPr>
        <p:spPr>
          <a:xfrm>
            <a:off x="5514535" y="3375213"/>
            <a:ext cx="1899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77340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 de bois</Template>
  <TotalTime>242</TotalTime>
  <Words>220</Words>
  <Application>Microsoft Office PowerPoint</Application>
  <PresentationFormat>Grand écran</PresentationFormat>
  <Paragraphs>177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Rockwell</vt:lpstr>
      <vt:lpstr>Rockwell Condensed</vt:lpstr>
      <vt:lpstr>Wingdings</vt:lpstr>
      <vt:lpstr>Type de bois</vt:lpstr>
      <vt:lpstr>J’apprends à résoudre des problèmes multiplicatifs</vt:lpstr>
      <vt:lpstr>Problème 1</vt:lpstr>
      <vt:lpstr>Présentation PowerPoint</vt:lpstr>
      <vt:lpstr>Présentation PowerPoint</vt:lpstr>
      <vt:lpstr>Présentation PowerPoint</vt:lpstr>
      <vt:lpstr>Présentation PowerPoint</vt:lpstr>
      <vt:lpstr>Je peux trouver la réponse à la question du problème en faisant un calcul           En ligne…..         POSE………</vt:lpstr>
      <vt:lpstr>Je réponds maintenant à la question…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J’apprends à résoudre des problèmes de partage</dc:title>
  <dc:creator>CPCEPSAVAL</dc:creator>
  <cp:lastModifiedBy>cpc-avallon</cp:lastModifiedBy>
  <cp:revision>28</cp:revision>
  <dcterms:created xsi:type="dcterms:W3CDTF">2021-05-06T21:04:38Z</dcterms:created>
  <dcterms:modified xsi:type="dcterms:W3CDTF">2023-01-26T17:16:38Z</dcterms:modified>
</cp:coreProperties>
</file>